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64.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62.xml" ContentType="application/vnd.openxmlformats-officedocument.presentationml.slideLayout+xml"/>
  <Override PartName="/ppt/slideLayouts/slideLayout41.xml" ContentType="application/vnd.openxmlformats-officedocument.presentationml.slideLayout+xml"/>
  <Override PartName="/ppt/slideLayouts/slideLayout63.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64.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62.xml.rels" ContentType="application/vnd.openxmlformats-package.relationships+xml"/>
  <Override PartName="/ppt/slideLayouts/_rels/slideLayout40.xml.rels" ContentType="application/vnd.openxmlformats-package.relationships+xml"/>
  <Override PartName="/ppt/slideLayouts/_rels/slideLayout63.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1.xml" ContentType="application/vnd.openxmlformats-officedocument.presentationml.slide+xml"/>
  <Override PartName="/ppt/slides/slide100.xml" ContentType="application/vnd.openxmlformats-officedocument.presentationml.slide+xml"/>
  <Override PartName="/ppt/slides/slide2.xml" ContentType="application/vnd.openxmlformats-officedocument.presentationml.slide+xml"/>
  <Override PartName="/ppt/slides/slide101.xml" ContentType="application/vnd.openxmlformats-officedocument.presentationml.slide+xml"/>
  <Override PartName="/ppt/slides/slide3.xml" ContentType="application/vnd.openxmlformats-officedocument.presentationml.slide+xml"/>
  <Override PartName="/ppt/slides/slide102.xml" ContentType="application/vnd.openxmlformats-officedocument.presentationml.slide+xml"/>
  <Override PartName="/ppt/slides/slide4.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5.xml" ContentType="application/vnd.openxmlformats-officedocument.presentationml.slide+xml"/>
  <Override PartName="/ppt/slides/slide105.xml" ContentType="application/vnd.openxmlformats-officedocument.presentationml.slide+xml"/>
  <Override PartName="/ppt/slides/slide6.xml" ContentType="application/vnd.openxmlformats-officedocument.presentationml.slide+xml"/>
  <Override PartName="/ppt/slides/slide106.xml" ContentType="application/vnd.openxmlformats-officedocument.presentationml.slide+xml"/>
  <Override PartName="/ppt/slides/slide7.xml" ContentType="application/vnd.openxmlformats-officedocument.presentationml.slide+xml"/>
  <Override PartName="/ppt/slides/slide107.xml" ContentType="application/vnd.openxmlformats-officedocument.presentationml.slide+xml"/>
  <Override PartName="/ppt/slides/slide8.xml" ContentType="application/vnd.openxmlformats-officedocument.presentationml.slide+xml"/>
  <Override PartName="/ppt/slides/slide10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48.xml" ContentType="application/vnd.openxmlformats-officedocument.presentationml.slide+xml"/>
  <Override PartName="/ppt/slides/slide27.xml" ContentType="application/vnd.openxmlformats-officedocument.presentationml.slide+xml"/>
  <Override PartName="/ppt/slides/slide49.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31.xml" ContentType="application/vnd.openxmlformats-officedocument.presentationml.slide+xml"/>
  <Override PartName="/ppt/slides/slide62.xml" ContentType="application/vnd.openxmlformats-officedocument.presentationml.slide+xml"/>
  <Override PartName="/ppt/slides/slide40.xml" ContentType="application/vnd.openxmlformats-officedocument.presentationml.slide+xml"/>
  <Override PartName="/ppt/slides/slide63.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_rels/slide100.xml.rels" ContentType="application/vnd.openxmlformats-package.relationships+xml"/>
  <Override PartName="/ppt/slides/_rels/slide1.xml.rels" ContentType="application/vnd.openxmlformats-package.relationships+xml"/>
  <Override PartName="/ppt/slides/_rels/slide101.xml.rels" ContentType="application/vnd.openxmlformats-package.relationships+xml"/>
  <Override PartName="/ppt/slides/_rels/slide2.xml.rels" ContentType="application/vnd.openxmlformats-package.relationships+xml"/>
  <Override PartName="/ppt/slides/_rels/slide102.xml.rels" ContentType="application/vnd.openxmlformats-package.relationships+xml"/>
  <Override PartName="/ppt/slides/_rels/slide3.xml.rels" ContentType="application/vnd.openxmlformats-package.relationships+xml"/>
  <Override PartName="/ppt/slides/_rels/slide103.xml.rels" ContentType="application/vnd.openxmlformats-package.relationships+xml"/>
  <Override PartName="/ppt/slides/_rels/slide4.xml.rels" ContentType="application/vnd.openxmlformats-package.relationships+xml"/>
  <Override PartName="/ppt/slides/_rels/slide104.xml.rels" ContentType="application/vnd.openxmlformats-package.relationships+xml"/>
  <Override PartName="/ppt/slides/_rels/slide5.xml.rels" ContentType="application/vnd.openxmlformats-package.relationships+xml"/>
  <Override PartName="/ppt/slides/_rels/slide105.xml.rels" ContentType="application/vnd.openxmlformats-package.relationships+xml"/>
  <Override PartName="/ppt/slides/_rels/slide6.xml.rels" ContentType="application/vnd.openxmlformats-package.relationships+xml"/>
  <Override PartName="/ppt/slides/_rels/slide106.xml.rels" ContentType="application/vnd.openxmlformats-package.relationships+xml"/>
  <Override PartName="/ppt/slides/_rels/slide7.xml.rels" ContentType="application/vnd.openxmlformats-package.relationships+xml"/>
  <Override PartName="/ppt/slides/_rels/slide107.xml.rels" ContentType="application/vnd.openxmlformats-package.relationships+xml"/>
  <Override PartName="/ppt/slides/_rels/slide8.xml.rels" ContentType="application/vnd.openxmlformats-package.relationships+xml"/>
  <Override PartName="/ppt/slides/_rels/slide108.xml.rels" ContentType="application/vnd.openxmlformats-package.relationships+xml"/>
  <Override PartName="/ppt/slides/_rels/slide9.xml.rels" ContentType="application/vnd.openxmlformats-package.relationships+xml"/>
  <Override PartName="/ppt/slides/_rels/slide54.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55.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56.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57.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58.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59.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64.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48.xml.rels" ContentType="application/vnd.openxmlformats-package.relationships+xml"/>
  <Override PartName="/ppt/slides/_rels/slide26.xml.rels" ContentType="application/vnd.openxmlformats-package.relationships+xml"/>
  <Override PartName="/ppt/slides/_rels/slide4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3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62.xml.rels" ContentType="application/vnd.openxmlformats-package.relationships+xml"/>
  <Override PartName="/ppt/slides/_rels/slide40.xml.rels" ContentType="application/vnd.openxmlformats-package.relationships+xml"/>
  <Override PartName="/ppt/slides/_rels/slide63.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media/image58.wmf" ContentType="image/x-wmf"/>
  <Override PartName="/ppt/media/image36.wmf" ContentType="image/x-wmf"/>
  <Override PartName="/ppt/media/image14.wmf" ContentType="image/x-wmf"/>
  <Override PartName="/ppt/media/image1.jpeg" ContentType="image/jpeg"/>
  <Override PartName="/ppt/media/image229.wmf" ContentType="image/x-wmf"/>
  <Override PartName="/ppt/media/image9.wmf" ContentType="image/x-wmf"/>
  <Override PartName="/ppt/media/image306.wmf" ContentType="image/x-wmf"/>
  <Override PartName="/ppt/media/image2.wmf" ContentType="image/x-wmf"/>
  <Override PartName="/ppt/media/image266.wmf" ContentType="image/x-wmf"/>
  <Override PartName="/ppt/media/image145.wmf" ContentType="image/x-wmf"/>
  <Override PartName="/ppt/media/image51.wmf" ContentType="image/x-wmf"/>
  <Override PartName="/ppt/media/image300.wmf" ContentType="image/x-wmf"/>
  <Override PartName="/ppt/media/image3.wmf" ContentType="image/x-wmf"/>
  <Override PartName="/ppt/media/image366.wmf" ContentType="image/x-wmf"/>
  <Override PartName="/ppt/media/image245.wmf" ContentType="image/x-wmf"/>
  <Override PartName="/ppt/media/image124.wmf" ContentType="image/x-wmf"/>
  <Override PartName="/ppt/media/image30.wmf" ContentType="image/x-wmf"/>
  <Override PartName="/ppt/media/image267.wmf" ContentType="image/x-wmf"/>
  <Override PartName="/ppt/media/image146.wmf" ContentType="image/x-wmf"/>
  <Override PartName="/ppt/media/image52.wmf" ContentType="image/x-wmf"/>
  <Override PartName="/ppt/media/image302.wmf" ContentType="image/x-wmf"/>
  <Override PartName="/ppt/media/image5.wmf" ContentType="image/x-wmf"/>
  <Override PartName="/ppt/media/image346.wmf" ContentType="image/x-wmf"/>
  <Override PartName="/ppt/media/image225.wmf" ContentType="image/x-wmf"/>
  <Override PartName="/ppt/media/image10.wmf" ContentType="image/x-wmf"/>
  <Override PartName="/ppt/media/image368.wmf" ContentType="image/x-wmf"/>
  <Override PartName="/ppt/media/image247.wmf" ContentType="image/x-wmf"/>
  <Override PartName="/ppt/media/image126.wmf" ContentType="image/x-wmf"/>
  <Override PartName="/ppt/media/image32.wmf" ContentType="image/x-wmf"/>
  <Override PartName="/ppt/media/image269.wmf" ContentType="image/x-wmf"/>
  <Override PartName="/ppt/media/image148.wmf" ContentType="image/x-wmf"/>
  <Override PartName="/ppt/media/image54.wmf" ContentType="image/x-wmf"/>
  <Override PartName="/ppt/media/image4.png" ContentType="image/png"/>
  <Override PartName="/ppt/media/image303.wmf" ContentType="image/x-wmf"/>
  <Override PartName="/ppt/media/image6.wmf" ContentType="image/x-wmf"/>
  <Override PartName="/ppt/media/image347.wmf" ContentType="image/x-wmf"/>
  <Override PartName="/ppt/media/image226.wmf" ContentType="image/x-wmf"/>
  <Override PartName="/ppt/media/image11.wmf" ContentType="image/x-wmf"/>
  <Override PartName="/ppt/media/image369.wmf" ContentType="image/x-wmf"/>
  <Override PartName="/ppt/media/image248.wmf" ContentType="image/x-wmf"/>
  <Override PartName="/ppt/media/image127.wmf" ContentType="image/x-wmf"/>
  <Override PartName="/ppt/media/image33.wmf" ContentType="image/x-wmf"/>
  <Override PartName="/ppt/media/image149.wmf" ContentType="image/x-wmf"/>
  <Override PartName="/ppt/media/image55.wmf" ContentType="image/x-wmf"/>
  <Override PartName="/ppt/media/image304.wmf" ContentType="image/x-wmf"/>
  <Override PartName="/ppt/media/image7.wmf" ContentType="image/x-wmf"/>
  <Override PartName="/ppt/media/image348.wmf" ContentType="image/x-wmf"/>
  <Override PartName="/ppt/media/image227.wmf" ContentType="image/x-wmf"/>
  <Override PartName="/ppt/media/image12.wmf" ContentType="image/x-wmf"/>
  <Override PartName="/ppt/media/image249.wmf" ContentType="image/x-wmf"/>
  <Override PartName="/ppt/media/image128.wmf" ContentType="image/x-wmf"/>
  <Override PartName="/ppt/media/image34.wmf" ContentType="image/x-wmf"/>
  <Override PartName="/ppt/media/image56.wmf" ContentType="image/x-wmf"/>
  <Override PartName="/ppt/media/image305.wmf" ContentType="image/x-wmf"/>
  <Override PartName="/ppt/media/image8.wmf" ContentType="image/x-wmf"/>
  <Override PartName="/ppt/media/image349.wmf" ContentType="image/x-wmf"/>
  <Override PartName="/ppt/media/image228.wmf" ContentType="image/x-wmf"/>
  <Override PartName="/ppt/media/image13.wmf" ContentType="image/x-wmf"/>
  <Override PartName="/ppt/media/image129.wmf" ContentType="image/x-wmf"/>
  <Override PartName="/ppt/media/image35.wmf" ContentType="image/x-wmf"/>
  <Override PartName="/ppt/media/image57.wmf" ContentType="image/x-wmf"/>
  <Override PartName="/ppt/media/image15.wmf" ContentType="image/x-wmf"/>
  <Override PartName="/ppt/media/image37.wmf" ContentType="image/x-wmf"/>
  <Override PartName="/ppt/media/image59.wmf" ContentType="image/x-wmf"/>
  <Override PartName="/ppt/media/image38.wmf" ContentType="image/x-wmf"/>
  <Override PartName="/ppt/media/image16.wmf" ContentType="image/x-wmf"/>
  <Override PartName="/ppt/media/image39.wmf" ContentType="image/x-wmf"/>
  <Override PartName="/ppt/media/image17.wmf" ContentType="image/x-wmf"/>
  <Override PartName="/ppt/media/image18.wmf" ContentType="image/x-wmf"/>
  <Override PartName="/ppt/media/image19.wmf" ContentType="image/x-wmf"/>
  <Override PartName="/ppt/media/image64.wmf" ContentType="image/x-wmf"/>
  <Override PartName="/ppt/media/image158.wmf" ContentType="image/x-wmf"/>
  <Override PartName="/ppt/media/image279.wmf" ContentType="image/x-wmf"/>
  <Override PartName="/ppt/media/image42.wmf" ContentType="image/x-wmf"/>
  <Override PartName="/ppt/media/image136.wmf" ContentType="image/x-wmf"/>
  <Override PartName="/ppt/media/image257.wmf" ContentType="image/x-wmf"/>
  <Override PartName="/ppt/media/image20.wmf" ContentType="image/x-wmf"/>
  <Override PartName="/ppt/media/image114.wmf" ContentType="image/x-wmf"/>
  <Override PartName="/ppt/media/image235.wmf" ContentType="image/x-wmf"/>
  <Override PartName="/ppt/media/image356.wmf" ContentType="image/x-wmf"/>
  <Override PartName="/ppt/media/image43.wmf" ContentType="image/x-wmf"/>
  <Override PartName="/ppt/media/image137.wmf" ContentType="image/x-wmf"/>
  <Override PartName="/ppt/media/image258.wmf" ContentType="image/x-wmf"/>
  <Override PartName="/ppt/media/image21.wmf" ContentType="image/x-wmf"/>
  <Override PartName="/ppt/media/image115.wmf" ContentType="image/x-wmf"/>
  <Override PartName="/ppt/media/image236.wmf" ContentType="image/x-wmf"/>
  <Override PartName="/ppt/media/image357.wmf" ContentType="image/x-wmf"/>
  <Override PartName="/ppt/media/image44.wmf" ContentType="image/x-wmf"/>
  <Override PartName="/ppt/media/image138.wmf" ContentType="image/x-wmf"/>
  <Override PartName="/ppt/media/image259.wmf" ContentType="image/x-wmf"/>
  <Override PartName="/ppt/media/image22.wmf" ContentType="image/x-wmf"/>
  <Override PartName="/ppt/media/image116.wmf" ContentType="image/x-wmf"/>
  <Override PartName="/ppt/media/image237.wmf" ContentType="image/x-wmf"/>
  <Override PartName="/ppt/media/image358.wmf" ContentType="image/x-wmf"/>
  <Override PartName="/ppt/media/image45.wmf" ContentType="image/x-wmf"/>
  <Override PartName="/ppt/media/image139.wmf" ContentType="image/x-wmf"/>
  <Override PartName="/ppt/media/image23.wmf" ContentType="image/x-wmf"/>
  <Override PartName="/ppt/media/image117.wmf" ContentType="image/x-wmf"/>
  <Override PartName="/ppt/media/image238.wmf" ContentType="image/x-wmf"/>
  <Override PartName="/ppt/media/image359.wmf" ContentType="image/x-wmf"/>
  <Override PartName="/ppt/media/image46.wmf" ContentType="image/x-wmf"/>
  <Override PartName="/ppt/media/image24.wmf" ContentType="image/x-wmf"/>
  <Override PartName="/ppt/media/image118.wmf" ContentType="image/x-wmf"/>
  <Override PartName="/ppt/media/image239.wmf" ContentType="image/x-wmf"/>
  <Override PartName="/ppt/media/image47.wmf" ContentType="image/x-wmf"/>
  <Override PartName="/ppt/media/image25.wmf" ContentType="image/x-wmf"/>
  <Override PartName="/ppt/media/image119.wmf" ContentType="image/x-wmf"/>
  <Override PartName="/ppt/media/image48.wmf" ContentType="image/x-wmf"/>
  <Override PartName="/ppt/media/image26.wmf" ContentType="image/x-wmf"/>
  <Override PartName="/ppt/media/image49.wmf" ContentType="image/x-wmf"/>
  <Override PartName="/ppt/media/image27.wmf" ContentType="image/x-wmf"/>
  <Override PartName="/ppt/media/image28.wmf" ContentType="image/x-wmf"/>
  <Override PartName="/ppt/media/image29.wmf" ContentType="image/x-wmf"/>
  <Override PartName="/ppt/media/image53.wmf" ContentType="image/x-wmf"/>
  <Override PartName="/ppt/media/image147.wmf" ContentType="image/x-wmf"/>
  <Override PartName="/ppt/media/image31.wmf" ContentType="image/x-wmf"/>
  <Override PartName="/ppt/media/image125.wmf" ContentType="image/x-wmf"/>
  <Override PartName="/ppt/media/image246.wmf" ContentType="image/x-wmf"/>
  <Override PartName="/ppt/media/image367.wmf" ContentType="image/x-wmf"/>
  <Override PartName="/ppt/media/image40.wmf" ContentType="image/x-wmf"/>
  <Override PartName="/ppt/media/image108.png" ContentType="image/png"/>
  <Override PartName="/ppt/media/image134.wmf" ContentType="image/x-wmf"/>
  <Override PartName="/ppt/media/image255.wmf" ContentType="image/x-wmf"/>
  <Override PartName="/ppt/media/image63.wmf" ContentType="image/x-wmf"/>
  <Override PartName="/ppt/media/image157.wmf" ContentType="image/x-wmf"/>
  <Override PartName="/ppt/media/image278.wmf" ContentType="image/x-wmf"/>
  <Override PartName="/ppt/media/image41.wmf" ContentType="image/x-wmf"/>
  <Override PartName="/ppt/media/image109.png" ContentType="image/png"/>
  <Override PartName="/ppt/media/image135.wmf" ContentType="image/x-wmf"/>
  <Override PartName="/ppt/media/image256.wmf" ContentType="image/x-wmf"/>
  <Override PartName="/ppt/media/image50.wmf" ContentType="image/x-wmf"/>
  <Override PartName="/ppt/media/image144.wmf" ContentType="image/x-wmf"/>
  <Override PartName="/ppt/media/image265.wmf" ContentType="image/x-wmf"/>
  <Override PartName="/ppt/media/image60.wmf" ContentType="image/x-wmf"/>
  <Override PartName="/ppt/media/image154.wmf" ContentType="image/x-wmf"/>
  <Override PartName="/ppt/media/image275.wmf" ContentType="image/x-wmf"/>
  <Override PartName="/ppt/media/image61.wmf" ContentType="image/x-wmf"/>
  <Override PartName="/ppt/media/image155.wmf" ContentType="image/x-wmf"/>
  <Override PartName="/ppt/media/image62.png" ContentType="image/png"/>
  <Override PartName="/ppt/media/image182.wmf" ContentType="image/x-wmf"/>
  <Override PartName="/ppt/media/image65.wmf" ContentType="image/x-wmf"/>
  <Override PartName="/ppt/media/image159.wmf" ContentType="image/x-wmf"/>
  <Override PartName="/ppt/media/image66.wmf" ContentType="image/x-wmf"/>
  <Override PartName="/ppt/media/image67.wmf" ContentType="image/x-wmf"/>
  <Override PartName="/ppt/media/image68.wmf" ContentType="image/x-wmf"/>
  <Override PartName="/ppt/media/image69.wmf" ContentType="image/x-wmf"/>
  <Override PartName="/ppt/media/image70.wmf" ContentType="image/x-wmf"/>
  <Override PartName="/ppt/media/image164.wmf" ContentType="image/x-wmf"/>
  <Override PartName="/ppt/media/image285.wmf" ContentType="image/x-wmf"/>
  <Override PartName="/ppt/media/image71.wmf" ContentType="image/x-wmf"/>
  <Override PartName="/ppt/media/image165.wmf" ContentType="image/x-wmf"/>
  <Override PartName="/ppt/media/image286.wmf" ContentType="image/x-wmf"/>
  <Override PartName="/ppt/media/image72.wmf" ContentType="image/x-wmf"/>
  <Override PartName="/ppt/media/image166.wmf" ContentType="image/x-wmf"/>
  <Override PartName="/ppt/media/image287.wmf" ContentType="image/x-wmf"/>
  <Override PartName="/ppt/media/image73.wmf" ContentType="image/x-wmf"/>
  <Override PartName="/ppt/media/image167.wmf" ContentType="image/x-wmf"/>
  <Override PartName="/ppt/media/image288.wmf" ContentType="image/x-wmf"/>
  <Override PartName="/ppt/media/image74.wmf" ContentType="image/x-wmf"/>
  <Override PartName="/ppt/media/image168.wmf" ContentType="image/x-wmf"/>
  <Override PartName="/ppt/media/image289.wmf" ContentType="image/x-wmf"/>
  <Override PartName="/ppt/media/image75.wmf" ContentType="image/x-wmf"/>
  <Override PartName="/ppt/media/image169.wmf" ContentType="image/x-wmf"/>
  <Override PartName="/ppt/media/media76.mp4" ContentType="video/mp4"/>
  <Override PartName="/ppt/media/image77.png" ContentType="image/png"/>
  <Override PartName="/ppt/media/image197.wmf" ContentType="image/x-wmf"/>
  <Override PartName="/ppt/media/image78.wmf" ContentType="image/x-wmf"/>
  <Override PartName="/ppt/media/image79.wmf" ContentType="image/x-wmf"/>
  <Override PartName="/ppt/media/image80.wmf" ContentType="image/x-wmf"/>
  <Override PartName="/ppt/media/image174.wmf" ContentType="image/x-wmf"/>
  <Override PartName="/ppt/media/image295.wmf" ContentType="image/x-wmf"/>
  <Override PartName="/ppt/media/image81.wmf" ContentType="image/x-wmf"/>
  <Override PartName="/ppt/media/image175.wmf" ContentType="image/x-wmf"/>
  <Override PartName="/ppt/media/image296.wmf" ContentType="image/x-wmf"/>
  <Override PartName="/ppt/media/image82.wmf" ContentType="image/x-wmf"/>
  <Override PartName="/ppt/media/image176.wmf" ContentType="image/x-wmf"/>
  <Override PartName="/ppt/media/image297.wmf" ContentType="image/x-wmf"/>
  <Override PartName="/ppt/media/image83.wmf" ContentType="image/x-wmf"/>
  <Override PartName="/ppt/media/image177.wmf" ContentType="image/x-wmf"/>
  <Override PartName="/ppt/media/image298.wmf" ContentType="image/x-wmf"/>
  <Override PartName="/ppt/media/image84.wmf" ContentType="image/x-wmf"/>
  <Override PartName="/ppt/media/image178.wmf" ContentType="image/x-wmf"/>
  <Override PartName="/ppt/media/image299.wmf" ContentType="image/x-wmf"/>
  <Override PartName="/ppt/media/media85.mp4" ContentType="video/mp4"/>
  <Override PartName="/ppt/media/image86.wmf" ContentType="image/x-wmf"/>
  <Override PartName="/ppt/media/image87.wmf" ContentType="image/x-wmf"/>
  <Override PartName="/ppt/media/image88.wmf" ContentType="image/x-wmf"/>
  <Override PartName="/ppt/media/image89.wmf" ContentType="image/x-wmf"/>
  <Override PartName="/ppt/media/image90.png" ContentType="image/png"/>
  <Override PartName="/ppt/media/image91.png" ContentType="image/png"/>
  <Override PartName="/ppt/media/image92.wmf" ContentType="image/x-wmf"/>
  <Override PartName="/ppt/media/image186.wmf" ContentType="image/x-wmf"/>
  <Override PartName="/ppt/media/image93.wmf" ContentType="image/x-wmf"/>
  <Override PartName="/ppt/media/image187.wmf" ContentType="image/x-wmf"/>
  <Override PartName="/ppt/media/image94.wmf" ContentType="image/x-wmf"/>
  <Override PartName="/ppt/media/image188.wmf" ContentType="image/x-wmf"/>
  <Override PartName="/ppt/media/image95.wmf" ContentType="image/x-wmf"/>
  <Override PartName="/ppt/media/image189.wmf" ContentType="image/x-wmf"/>
  <Override PartName="/ppt/media/image96.wmf" ContentType="image/x-wmf"/>
  <Override PartName="/ppt/media/image97.wmf" ContentType="image/x-wmf"/>
  <Override PartName="/ppt/media/image98.wmf" ContentType="image/x-wmf"/>
  <Override PartName="/ppt/media/image99.wmf" ContentType="image/x-wmf"/>
  <Override PartName="/ppt/media/image100.wmf" ContentType="image/x-wmf"/>
  <Override PartName="/ppt/media/image221.wmf" ContentType="image/x-wmf"/>
  <Override PartName="/ppt/media/image342.wmf" ContentType="image/x-wmf"/>
  <Override PartName="/ppt/media/image101.wmf" ContentType="image/x-wmf"/>
  <Override PartName="/ppt/media/image222.wmf" ContentType="image/x-wmf"/>
  <Override PartName="/ppt/media/image343.wmf" ContentType="image/x-wmf"/>
  <Override PartName="/ppt/media/image102.wmf" ContentType="image/x-wmf"/>
  <Override PartName="/ppt/media/image223.wmf" ContentType="image/x-wmf"/>
  <Override PartName="/ppt/media/image344.wmf" ContentType="image/x-wmf"/>
  <Override PartName="/ppt/media/image103.wmf" ContentType="image/x-wmf"/>
  <Override PartName="/ppt/media/image224.wmf" ContentType="image/x-wmf"/>
  <Override PartName="/ppt/media/image345.wmf" ContentType="image/x-wmf"/>
  <Override PartName="/ppt/media/image104.png" ContentType="image/png"/>
  <Override PartName="/ppt/media/image130.wmf" ContentType="image/x-wmf"/>
  <Override PartName="/ppt/media/image251.wmf" ContentType="image/x-wmf"/>
  <Override PartName="/ppt/media/image105.png" ContentType="image/png"/>
  <Override PartName="/ppt/media/image131.wmf" ContentType="image/x-wmf"/>
  <Override PartName="/ppt/media/image252.wmf" ContentType="image/x-wmf"/>
  <Override PartName="/ppt/media/image106.png" ContentType="image/png"/>
  <Override PartName="/ppt/media/image132.wmf" ContentType="image/x-wmf"/>
  <Override PartName="/ppt/media/image253.wmf" ContentType="image/x-wmf"/>
  <Override PartName="/ppt/media/image107.png" ContentType="image/png"/>
  <Override PartName="/ppt/media/image133.wmf" ContentType="image/x-wmf"/>
  <Override PartName="/ppt/media/image254.wmf" ContentType="image/x-wmf"/>
  <Override PartName="/ppt/media/image110.png" ContentType="image/png"/>
  <Override PartName="/ppt/media/image231.png" ContentType="image/png"/>
  <Override PartName="/ppt/media/image111.wmf" ContentType="image/x-wmf"/>
  <Override PartName="/ppt/media/image353.wmf" ContentType="image/x-wmf"/>
  <Override PartName="/ppt/media/image112.wmf" ContentType="image/x-wmf"/>
  <Override PartName="/ppt/media/image354.wmf" ContentType="image/x-wmf"/>
  <Override PartName="/ppt/media/image113.wmf" ContentType="image/x-wmf"/>
  <Override PartName="/ppt/media/image234.wmf" ContentType="image/x-wmf"/>
  <Override PartName="/ppt/media/image355.wmf" ContentType="image/x-wmf"/>
  <Override PartName="/ppt/media/image120.wmf" ContentType="image/x-wmf"/>
  <Override PartName="/ppt/media/image241.wmf" ContentType="image/x-wmf"/>
  <Override PartName="/ppt/media/image362.wmf" ContentType="image/x-wmf"/>
  <Override PartName="/ppt/media/image121.wmf" ContentType="image/x-wmf"/>
  <Override PartName="/ppt/media/image242.wmf" ContentType="image/x-wmf"/>
  <Override PartName="/ppt/media/image363.wmf" ContentType="image/x-wmf"/>
  <Override PartName="/ppt/media/image122.wmf" ContentType="image/x-wmf"/>
  <Override PartName="/ppt/media/image243.wmf" ContentType="image/x-wmf"/>
  <Override PartName="/ppt/media/image364.wmf" ContentType="image/x-wmf"/>
  <Override PartName="/ppt/media/image123.wmf" ContentType="image/x-wmf"/>
  <Override PartName="/ppt/media/image244.wmf" ContentType="image/x-wmf"/>
  <Override PartName="/ppt/media/image365.wmf" ContentType="image/x-wmf"/>
  <Override PartName="/ppt/media/image140.wmf" ContentType="image/x-wmf"/>
  <Override PartName="/ppt/media/image141.wmf" ContentType="image/x-wmf"/>
  <Override PartName="/ppt/media/image262.wmf" ContentType="image/x-wmf"/>
  <Override PartName="/ppt/media/image142.wmf" ContentType="image/x-wmf"/>
  <Override PartName="/ppt/media/image263.wmf" ContentType="image/x-wmf"/>
  <Override PartName="/ppt/media/image143.wmf" ContentType="image/x-wmf"/>
  <Override PartName="/ppt/media/image264.wmf" ContentType="image/x-wmf"/>
  <Override PartName="/ppt/media/image150.wmf" ContentType="image/x-wmf"/>
  <Override PartName="/ppt/media/image271.wmf" ContentType="image/x-wmf"/>
  <Override PartName="/ppt/media/image151.wmf" ContentType="image/x-wmf"/>
  <Override PartName="/ppt/media/image272.wmf" ContentType="image/x-wmf"/>
  <Override PartName="/ppt/media/image152.wmf" ContentType="image/x-wmf"/>
  <Override PartName="/ppt/media/image273.wmf" ContentType="image/x-wmf"/>
  <Override PartName="/ppt/media/image153.wmf" ContentType="image/x-wmf"/>
  <Override PartName="/ppt/media/image274.wmf" ContentType="image/x-wmf"/>
  <Override PartName="/ppt/media/image156.wmf" ContentType="image/x-wmf"/>
  <Override PartName="/ppt/media/image277.wmf" ContentType="image/x-wmf"/>
  <Override PartName="/ppt/media/image160.wmf" ContentType="image/x-wmf"/>
  <Override PartName="/ppt/media/image281.wmf" ContentType="image/x-wmf"/>
  <Override PartName="/ppt/media/image161.png" ContentType="image/png"/>
  <Override PartName="/ppt/media/image162.png" ContentType="image/png"/>
  <Override PartName="/ppt/media/image163.wmf" ContentType="image/x-wmf"/>
  <Override PartName="/ppt/media/image284.wmf" ContentType="image/x-wmf"/>
  <Override PartName="/ppt/media/image170.wmf" ContentType="image/x-wmf"/>
  <Override PartName="/ppt/media/image291.wmf" ContentType="image/x-wmf"/>
  <Override PartName="/ppt/media/image171.wmf" ContentType="image/x-wmf"/>
  <Override PartName="/ppt/media/image292.wmf" ContentType="image/x-wmf"/>
  <Override PartName="/ppt/media/image172.wmf" ContentType="image/x-wmf"/>
  <Override PartName="/ppt/media/image293.wmf" ContentType="image/x-wmf"/>
  <Override PartName="/ppt/media/image173.wmf" ContentType="image/x-wmf"/>
  <Override PartName="/ppt/media/image268.png" ContentType="image/png"/>
  <Override PartName="/ppt/media/image294.wmf" ContentType="image/x-wmf"/>
  <Override PartName="/ppt/media/image179.png" ContentType="image/png"/>
  <Override PartName="/ppt/media/image180.wmf" ContentType="image/x-wmf"/>
  <Override PartName="/ppt/media/image181.wmf" ContentType="image/x-wmf"/>
  <Override PartName="/ppt/media/image276.png" ContentType="image/png"/>
  <Override PartName="/ppt/media/image183.wmf" ContentType="image/x-wmf"/>
  <Override PartName="/ppt/media/image184.wmf" ContentType="image/x-wmf"/>
  <Override PartName="/ppt/media/image185.wmf" ContentType="image/x-wmf"/>
  <Override PartName="/ppt/media/image190.wmf" ContentType="image/x-wmf"/>
  <Override PartName="/ppt/media/image191.wmf" ContentType="image/x-wmf"/>
  <Override PartName="/ppt/media/image192.wmf" ContentType="image/x-wmf"/>
  <Override PartName="/ppt/media/image193.wmf" ContentType="image/x-wmf"/>
  <Override PartName="/ppt/media/image194.wmf" ContentType="image/x-wmf"/>
  <Override PartName="/ppt/media/image195.wmf" ContentType="image/x-wmf"/>
  <Override PartName="/ppt/media/image196.wmf" ContentType="image/x-wmf"/>
  <Override PartName="/ppt/media/image198.wmf" ContentType="image/x-wmf"/>
  <Override PartName="/ppt/media/image199.wmf" ContentType="image/x-wmf"/>
  <Override PartName="/ppt/media/image200.png" ContentType="image/png"/>
  <Override PartName="/ppt/media/image201.wmf" ContentType="image/x-wmf"/>
  <Override PartName="/ppt/media/image322.wmf" ContentType="image/x-wmf"/>
  <Override PartName="/ppt/media/image202.wmf" ContentType="image/x-wmf"/>
  <Override PartName="/ppt/media/image323.wmf" ContentType="image/x-wmf"/>
  <Override PartName="/ppt/media/image203.wmf" ContentType="image/x-wmf"/>
  <Override PartName="/ppt/media/image324.wmf" ContentType="image/x-wmf"/>
  <Override PartName="/ppt/media/image204.wmf" ContentType="image/x-wmf"/>
  <Override PartName="/ppt/media/image325.wmf" ContentType="image/x-wmf"/>
  <Override PartName="/ppt/media/image205.wmf" ContentType="image/x-wmf"/>
  <Override PartName="/ppt/media/image326.wmf" ContentType="image/x-wmf"/>
  <Override PartName="/ppt/media/image206.wmf" ContentType="image/x-wmf"/>
  <Override PartName="/ppt/media/image327.wmf" ContentType="image/x-wmf"/>
  <Override PartName="/ppt/media/image207.wmf" ContentType="image/x-wmf"/>
  <Override PartName="/ppt/media/image328.wmf" ContentType="image/x-wmf"/>
  <Override PartName="/ppt/media/image208.wmf" ContentType="image/x-wmf"/>
  <Override PartName="/ppt/media/image329.wmf" ContentType="image/x-wmf"/>
  <Override PartName="/ppt/media/image209.wmf" ContentType="image/x-wmf"/>
  <Override PartName="/ppt/media/image210.wmf" ContentType="image/x-wmf"/>
  <Override PartName="/ppt/media/image331.wmf" ContentType="image/x-wmf"/>
  <Override PartName="/ppt/media/image211.wmf" ContentType="image/x-wmf"/>
  <Override PartName="/ppt/media/image332.wmf" ContentType="image/x-wmf"/>
  <Override PartName="/ppt/media/image212.wmf" ContentType="image/x-wmf"/>
  <Override PartName="/ppt/media/image333.wmf" ContentType="image/x-wmf"/>
  <Override PartName="/ppt/media/image213.wmf" ContentType="image/x-wmf"/>
  <Override PartName="/ppt/media/image334.wmf" ContentType="image/x-wmf"/>
  <Override PartName="/ppt/media/image214.wmf" ContentType="image/x-wmf"/>
  <Override PartName="/ppt/media/image335.wmf" ContentType="image/x-wmf"/>
  <Override PartName="/ppt/media/image215.wmf" ContentType="image/x-wmf"/>
  <Override PartName="/ppt/media/image336.wmf" ContentType="image/x-wmf"/>
  <Override PartName="/ppt/media/image216.wmf" ContentType="image/x-wmf"/>
  <Override PartName="/ppt/media/image337.wmf" ContentType="image/x-wmf"/>
  <Override PartName="/ppt/media/image217.wmf" ContentType="image/x-wmf"/>
  <Override PartName="/ppt/media/image338.wmf" ContentType="image/x-wmf"/>
  <Override PartName="/ppt/media/image218.wmf" ContentType="image/x-wmf"/>
  <Override PartName="/ppt/media/image339.wmf" ContentType="image/x-wmf"/>
  <Override PartName="/ppt/media/image219.wmf" ContentType="image/x-wmf"/>
  <Override PartName="/ppt/media/image220.wmf" ContentType="image/x-wmf"/>
  <Override PartName="/ppt/media/image341.wmf" ContentType="image/x-wmf"/>
  <Override PartName="/ppt/media/image230.png" ContentType="image/png"/>
  <Override PartName="/ppt/media/image232.png" ContentType="image/png"/>
  <Override PartName="/ppt/media/image233.png" ContentType="image/png"/>
  <Override PartName="/ppt/media/image240.wmf" ContentType="image/x-wmf"/>
  <Override PartName="/ppt/media/image361.wmf" ContentType="image/x-wmf"/>
  <Override PartName="/ppt/media/image250.wmf" ContentType="image/x-wmf"/>
  <Override PartName="/ppt/media/image260.wmf" ContentType="image/x-wmf"/>
  <Override PartName="/ppt/media/image261.jpeg" ContentType="image/jpeg"/>
  <Override PartName="/ppt/media/image270.wmf" ContentType="image/x-wmf"/>
  <Override PartName="/ppt/media/image280.wmf" ContentType="image/x-wmf"/>
  <Override PartName="/ppt/media/image282.wmf" ContentType="image/x-wmf"/>
  <Override PartName="/ppt/media/image283.wmf" ContentType="image/x-wmf"/>
  <Override PartName="/ppt/media/image290.wmf" ContentType="image/x-wmf"/>
  <Override PartName="/ppt/media/image301.wmf" ContentType="image/x-wmf"/>
  <Override PartName="/ppt/media/image307.wmf" ContentType="image/x-wmf"/>
  <Override PartName="/ppt/media/image308.wmf" ContentType="image/x-wmf"/>
  <Override PartName="/ppt/media/image309.wmf" ContentType="image/x-wmf"/>
  <Override PartName="/ppt/media/image310.wmf" ContentType="image/x-wmf"/>
  <Override PartName="/ppt/media/image311.wmf" ContentType="image/x-wmf"/>
  <Override PartName="/ppt/media/image312.wmf" ContentType="image/x-wmf"/>
  <Override PartName="/ppt/media/image313.wmf" ContentType="image/x-wmf"/>
  <Override PartName="/ppt/media/image314.wmf" ContentType="image/x-wmf"/>
  <Override PartName="/ppt/media/image315.wmf" ContentType="image/x-wmf"/>
  <Override PartName="/ppt/media/image316.wmf" ContentType="image/x-wmf"/>
  <Override PartName="/ppt/media/image317.wmf" ContentType="image/x-wmf"/>
  <Override PartName="/ppt/media/image318.wmf" ContentType="image/x-wmf"/>
  <Override PartName="/ppt/media/image319.wmf" ContentType="image/x-wmf"/>
  <Override PartName="/ppt/media/image320.wmf" ContentType="image/x-wmf"/>
  <Override PartName="/ppt/media/image321.wmf" ContentType="image/x-wmf"/>
  <Override PartName="/ppt/media/image330.wmf" ContentType="image/x-wmf"/>
  <Override PartName="/ppt/media/image340.wmf" ContentType="image/x-wmf"/>
  <Override PartName="/ppt/media/image350.wmf" ContentType="image/x-wmf"/>
  <Override PartName="/ppt/media/image351.wmf" ContentType="image/x-wmf"/>
  <Override PartName="/ppt/media/image352.wmf" ContentType="image/x-wmf"/>
  <Override PartName="/ppt/media/image360.wmf" ContentType="image/x-wmf"/>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9"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3"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0"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9"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9"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0"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1"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2"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4"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4"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1"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3"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5"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6"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1"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3"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4"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5"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6"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7"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8"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4"/>
          <p:cNvSpPr/>
          <p:nvPr/>
        </p:nvSpPr>
        <p:spPr>
          <a:xfrm>
            <a:off x="75960" y="647676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1" name="Line 15"/>
          <p:cNvSpPr/>
          <p:nvPr/>
        </p:nvSpPr>
        <p:spPr>
          <a:xfrm>
            <a:off x="75960" y="83808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2" name="Rectangle 16"/>
          <p:cNvSpPr/>
          <p:nvPr/>
        </p:nvSpPr>
        <p:spPr>
          <a:xfrm>
            <a:off x="1403640" y="6477120"/>
            <a:ext cx="7663320" cy="3042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i="1" lang="en-US" sz="1200" spc="-1" strike="noStrike">
                <a:solidFill>
                  <a:srgbClr val="000099"/>
                </a:solidFill>
                <a:latin typeface="Arial"/>
                <a:ea typeface="ＭＳ ゴシック"/>
              </a:rPr>
              <a:t>Energy &amp; Environment Laboratory, The University of Electro-Communications </a:t>
            </a:r>
            <a:fld id="{5F5770FA-569B-46D2-A7D2-203A8FA925EA}" type="slidenum">
              <a:rPr b="1" i="1" lang="en-US" sz="1200" spc="-1" strike="noStrike">
                <a:solidFill>
                  <a:srgbClr val="000099"/>
                </a:solidFill>
                <a:latin typeface="Arial"/>
                <a:ea typeface="ＭＳ ゴシック"/>
              </a:rPr>
              <a:t>18</a:t>
            </a:fld>
            <a:endParaRPr b="0" lang="en-US" sz="1200" spc="-1" strike="noStrike">
              <a:solidFill>
                <a:srgbClr val="000000"/>
              </a:solidFill>
              <a:latin typeface="Arial"/>
            </a:endParaRPr>
          </a:p>
        </p:txBody>
      </p:sp>
      <p:sp>
        <p:nvSpPr>
          <p:cNvPr id="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zh-CN" sz="4400" spc="-1" strike="noStrike">
                <a:solidFill>
                  <a:srgbClr val="000000"/>
                </a:solidFill>
                <a:latin typeface="Arial"/>
              </a:rPr>
              <a:t>单击以编辑标题文本格式</a:t>
            </a:r>
            <a:endParaRPr b="0" lang="en-US" sz="4400" spc="-1" strike="noStrike">
              <a:solidFill>
                <a:srgbClr val="000000"/>
              </a:solidFill>
              <a:latin typeface="Arial"/>
            </a:endParaRPr>
          </a:p>
        </p:txBody>
      </p:sp>
      <p:sp>
        <p:nvSpPr>
          <p:cNvPr id="4"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Arial"/>
              </a:rPr>
              <a:t>点击以编辑提纲文本格式</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2800" spc="-1" strike="noStrike">
                <a:solidFill>
                  <a:srgbClr val="000000"/>
                </a:solidFill>
                <a:latin typeface="Arial"/>
              </a:rPr>
              <a:t>第二提纲级别</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2400" spc="-1" strike="noStrike">
                <a:solidFill>
                  <a:srgbClr val="000000"/>
                </a:solidFill>
                <a:latin typeface="Arial"/>
              </a:rPr>
              <a:t>第三提纲级别</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2000" spc="-1" strike="noStrike">
                <a:solidFill>
                  <a:srgbClr val="000000"/>
                </a:solidFill>
                <a:latin typeface="Arial"/>
              </a:rPr>
              <a:t>第四提纲级别</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第五提纲级别</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第六提纲级别</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第七提纲级别</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Line 14"/>
          <p:cNvSpPr/>
          <p:nvPr/>
        </p:nvSpPr>
        <p:spPr>
          <a:xfrm>
            <a:off x="75960" y="647676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42" name="Line 15"/>
          <p:cNvSpPr/>
          <p:nvPr/>
        </p:nvSpPr>
        <p:spPr>
          <a:xfrm>
            <a:off x="75960" y="83808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43" name="Rectangle 16"/>
          <p:cNvSpPr/>
          <p:nvPr/>
        </p:nvSpPr>
        <p:spPr>
          <a:xfrm>
            <a:off x="1403640" y="6477120"/>
            <a:ext cx="7663320" cy="3042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i="1" lang="en-US" sz="1200" spc="-1" strike="noStrike">
                <a:solidFill>
                  <a:srgbClr val="000099"/>
                </a:solidFill>
                <a:latin typeface="Arial"/>
                <a:ea typeface="ＭＳ ゴシック"/>
              </a:rPr>
              <a:t>Energy &amp; Environment Laboratory, The University of Electro-Communications </a:t>
            </a:r>
            <a:fld id="{F721D1E5-C17E-4815-8242-1C9440E505A6}" type="slidenum">
              <a:rPr b="1" i="1" lang="en-US" sz="1200" spc="-1" strike="noStrike">
                <a:solidFill>
                  <a:srgbClr val="000099"/>
                </a:solidFill>
                <a:latin typeface="Arial"/>
                <a:ea typeface="ＭＳ ゴシック"/>
              </a:rPr>
              <a:t>&lt;编号&gt;</a:t>
            </a:fld>
            <a:endParaRPr b="0" lang="en-US" sz="1200" spc="-1" strike="noStrike">
              <a:solidFill>
                <a:srgbClr val="000000"/>
              </a:solidFill>
              <a:latin typeface="Arial"/>
            </a:endParaRPr>
          </a:p>
        </p:txBody>
      </p:sp>
      <p:sp>
        <p:nvSpPr>
          <p:cNvPr id="44"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45" name="PlaceHolder 2"/>
          <p:cNvSpPr>
            <a:spLocks noGrp="1"/>
          </p:cNvSpPr>
          <p:nvPr>
            <p:ph type="body"/>
          </p:nvPr>
        </p:nvSpPr>
        <p:spPr>
          <a:xfrm>
            <a:off x="152280" y="990720"/>
            <a:ext cx="4312800" cy="5333400"/>
          </a:xfrm>
          <a:prstGeom prst="rect">
            <a:avLst/>
          </a:prstGeom>
          <a:noFill/>
          <a:ln w="0">
            <a:noFill/>
          </a:ln>
        </p:spPr>
        <p:txBody>
          <a:bodyPr numCol="1" spcCol="0"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46" name="PlaceHolder 3"/>
          <p:cNvSpPr>
            <a:spLocks noGrp="1"/>
          </p:cNvSpPr>
          <p:nvPr>
            <p:ph type="body"/>
          </p:nvPr>
        </p:nvSpPr>
        <p:spPr>
          <a:xfrm>
            <a:off x="4681440" y="990720"/>
            <a:ext cx="4312800" cy="5333400"/>
          </a:xfrm>
          <a:prstGeom prst="rect">
            <a:avLst/>
          </a:prstGeom>
          <a:noFill/>
          <a:ln w="0">
            <a:noFill/>
          </a:ln>
        </p:spPr>
        <p:txBody>
          <a:bodyPr numCol="1" spcCol="0"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 name="Line 14"/>
          <p:cNvSpPr/>
          <p:nvPr/>
        </p:nvSpPr>
        <p:spPr>
          <a:xfrm>
            <a:off x="75960" y="647676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84" name="Line 15"/>
          <p:cNvSpPr/>
          <p:nvPr/>
        </p:nvSpPr>
        <p:spPr>
          <a:xfrm>
            <a:off x="75960" y="83808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85" name="Rectangle 16"/>
          <p:cNvSpPr/>
          <p:nvPr/>
        </p:nvSpPr>
        <p:spPr>
          <a:xfrm>
            <a:off x="1403640" y="6477120"/>
            <a:ext cx="7663320" cy="3042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i="1" lang="en-US" sz="1200" spc="-1" strike="noStrike">
                <a:solidFill>
                  <a:srgbClr val="000099"/>
                </a:solidFill>
                <a:latin typeface="Arial"/>
                <a:ea typeface="ＭＳ ゴシック"/>
              </a:rPr>
              <a:t>Energy &amp; Environment Laboratory, The University of Electro-Communications </a:t>
            </a:r>
            <a:fld id="{DBF5E70B-02E0-4005-A293-31809A738EA2}" type="slidenum">
              <a:rPr b="1" i="1" lang="en-US" sz="1200" spc="-1" strike="noStrike">
                <a:solidFill>
                  <a:srgbClr val="000099"/>
                </a:solidFill>
                <a:latin typeface="Arial"/>
                <a:ea typeface="ＭＳ ゴシック"/>
              </a:rPr>
              <a:t>&lt;编号&gt;</a:t>
            </a:fld>
            <a:endParaRPr b="0" lang="en-US" sz="1200" spc="-1" strike="noStrike">
              <a:solidFill>
                <a:srgbClr val="000000"/>
              </a:solidFill>
              <a:latin typeface="Arial"/>
            </a:endParaRPr>
          </a:p>
        </p:txBody>
      </p:sp>
      <p:sp>
        <p:nvSpPr>
          <p:cNvPr id="8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zh-CN" sz="4400" spc="-1" strike="noStrike">
                <a:solidFill>
                  <a:srgbClr val="000000"/>
                </a:solidFill>
                <a:latin typeface="Arial"/>
              </a:rPr>
              <a:t>单击以编辑标题文本格式</a:t>
            </a:r>
            <a:endParaRPr b="0" lang="en-US" sz="4400" spc="-1" strike="noStrike">
              <a:solidFill>
                <a:srgbClr val="000000"/>
              </a:solidFill>
              <a:latin typeface="Arial"/>
            </a:endParaRPr>
          </a:p>
        </p:txBody>
      </p:sp>
      <p:sp>
        <p:nvSpPr>
          <p:cNvPr id="87"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Arial"/>
              </a:rPr>
              <a:t>点击以编辑提纲文本格式</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2800" spc="-1" strike="noStrike">
                <a:solidFill>
                  <a:srgbClr val="000000"/>
                </a:solidFill>
                <a:latin typeface="Arial"/>
              </a:rPr>
              <a:t>第二提纲级别</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2400" spc="-1" strike="noStrike">
                <a:solidFill>
                  <a:srgbClr val="000000"/>
                </a:solidFill>
                <a:latin typeface="Arial"/>
              </a:rPr>
              <a:t>第三提纲级别</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2000" spc="-1" strike="noStrike">
                <a:solidFill>
                  <a:srgbClr val="000000"/>
                </a:solidFill>
                <a:latin typeface="Arial"/>
              </a:rPr>
              <a:t>第四提纲级别</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第五提纲级别</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第六提纲级别</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第七提纲级别</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Line 14"/>
          <p:cNvSpPr/>
          <p:nvPr/>
        </p:nvSpPr>
        <p:spPr>
          <a:xfrm>
            <a:off x="75960" y="647676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125" name="Line 15"/>
          <p:cNvSpPr/>
          <p:nvPr/>
        </p:nvSpPr>
        <p:spPr>
          <a:xfrm>
            <a:off x="75960" y="83808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126" name="Rectangle 16"/>
          <p:cNvSpPr/>
          <p:nvPr/>
        </p:nvSpPr>
        <p:spPr>
          <a:xfrm>
            <a:off x="1403640" y="6477120"/>
            <a:ext cx="7663320" cy="3042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i="1" lang="en-US" sz="1200" spc="-1" strike="noStrike">
                <a:solidFill>
                  <a:srgbClr val="000099"/>
                </a:solidFill>
                <a:latin typeface="Arial"/>
                <a:ea typeface="ＭＳ ゴシック"/>
              </a:rPr>
              <a:t>Energy &amp; Environment Laboratory, The University of Electro-Communications </a:t>
            </a:r>
            <a:fld id="{5437D0C2-1F3B-45D8-9A4B-589F47CFB726}" type="slidenum">
              <a:rPr b="1" i="1" lang="en-US" sz="1200" spc="-1" strike="noStrike">
                <a:solidFill>
                  <a:srgbClr val="000099"/>
                </a:solidFill>
                <a:latin typeface="Arial"/>
                <a:ea typeface="ＭＳ ゴシック"/>
              </a:rPr>
              <a:t>&lt;编号&gt;</a:t>
            </a:fld>
            <a:endParaRPr b="0" lang="en-US" sz="1200" spc="-1" strike="noStrike">
              <a:solidFill>
                <a:srgbClr val="000000"/>
              </a:solidFill>
              <a:latin typeface="Arial"/>
            </a:endParaRPr>
          </a:p>
        </p:txBody>
      </p:sp>
      <p:sp>
        <p:nvSpPr>
          <p:cNvPr id="12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zh-CN" sz="4400" spc="-1" strike="noStrike">
                <a:solidFill>
                  <a:srgbClr val="000000"/>
                </a:solidFill>
                <a:latin typeface="Arial"/>
              </a:rPr>
              <a:t>单击以编辑标题文本格式</a:t>
            </a:r>
            <a:endParaRPr b="0" lang="en-US" sz="4400" spc="-1" strike="noStrike">
              <a:solidFill>
                <a:srgbClr val="000000"/>
              </a:solidFill>
              <a:latin typeface="Arial"/>
            </a:endParaRPr>
          </a:p>
        </p:txBody>
      </p:sp>
      <p:sp>
        <p:nvSpPr>
          <p:cNvPr id="128"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Arial"/>
              </a:rPr>
              <a:t>点击以编辑提纲文本格式</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2800" spc="-1" strike="noStrike">
                <a:solidFill>
                  <a:srgbClr val="000000"/>
                </a:solidFill>
                <a:latin typeface="Arial"/>
              </a:rPr>
              <a:t>第二提纲级别</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2400" spc="-1" strike="noStrike">
                <a:solidFill>
                  <a:srgbClr val="000000"/>
                </a:solidFill>
                <a:latin typeface="Arial"/>
              </a:rPr>
              <a:t>第三提纲级别</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2000" spc="-1" strike="noStrike">
                <a:solidFill>
                  <a:srgbClr val="000000"/>
                </a:solidFill>
                <a:latin typeface="Arial"/>
              </a:rPr>
              <a:t>第四提纲级别</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第五提纲级别</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第六提纲级别</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第七提纲级别</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 name="Line 14"/>
          <p:cNvSpPr/>
          <p:nvPr/>
        </p:nvSpPr>
        <p:spPr>
          <a:xfrm>
            <a:off x="75960" y="647676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166" name="Line 15"/>
          <p:cNvSpPr/>
          <p:nvPr/>
        </p:nvSpPr>
        <p:spPr>
          <a:xfrm>
            <a:off x="75960" y="83808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167" name="Rectangle 16"/>
          <p:cNvSpPr/>
          <p:nvPr/>
        </p:nvSpPr>
        <p:spPr>
          <a:xfrm>
            <a:off x="1403640" y="6477120"/>
            <a:ext cx="7663320" cy="3042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i="1" lang="en-US" sz="1200" spc="-1" strike="noStrike">
                <a:solidFill>
                  <a:srgbClr val="000099"/>
                </a:solidFill>
                <a:latin typeface="Arial"/>
                <a:ea typeface="ＭＳ ゴシック"/>
              </a:rPr>
              <a:t>Energy &amp; Environment Laboratory, The University of Electro-Communications </a:t>
            </a:r>
            <a:fld id="{0E5DB468-C3B4-4C03-8D3A-CD45AAF77466}" type="slidenum">
              <a:rPr b="1" i="1" lang="en-US" sz="1200" spc="-1" strike="noStrike">
                <a:solidFill>
                  <a:srgbClr val="000099"/>
                </a:solidFill>
                <a:latin typeface="Arial"/>
                <a:ea typeface="ＭＳ ゴシック"/>
              </a:rPr>
              <a:t>&lt;编号&gt;</a:t>
            </a:fld>
            <a:endParaRPr b="0" lang="en-US" sz="1200" spc="-1" strike="noStrike">
              <a:solidFill>
                <a:srgbClr val="000000"/>
              </a:solidFill>
              <a:latin typeface="Arial"/>
            </a:endParaRPr>
          </a:p>
        </p:txBody>
      </p:sp>
      <p:sp>
        <p:nvSpPr>
          <p:cNvPr id="168"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buNone/>
            </a:pPr>
            <a:r>
              <a:rPr b="0" lang="zh-CN" sz="1800" spc="-1" strike="noStrike">
                <a:solidFill>
                  <a:srgbClr val="000000"/>
                </a:solidFill>
                <a:latin typeface="Arial"/>
              </a:rPr>
              <a:t>单击以编辑标题文本格式</a:t>
            </a:r>
            <a:endParaRPr b="0" lang="en-US" sz="1800" spc="-1" strike="noStrike">
              <a:solidFill>
                <a:srgbClr val="000000"/>
              </a:solidFill>
              <a:latin typeface="Arial"/>
            </a:endParaRPr>
          </a:p>
        </p:txBody>
      </p:sp>
      <p:sp>
        <p:nvSpPr>
          <p:cNvPr id="169" name="PlaceHolder 2"/>
          <p:cNvSpPr>
            <a:spLocks noGrp="1"/>
          </p:cNvSpPr>
          <p:nvPr>
            <p:ph type="body"/>
          </p:nvPr>
        </p:nvSpPr>
        <p:spPr>
          <a:xfrm>
            <a:off x="152280" y="990720"/>
            <a:ext cx="4312800" cy="5333400"/>
          </a:xfrm>
          <a:prstGeom prst="rect">
            <a:avLst/>
          </a:prstGeom>
          <a:noFill/>
          <a:ln w="0">
            <a:noFill/>
          </a:ln>
        </p:spPr>
        <p:txBody>
          <a:bodyPr numCol="1" spcCol="0" lIns="0" rIns="0" tIns="0" bIns="0" anchor="t">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70" name="PlaceHolder 3"/>
          <p:cNvSpPr>
            <a:spLocks noGrp="1"/>
          </p:cNvSpPr>
          <p:nvPr>
            <p:ph type="body"/>
          </p:nvPr>
        </p:nvSpPr>
        <p:spPr>
          <a:xfrm>
            <a:off x="4681440" y="990720"/>
            <a:ext cx="4312800" cy="2543760"/>
          </a:xfrm>
          <a:prstGeom prst="rect">
            <a:avLst/>
          </a:prstGeom>
          <a:noFill/>
          <a:ln w="0">
            <a:noFill/>
          </a:ln>
        </p:spPr>
        <p:txBody>
          <a:bodyPr numCol="1" spcCol="0" lIns="0" rIns="0" tIns="0" bIns="0" anchor="t">
            <a:normAutofit fontScale="86000"/>
          </a:bodyPr>
          <a:p>
            <a:pPr marL="371520" indent="-27864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743040" indent="-27864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114560" indent="-24768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486080" indent="-18576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1857600" indent="-18576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229120" indent="-18576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2600640" indent="-18576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
        <p:nvSpPr>
          <p:cNvPr id="171" name="PlaceHolder 4"/>
          <p:cNvSpPr>
            <a:spLocks noGrp="1"/>
          </p:cNvSpPr>
          <p:nvPr>
            <p:ph type="body"/>
          </p:nvPr>
        </p:nvSpPr>
        <p:spPr>
          <a:xfrm>
            <a:off x="4681440" y="3776760"/>
            <a:ext cx="4312800" cy="2543760"/>
          </a:xfrm>
          <a:prstGeom prst="rect">
            <a:avLst/>
          </a:prstGeom>
          <a:noFill/>
          <a:ln w="0">
            <a:noFill/>
          </a:ln>
        </p:spPr>
        <p:txBody>
          <a:bodyPr numCol="1" spcCol="0" lIns="0" rIns="0" tIns="0" bIns="0" anchor="t">
            <a:normAutofit fontScale="86000"/>
          </a:bodyPr>
          <a:p>
            <a:pPr marL="371520" indent="-278640">
              <a:spcBef>
                <a:spcPts val="1417"/>
              </a:spcBef>
              <a:buClr>
                <a:srgbClr val="000000"/>
              </a:buClr>
              <a:buSzPct val="45000"/>
              <a:buFont typeface="Wingdings" charset="2"/>
              <a:buChar char=""/>
            </a:pPr>
            <a:r>
              <a:rPr b="0" lang="zh-CN" sz="1800" spc="-1" strike="noStrike">
                <a:solidFill>
                  <a:srgbClr val="000000"/>
                </a:solidFill>
                <a:latin typeface="Arial"/>
              </a:rPr>
              <a:t>点击以编辑提纲文本格式</a:t>
            </a:r>
            <a:endParaRPr b="0" lang="en-US" sz="1800" spc="-1" strike="noStrike">
              <a:solidFill>
                <a:srgbClr val="000000"/>
              </a:solidFill>
              <a:latin typeface="Arial"/>
            </a:endParaRPr>
          </a:p>
          <a:p>
            <a:pPr lvl="1" marL="743040" indent="-278640">
              <a:spcBef>
                <a:spcPts val="1134"/>
              </a:spcBef>
              <a:buClr>
                <a:srgbClr val="000000"/>
              </a:buClr>
              <a:buSzPct val="75000"/>
              <a:buFont typeface="Symbol" charset="2"/>
              <a:buChar char=""/>
            </a:pPr>
            <a:r>
              <a:rPr b="0" lang="zh-CN" sz="1800" spc="-1" strike="noStrike">
                <a:solidFill>
                  <a:srgbClr val="000000"/>
                </a:solidFill>
                <a:latin typeface="Arial"/>
              </a:rPr>
              <a:t>第二提纲级别</a:t>
            </a:r>
            <a:endParaRPr b="0" lang="en-US" sz="1800" spc="-1" strike="noStrike">
              <a:solidFill>
                <a:srgbClr val="000000"/>
              </a:solidFill>
              <a:latin typeface="Arial"/>
            </a:endParaRPr>
          </a:p>
          <a:p>
            <a:pPr lvl="2" marL="1114560" indent="-247680">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486080" indent="-185760">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1857600" indent="-185760">
              <a:spcBef>
                <a:spcPts val="283"/>
              </a:spcBef>
              <a:buClr>
                <a:srgbClr val="000000"/>
              </a:buClr>
              <a:buSzPct val="45000"/>
              <a:buFont typeface="Wingdings" charset="2"/>
              <a:buChar char=""/>
            </a:pPr>
            <a:r>
              <a:rPr b="0" lang="zh-CN" sz="1800" spc="-1" strike="noStrike">
                <a:solidFill>
                  <a:srgbClr val="000000"/>
                </a:solidFill>
                <a:latin typeface="Arial"/>
              </a:rPr>
              <a:t>第五提纲级别</a:t>
            </a:r>
            <a:endParaRPr b="0" lang="en-US" sz="1800" spc="-1" strike="noStrike">
              <a:solidFill>
                <a:srgbClr val="000000"/>
              </a:solidFill>
              <a:latin typeface="Arial"/>
            </a:endParaRPr>
          </a:p>
          <a:p>
            <a:pPr lvl="5" marL="2229120" indent="-185760">
              <a:spcBef>
                <a:spcPts val="283"/>
              </a:spcBef>
              <a:buClr>
                <a:srgbClr val="000000"/>
              </a:buClr>
              <a:buSzPct val="45000"/>
              <a:buFont typeface="Wingdings" charset="2"/>
              <a:buChar char=""/>
            </a:pPr>
            <a:r>
              <a:rPr b="0" lang="zh-CN" sz="1800" spc="-1" strike="noStrike">
                <a:solidFill>
                  <a:srgbClr val="000000"/>
                </a:solidFill>
                <a:latin typeface="Arial"/>
              </a:rPr>
              <a:t>第六提纲级别</a:t>
            </a:r>
            <a:endParaRPr b="0" lang="en-US" sz="1800" spc="-1" strike="noStrike">
              <a:solidFill>
                <a:srgbClr val="000000"/>
              </a:solidFill>
              <a:latin typeface="Arial"/>
            </a:endParaRPr>
          </a:p>
          <a:p>
            <a:pPr lvl="6" marL="2600640" indent="-185760">
              <a:spcBef>
                <a:spcPts val="283"/>
              </a:spcBef>
              <a:buClr>
                <a:srgbClr val="000000"/>
              </a:buClr>
              <a:buSzPct val="45000"/>
              <a:buFont typeface="Wingdings" charset="2"/>
              <a:buChar char=""/>
            </a:pPr>
            <a:r>
              <a:rPr b="0" lang="zh-CN" sz="1800" spc="-1" strike="noStrike">
                <a:solidFill>
                  <a:srgbClr val="000000"/>
                </a:solidFill>
                <a:latin typeface="Arial"/>
              </a:rPr>
              <a:t>第七提纲级别</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Line 14"/>
          <p:cNvSpPr/>
          <p:nvPr/>
        </p:nvSpPr>
        <p:spPr>
          <a:xfrm>
            <a:off x="75960" y="647676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209" name="Line 15"/>
          <p:cNvSpPr/>
          <p:nvPr/>
        </p:nvSpPr>
        <p:spPr>
          <a:xfrm>
            <a:off x="75960" y="838080"/>
            <a:ext cx="8991720" cy="360"/>
          </a:xfrm>
          <a:prstGeom prst="line">
            <a:avLst/>
          </a:prstGeom>
          <a:ln w="76200">
            <a:solidFill>
              <a:srgbClr val="000099"/>
            </a:solidFill>
            <a:round/>
          </a:ln>
        </p:spPr>
        <p:style>
          <a:lnRef idx="0"/>
          <a:fillRef idx="0"/>
          <a:effectRef idx="0"/>
          <a:fontRef idx="minor"/>
        </p:style>
        <p:txBody>
          <a:bodyPr lIns="90000" rIns="90000" tIns="-44640" bIns="-44640" anchor="ctr">
            <a:noAutofit/>
          </a:bodyPr>
          <a:p>
            <a:endParaRPr b="1" lang="en-US" sz="1600" spc="-1" strike="noStrike">
              <a:solidFill>
                <a:srgbClr val="000000"/>
              </a:solidFill>
              <a:latin typeface="Times New Roman"/>
              <a:ea typeface="HG丸ｺﾞｼｯｸM-PRO"/>
            </a:endParaRPr>
          </a:p>
        </p:txBody>
      </p:sp>
      <p:sp>
        <p:nvSpPr>
          <p:cNvPr id="210" name="Rectangle 16"/>
          <p:cNvSpPr/>
          <p:nvPr/>
        </p:nvSpPr>
        <p:spPr>
          <a:xfrm>
            <a:off x="1403640" y="6477120"/>
            <a:ext cx="7663320" cy="3042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i="1" lang="en-US" sz="1200" spc="-1" strike="noStrike">
                <a:solidFill>
                  <a:srgbClr val="000099"/>
                </a:solidFill>
                <a:latin typeface="Arial"/>
                <a:ea typeface="ＭＳ ゴシック"/>
              </a:rPr>
              <a:t>Energy &amp; Environment Laboratory, The University of Electro-Communications </a:t>
            </a:r>
            <a:fld id="{857A6298-A137-4D0A-9912-32E7879AE439}" type="slidenum">
              <a:rPr b="1" i="1" lang="en-US" sz="1200" spc="-1" strike="noStrike">
                <a:solidFill>
                  <a:srgbClr val="000099"/>
                </a:solidFill>
                <a:latin typeface="Arial"/>
                <a:ea typeface="ＭＳ ゴシック"/>
              </a:rPr>
              <a:t>&lt;编号&gt;</a:t>
            </a:fld>
            <a:endParaRPr b="0" lang="en-US" sz="1200" spc="-1" strike="noStrike">
              <a:solidFill>
                <a:srgbClr val="000000"/>
              </a:solidFill>
              <a:latin typeface="Arial"/>
            </a:endParaRPr>
          </a:p>
        </p:txBody>
      </p:sp>
      <p:sp>
        <p:nvSpPr>
          <p:cNvPr id="2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zh-CN" sz="4400" spc="-1" strike="noStrike">
                <a:solidFill>
                  <a:srgbClr val="000000"/>
                </a:solidFill>
                <a:latin typeface="Arial"/>
              </a:rPr>
              <a:t>单击以编辑标题文本格式</a:t>
            </a:r>
            <a:endParaRPr b="0" lang="en-US" sz="4400" spc="-1" strike="noStrike">
              <a:solidFill>
                <a:srgbClr val="000000"/>
              </a:solidFill>
              <a:latin typeface="Arial"/>
            </a:endParaRPr>
          </a:p>
        </p:txBody>
      </p:sp>
      <p:sp>
        <p:nvSpPr>
          <p:cNvPr id="212"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Arial"/>
              </a:rPr>
              <a:t>点击以编辑提纲文本格式</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2800" spc="-1" strike="noStrike">
                <a:solidFill>
                  <a:srgbClr val="000000"/>
                </a:solidFill>
                <a:latin typeface="Arial"/>
              </a:rPr>
              <a:t>第二提纲级别</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2400" spc="-1" strike="noStrike">
                <a:solidFill>
                  <a:srgbClr val="000000"/>
                </a:solidFill>
                <a:latin typeface="Arial"/>
              </a:rPr>
              <a:t>第三提纲级别</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2000" spc="-1" strike="noStrike">
                <a:solidFill>
                  <a:srgbClr val="000000"/>
                </a:solidFill>
                <a:latin typeface="Arial"/>
              </a:rPr>
              <a:t>第四提纲级别</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第五提纲级别</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第六提纲级别</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第七提纲级别</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image" Target="../media/image236.wmf"/><Relationship Id="rId2" Type="http://schemas.openxmlformats.org/officeDocument/2006/relationships/image" Target="../media/image237.wmf"/><Relationship Id="rId3"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image" Target="../media/image237.wmf"/><Relationship Id="rId2" Type="http://schemas.openxmlformats.org/officeDocument/2006/relationships/image" Target="../media/image238.wmf"/><Relationship Id="rId3" Type="http://schemas.openxmlformats.org/officeDocument/2006/relationships/image" Target="../media/image236.wmf"/><Relationship Id="rId4" Type="http://schemas.openxmlformats.org/officeDocument/2006/relationships/slideLayout" Target="../slideLayouts/slideLayout25.xml"/>
</Relationships>
</file>

<file path=ppt/slides/_rels/slide10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39.wmf"/><Relationship Id="rId3" Type="http://schemas.openxmlformats.org/officeDocument/2006/relationships/oleObject" Target="../embeddings/oleObject2.bin"/><Relationship Id="rId4" Type="http://schemas.openxmlformats.org/officeDocument/2006/relationships/image" Target="../media/image240.wmf"/><Relationship Id="rId5" Type="http://schemas.openxmlformats.org/officeDocument/2006/relationships/image" Target="../media/image241.wmf"/><Relationship Id="rId6" Type="http://schemas.openxmlformats.org/officeDocument/2006/relationships/image" Target="../media/image242.wmf"/><Relationship Id="rId7" Type="http://schemas.openxmlformats.org/officeDocument/2006/relationships/oleObject" Target="../embeddings/oleObject3.bin"/><Relationship Id="rId8" Type="http://schemas.openxmlformats.org/officeDocument/2006/relationships/image" Target="../media/image243.wmf"/><Relationship Id="rId9" Type="http://schemas.openxmlformats.org/officeDocument/2006/relationships/oleObject" Target="../embeddings/oleObject4.bin"/><Relationship Id="rId10" Type="http://schemas.openxmlformats.org/officeDocument/2006/relationships/image" Target="../media/image244.wmf"/><Relationship Id="rId11" Type="http://schemas.openxmlformats.org/officeDocument/2006/relationships/oleObject" Target="../embeddings/oleObject5.bin"/><Relationship Id="rId12" Type="http://schemas.openxmlformats.org/officeDocument/2006/relationships/image" Target="../media/image245.wmf"/><Relationship Id="rId13"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46.wmf"/><Relationship Id="rId3" Type="http://schemas.openxmlformats.org/officeDocument/2006/relationships/oleObject" Target="../embeddings/oleObject2.bin"/><Relationship Id="rId4" Type="http://schemas.openxmlformats.org/officeDocument/2006/relationships/image" Target="../media/image247.wmf"/><Relationship Id="rId5" Type="http://schemas.openxmlformats.org/officeDocument/2006/relationships/oleObject" Target="../embeddings/oleObject3.bin"/><Relationship Id="rId6" Type="http://schemas.openxmlformats.org/officeDocument/2006/relationships/image" Target="../media/image248.wmf"/><Relationship Id="rId7"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249.wmf"/><Relationship Id="rId2" Type="http://schemas.openxmlformats.org/officeDocument/2006/relationships/image" Target="../media/image250.wmf"/><Relationship Id="rId3"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51.wmf"/><Relationship Id="rId3" Type="http://schemas.openxmlformats.org/officeDocument/2006/relationships/oleObject" Target="../embeddings/oleObject2.bin"/><Relationship Id="rId4" Type="http://schemas.openxmlformats.org/officeDocument/2006/relationships/image" Target="../media/image252.wmf"/><Relationship Id="rId5" Type="http://schemas.openxmlformats.org/officeDocument/2006/relationships/image" Target="../media/image253.wmf"/><Relationship Id="rId6" Type="http://schemas.openxmlformats.org/officeDocument/2006/relationships/image" Target="../media/image254.wmf"/><Relationship Id="rId7"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8.xml.rels><?xml version="1.0" encoding="UTF-8"?>
<Relationships xmlns="http://schemas.openxmlformats.org/package/2006/relationships"><Relationship Id="rId1" Type="http://schemas.openxmlformats.org/officeDocument/2006/relationships/image" Target="../media/image255.wmf"/><Relationship Id="rId2" Type="http://schemas.openxmlformats.org/officeDocument/2006/relationships/oleObject" Target="../embeddings/oleObject1.bin"/><Relationship Id="rId3" Type="http://schemas.openxmlformats.org/officeDocument/2006/relationships/image" Target="../media/image256.wmf"/><Relationship Id="rId4" Type="http://schemas.openxmlformats.org/officeDocument/2006/relationships/oleObject" Target="../embeddings/oleObject2.bin"/><Relationship Id="rId5" Type="http://schemas.openxmlformats.org/officeDocument/2006/relationships/image" Target="../media/image257.wmf"/><Relationship Id="rId6" Type="http://schemas.openxmlformats.org/officeDocument/2006/relationships/slideLayout" Target="../slideLayouts/slideLayout25.xml"/>
</Relationships>
</file>

<file path=ppt/slides/_rels/slide109.xml.rels><?xml version="1.0" encoding="UTF-8"?>
<Relationships xmlns="http://schemas.openxmlformats.org/package/2006/relationships"><Relationship Id="rId1" Type="http://schemas.openxmlformats.org/officeDocument/2006/relationships/image" Target="../media/image255.wmf"/><Relationship Id="rId2" Type="http://schemas.openxmlformats.org/officeDocument/2006/relationships/oleObject" Target="../embeddings/oleObject1.bin"/><Relationship Id="rId3" Type="http://schemas.openxmlformats.org/officeDocument/2006/relationships/image" Target="../media/image258.wmf"/><Relationship Id="rId4" Type="http://schemas.openxmlformats.org/officeDocument/2006/relationships/oleObject" Target="../embeddings/oleObject2.bin"/><Relationship Id="rId5" Type="http://schemas.openxmlformats.org/officeDocument/2006/relationships/image" Target="../media/image259.wmf"/><Relationship Id="rId6"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9.wmf"/><Relationship Id="rId3"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60.wmf"/><Relationship Id="rId3"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2.xml.rels><?xml version="1.0" encoding="UTF-8"?>
<Relationships xmlns="http://schemas.openxmlformats.org/package/2006/relationships"><Relationship Id="rId1" Type="http://schemas.openxmlformats.org/officeDocument/2006/relationships/image" Target="../media/image254.wmf"/><Relationship Id="rId2" Type="http://schemas.openxmlformats.org/officeDocument/2006/relationships/hyperlink" Target="http://image.www.rakuten.co.jp/avenue/img1055753327.jpeg" TargetMode="External"/><Relationship Id="rId3" Type="http://schemas.openxmlformats.org/officeDocument/2006/relationships/image" Target="../media/image261.jpeg"/><Relationship Id="rId4"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62.wmf"/><Relationship Id="rId3"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63.wmf"/><Relationship Id="rId3"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64.wmf"/><Relationship Id="rId3" Type="http://schemas.openxmlformats.org/officeDocument/2006/relationships/oleObject" Target="../embeddings/oleObject2.bin"/><Relationship Id="rId4" Type="http://schemas.openxmlformats.org/officeDocument/2006/relationships/image" Target="../media/image265.wmf"/><Relationship Id="rId5" Type="http://schemas.openxmlformats.org/officeDocument/2006/relationships/oleObject" Target="../embeddings/oleObject3.bin"/><Relationship Id="rId6" Type="http://schemas.openxmlformats.org/officeDocument/2006/relationships/image" Target="../media/image266.wmf"/><Relationship Id="rId7" Type="http://schemas.openxmlformats.org/officeDocument/2006/relationships/oleObject" Target="../embeddings/oleObject4.bin"/><Relationship Id="rId8" Type="http://schemas.openxmlformats.org/officeDocument/2006/relationships/image" Target="../media/image267.wmf"/><Relationship Id="rId9" Type="http://schemas.openxmlformats.org/officeDocument/2006/relationships/oleObject" Target="../embeddings/oleObject5.bin"/><Relationship Id="rId10" Type="http://schemas.openxmlformats.org/officeDocument/2006/relationships/image" Target="../media/image268.png"/><Relationship Id="rId11"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69.wmf"/><Relationship Id="rId3" Type="http://schemas.openxmlformats.org/officeDocument/2006/relationships/oleObject" Target="../embeddings/oleObject2.bin"/><Relationship Id="rId4" Type="http://schemas.openxmlformats.org/officeDocument/2006/relationships/image" Target="../media/image270.wmf"/><Relationship Id="rId5" Type="http://schemas.openxmlformats.org/officeDocument/2006/relationships/oleObject" Target="../embeddings/oleObject3.bin"/><Relationship Id="rId6" Type="http://schemas.openxmlformats.org/officeDocument/2006/relationships/image" Target="../media/image271.wmf"/><Relationship Id="rId7"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72.wmf"/><Relationship Id="rId3" Type="http://schemas.openxmlformats.org/officeDocument/2006/relationships/oleObject" Target="../embeddings/oleObject2.bin"/><Relationship Id="rId4" Type="http://schemas.openxmlformats.org/officeDocument/2006/relationships/image" Target="../media/image273.wmf"/><Relationship Id="rId5" Type="http://schemas.openxmlformats.org/officeDocument/2006/relationships/oleObject" Target="../embeddings/oleObject3.bin"/><Relationship Id="rId6" Type="http://schemas.openxmlformats.org/officeDocument/2006/relationships/image" Target="../media/image274.wmf"/><Relationship Id="rId7" Type="http://schemas.openxmlformats.org/officeDocument/2006/relationships/oleObject" Target="../embeddings/oleObject4.bin"/><Relationship Id="rId8" Type="http://schemas.openxmlformats.org/officeDocument/2006/relationships/image" Target="../media/image275.wmf"/><Relationship Id="rId9" Type="http://schemas.openxmlformats.org/officeDocument/2006/relationships/oleObject" Target="../embeddings/oleObject5.bin"/><Relationship Id="rId10" Type="http://schemas.openxmlformats.org/officeDocument/2006/relationships/image" Target="../media/image276.png"/><Relationship Id="rId11" Type="http://schemas.openxmlformats.org/officeDocument/2006/relationships/slideLayout" Target="../slideLayouts/slideLayout25.xml"/>
</Relationships>
</file>

<file path=ppt/slides/_rels/slide11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77.wmf"/><Relationship Id="rId3"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78.wmf"/><Relationship Id="rId3" Type="http://schemas.openxmlformats.org/officeDocument/2006/relationships/oleObject" Target="../embeddings/oleObject2.bin"/><Relationship Id="rId4" Type="http://schemas.openxmlformats.org/officeDocument/2006/relationships/image" Target="../media/image279.wmf"/><Relationship Id="rId5" Type="http://schemas.openxmlformats.org/officeDocument/2006/relationships/oleObject" Target="../embeddings/oleObject3.bin"/><Relationship Id="rId6" Type="http://schemas.openxmlformats.org/officeDocument/2006/relationships/image" Target="../media/image280.wmf"/><Relationship Id="rId7" Type="http://schemas.openxmlformats.org/officeDocument/2006/relationships/oleObject" Target="../embeddings/oleObject4.bin"/><Relationship Id="rId8" Type="http://schemas.openxmlformats.org/officeDocument/2006/relationships/image" Target="../media/image281.wmf"/><Relationship Id="rId9" Type="http://schemas.openxmlformats.org/officeDocument/2006/relationships/oleObject" Target="../embeddings/oleObject5.bin"/><Relationship Id="rId10" Type="http://schemas.openxmlformats.org/officeDocument/2006/relationships/image" Target="../media/image282.wmf"/><Relationship Id="rId11" Type="http://schemas.openxmlformats.org/officeDocument/2006/relationships/oleObject" Target="../embeddings/oleObject6.bin"/><Relationship Id="rId12" Type="http://schemas.openxmlformats.org/officeDocument/2006/relationships/image" Target="../media/image283.wmf"/><Relationship Id="rId13" Type="http://schemas.openxmlformats.org/officeDocument/2006/relationships/oleObject" Target="../embeddings/oleObject7.bin"/><Relationship Id="rId14" Type="http://schemas.openxmlformats.org/officeDocument/2006/relationships/image" Target="../media/image284.wmf"/><Relationship Id="rId15" Type="http://schemas.openxmlformats.org/officeDocument/2006/relationships/oleObject" Target="../embeddings/oleObject8.bin"/><Relationship Id="rId16" Type="http://schemas.openxmlformats.org/officeDocument/2006/relationships/image" Target="../media/image285.wmf"/><Relationship Id="rId17" Type="http://schemas.openxmlformats.org/officeDocument/2006/relationships/slideLayout" Target="../slideLayouts/slideLayout25.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86.wmf"/><Relationship Id="rId3" Type="http://schemas.openxmlformats.org/officeDocument/2006/relationships/oleObject" Target="../embeddings/oleObject2.bin"/><Relationship Id="rId4" Type="http://schemas.openxmlformats.org/officeDocument/2006/relationships/image" Target="../media/image287.wmf"/><Relationship Id="rId5" Type="http://schemas.openxmlformats.org/officeDocument/2006/relationships/oleObject" Target="../embeddings/oleObject3.bin"/><Relationship Id="rId6" Type="http://schemas.openxmlformats.org/officeDocument/2006/relationships/image" Target="../media/image288.wmf"/><Relationship Id="rId7" Type="http://schemas.openxmlformats.org/officeDocument/2006/relationships/slideLayout" Target="../slideLayouts/slideLayout1.xml"/>
</Relationships>
</file>

<file path=ppt/slides/_rels/slide125.xml.rels><?xml version="1.0" encoding="UTF-8"?>
<Relationships xmlns="http://schemas.openxmlformats.org/package/2006/relationships"><Relationship Id="rId1" Type="http://schemas.openxmlformats.org/officeDocument/2006/relationships/image" Target="../media/image289.wmf"/><Relationship Id="rId2" Type="http://schemas.openxmlformats.org/officeDocument/2006/relationships/oleObject" Target="../embeddings/oleObject1.bin"/><Relationship Id="rId3" Type="http://schemas.openxmlformats.org/officeDocument/2006/relationships/image" Target="../media/image290.wmf"/><Relationship Id="rId4" Type="http://schemas.openxmlformats.org/officeDocument/2006/relationships/oleObject" Target="../embeddings/oleObject2.bin"/><Relationship Id="rId5" Type="http://schemas.openxmlformats.org/officeDocument/2006/relationships/image" Target="../media/image291.wmf"/><Relationship Id="rId6" Type="http://schemas.openxmlformats.org/officeDocument/2006/relationships/oleObject" Target="../embeddings/oleObject3.bin"/><Relationship Id="rId7" Type="http://schemas.openxmlformats.org/officeDocument/2006/relationships/image" Target="../media/image292.wmf"/><Relationship Id="rId8" Type="http://schemas.openxmlformats.org/officeDocument/2006/relationships/oleObject" Target="../embeddings/oleObject4.bin"/><Relationship Id="rId9" Type="http://schemas.openxmlformats.org/officeDocument/2006/relationships/image" Target="../media/image293.wmf"/><Relationship Id="rId10" Type="http://schemas.openxmlformats.org/officeDocument/2006/relationships/oleObject" Target="../embeddings/oleObject5.bin"/><Relationship Id="rId11" Type="http://schemas.openxmlformats.org/officeDocument/2006/relationships/image" Target="../media/image294.wmf"/><Relationship Id="rId12" Type="http://schemas.openxmlformats.org/officeDocument/2006/relationships/slideLayout" Target="../slideLayouts/slideLayout25.xml"/>
</Relationships>
</file>

<file path=ppt/slides/_rels/slide12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95.wmf"/><Relationship Id="rId3" Type="http://schemas.openxmlformats.org/officeDocument/2006/relationships/oleObject" Target="../embeddings/oleObject2.bin"/><Relationship Id="rId4" Type="http://schemas.openxmlformats.org/officeDocument/2006/relationships/image" Target="../media/image296.wmf"/><Relationship Id="rId5" Type="http://schemas.openxmlformats.org/officeDocument/2006/relationships/oleObject" Target="../embeddings/oleObject3.bin"/><Relationship Id="rId6" Type="http://schemas.openxmlformats.org/officeDocument/2006/relationships/image" Target="../media/image297.wmf"/><Relationship Id="rId7" Type="http://schemas.openxmlformats.org/officeDocument/2006/relationships/oleObject" Target="../embeddings/oleObject4.bin"/><Relationship Id="rId8" Type="http://schemas.openxmlformats.org/officeDocument/2006/relationships/image" Target="../media/image298.wmf"/><Relationship Id="rId9" Type="http://schemas.openxmlformats.org/officeDocument/2006/relationships/oleObject" Target="../embeddings/oleObject5.bin"/><Relationship Id="rId10" Type="http://schemas.openxmlformats.org/officeDocument/2006/relationships/image" Target="../media/image299.wmf"/><Relationship Id="rId11" Type="http://schemas.openxmlformats.org/officeDocument/2006/relationships/slideLayout" Target="../slideLayouts/slideLayout25.xml"/>
</Relationships>
</file>

<file path=ppt/slides/_rels/slide12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00.wmf"/><Relationship Id="rId3" Type="http://schemas.openxmlformats.org/officeDocument/2006/relationships/oleObject" Target="../embeddings/oleObject2.bin"/><Relationship Id="rId4" Type="http://schemas.openxmlformats.org/officeDocument/2006/relationships/image" Target="../media/image301.wmf"/><Relationship Id="rId5" Type="http://schemas.openxmlformats.org/officeDocument/2006/relationships/oleObject" Target="../embeddings/oleObject3.bin"/><Relationship Id="rId6" Type="http://schemas.openxmlformats.org/officeDocument/2006/relationships/image" Target="../media/image302.wmf"/><Relationship Id="rId7" Type="http://schemas.openxmlformats.org/officeDocument/2006/relationships/slideLayout" Target="../slideLayouts/slideLayout25.xml"/>
</Relationships>
</file>

<file path=ppt/slides/_rels/slide12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03.wmf"/><Relationship Id="rId3" Type="http://schemas.openxmlformats.org/officeDocument/2006/relationships/oleObject" Target="../embeddings/oleObject2.bin"/><Relationship Id="rId4" Type="http://schemas.openxmlformats.org/officeDocument/2006/relationships/image" Target="../media/image304.wmf"/><Relationship Id="rId5" Type="http://schemas.openxmlformats.org/officeDocument/2006/relationships/oleObject" Target="../embeddings/oleObject3.bin"/><Relationship Id="rId6" Type="http://schemas.openxmlformats.org/officeDocument/2006/relationships/image" Target="../media/image305.wmf"/><Relationship Id="rId7" Type="http://schemas.openxmlformats.org/officeDocument/2006/relationships/oleObject" Target="../embeddings/oleObject4.bin"/><Relationship Id="rId8" Type="http://schemas.openxmlformats.org/officeDocument/2006/relationships/image" Target="../media/image306.wmf"/><Relationship Id="rId9" Type="http://schemas.openxmlformats.org/officeDocument/2006/relationships/slideLayout" Target="../slideLayouts/slideLayout25.xml"/>
</Relationships>
</file>

<file path=ppt/slides/_rels/slide12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07.wmf"/><Relationship Id="rId3" Type="http://schemas.openxmlformats.org/officeDocument/2006/relationships/oleObject" Target="../embeddings/oleObject2.bin"/><Relationship Id="rId4" Type="http://schemas.openxmlformats.org/officeDocument/2006/relationships/image" Target="../media/image308.wmf"/><Relationship Id="rId5" Type="http://schemas.openxmlformats.org/officeDocument/2006/relationships/oleObject" Target="../embeddings/oleObject3.bin"/><Relationship Id="rId6" Type="http://schemas.openxmlformats.org/officeDocument/2006/relationships/image" Target="../media/image309.wmf"/><Relationship Id="rId7" Type="http://schemas.openxmlformats.org/officeDocument/2006/relationships/oleObject" Target="../embeddings/oleObject4.bin"/><Relationship Id="rId8" Type="http://schemas.openxmlformats.org/officeDocument/2006/relationships/image" Target="../media/image310.wmf"/><Relationship Id="rId9"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3.xml.rels><?xml version="1.0" encoding="UTF-8"?>
<Relationships xmlns="http://schemas.openxmlformats.org/package/2006/relationships"><Relationship Id="rId1" Type="http://schemas.openxmlformats.org/officeDocument/2006/relationships/image" Target="../media/image311.wmf"/><Relationship Id="rId2" Type="http://schemas.openxmlformats.org/officeDocument/2006/relationships/image" Target="../media/image312.wmf"/><Relationship Id="rId3" Type="http://schemas.openxmlformats.org/officeDocument/2006/relationships/image" Target="../media/image313.wmf"/><Relationship Id="rId4" Type="http://schemas.openxmlformats.org/officeDocument/2006/relationships/image" Target="../media/image314.wmf"/><Relationship Id="rId5" Type="http://schemas.openxmlformats.org/officeDocument/2006/relationships/image" Target="../media/image315.wmf"/><Relationship Id="rId6" Type="http://schemas.openxmlformats.org/officeDocument/2006/relationships/slideLayout" Target="../slideLayouts/slideLayout25.xml"/>
</Relationships>
</file>

<file path=ppt/slides/_rels/slide134.xml.rels><?xml version="1.0" encoding="UTF-8"?>
<Relationships xmlns="http://schemas.openxmlformats.org/package/2006/relationships"><Relationship Id="rId1" Type="http://schemas.openxmlformats.org/officeDocument/2006/relationships/image" Target="../media/image316.wmf"/><Relationship Id="rId2" Type="http://schemas.openxmlformats.org/officeDocument/2006/relationships/image" Target="../media/image312.wmf"/><Relationship Id="rId3" Type="http://schemas.openxmlformats.org/officeDocument/2006/relationships/image" Target="../media/image312.wmf"/><Relationship Id="rId4" Type="http://schemas.openxmlformats.org/officeDocument/2006/relationships/image" Target="../media/image313.wmf"/><Relationship Id="rId5" Type="http://schemas.openxmlformats.org/officeDocument/2006/relationships/image" Target="../media/image314.wmf"/><Relationship Id="rId6" Type="http://schemas.openxmlformats.org/officeDocument/2006/relationships/image" Target="../media/image315.wmf"/><Relationship Id="rId7" Type="http://schemas.openxmlformats.org/officeDocument/2006/relationships/slideLayout" Target="../slideLayouts/slideLayout25.xml"/>
</Relationships>
</file>

<file path=ppt/slides/_rels/slide13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17.wmf"/><Relationship Id="rId3" Type="http://schemas.openxmlformats.org/officeDocument/2006/relationships/oleObject" Target="../embeddings/oleObject2.bin"/><Relationship Id="rId4" Type="http://schemas.openxmlformats.org/officeDocument/2006/relationships/image" Target="../media/image318.wmf"/><Relationship Id="rId5" Type="http://schemas.openxmlformats.org/officeDocument/2006/relationships/oleObject" Target="../embeddings/oleObject3.bin"/><Relationship Id="rId6" Type="http://schemas.openxmlformats.org/officeDocument/2006/relationships/image" Target="../media/image319.wmf"/><Relationship Id="rId7" Type="http://schemas.openxmlformats.org/officeDocument/2006/relationships/slideLayout" Target="../slideLayouts/slideLayout25.xml"/>
</Relationships>
</file>

<file path=ppt/slides/_rels/slide136.xml.rels><?xml version="1.0" encoding="UTF-8"?>
<Relationships xmlns="http://schemas.openxmlformats.org/package/2006/relationships"><Relationship Id="rId1" Type="http://schemas.openxmlformats.org/officeDocument/2006/relationships/image" Target="../media/image320.wmf"/><Relationship Id="rId2" Type="http://schemas.openxmlformats.org/officeDocument/2006/relationships/oleObject" Target="../embeddings/oleObject1.bin"/><Relationship Id="rId3" Type="http://schemas.openxmlformats.org/officeDocument/2006/relationships/image" Target="../media/image321.wmf"/><Relationship Id="rId4" Type="http://schemas.openxmlformats.org/officeDocument/2006/relationships/oleObject" Target="../embeddings/oleObject2.bin"/><Relationship Id="rId5" Type="http://schemas.openxmlformats.org/officeDocument/2006/relationships/image" Target="../media/image322.wmf"/><Relationship Id="rId6" Type="http://schemas.openxmlformats.org/officeDocument/2006/relationships/oleObject" Target="../embeddings/oleObject3.bin"/><Relationship Id="rId7" Type="http://schemas.openxmlformats.org/officeDocument/2006/relationships/image" Target="../media/image323.wmf"/><Relationship Id="rId8" Type="http://schemas.openxmlformats.org/officeDocument/2006/relationships/oleObject" Target="../embeddings/oleObject4.bin"/><Relationship Id="rId9" Type="http://schemas.openxmlformats.org/officeDocument/2006/relationships/image" Target="../media/image324.wmf"/><Relationship Id="rId10" Type="http://schemas.openxmlformats.org/officeDocument/2006/relationships/slideLayout" Target="../slideLayouts/slideLayout25.xml"/>
</Relationships>
</file>

<file path=ppt/slides/_rels/slide13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25.wmf"/><Relationship Id="rId3" Type="http://schemas.openxmlformats.org/officeDocument/2006/relationships/oleObject" Target="../embeddings/oleObject2.bin"/><Relationship Id="rId4" Type="http://schemas.openxmlformats.org/officeDocument/2006/relationships/image" Target="../media/image326.wmf"/><Relationship Id="rId5" Type="http://schemas.openxmlformats.org/officeDocument/2006/relationships/oleObject" Target="../embeddings/oleObject3.bin"/><Relationship Id="rId6" Type="http://schemas.openxmlformats.org/officeDocument/2006/relationships/image" Target="../media/image327.wmf"/><Relationship Id="rId7" Type="http://schemas.openxmlformats.org/officeDocument/2006/relationships/oleObject" Target="../embeddings/oleObject4.bin"/><Relationship Id="rId8" Type="http://schemas.openxmlformats.org/officeDocument/2006/relationships/image" Target="../media/image328.wmf"/><Relationship Id="rId9" Type="http://schemas.openxmlformats.org/officeDocument/2006/relationships/slideLayout" Target="../slideLayouts/slideLayout25.xml"/>
</Relationships>
</file>

<file path=ppt/slides/_rels/slide138.xml.rels><?xml version="1.0" encoding="UTF-8"?>
<Relationships xmlns="http://schemas.openxmlformats.org/package/2006/relationships"><Relationship Id="rId1" Type="http://schemas.openxmlformats.org/officeDocument/2006/relationships/image" Target="../media/image320.wmf"/><Relationship Id="rId2" Type="http://schemas.openxmlformats.org/officeDocument/2006/relationships/oleObject" Target="../embeddings/oleObject1.bin"/><Relationship Id="rId3" Type="http://schemas.openxmlformats.org/officeDocument/2006/relationships/image" Target="../media/image329.wmf"/><Relationship Id="rId4" Type="http://schemas.openxmlformats.org/officeDocument/2006/relationships/oleObject" Target="../embeddings/oleObject2.bin"/><Relationship Id="rId5" Type="http://schemas.openxmlformats.org/officeDocument/2006/relationships/image" Target="../media/image330.wmf"/><Relationship Id="rId6" Type="http://schemas.openxmlformats.org/officeDocument/2006/relationships/oleObject" Target="../embeddings/oleObject3.bin"/><Relationship Id="rId7" Type="http://schemas.openxmlformats.org/officeDocument/2006/relationships/image" Target="../media/image331.wmf"/><Relationship Id="rId8" Type="http://schemas.openxmlformats.org/officeDocument/2006/relationships/oleObject" Target="../embeddings/oleObject4.bin"/><Relationship Id="rId9" Type="http://schemas.openxmlformats.org/officeDocument/2006/relationships/image" Target="../media/image332.wmf"/><Relationship Id="rId10" Type="http://schemas.openxmlformats.org/officeDocument/2006/relationships/slideLayout" Target="../slideLayouts/slideLayout25.xml"/>
</Relationships>
</file>

<file path=ppt/slides/_rels/slide13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33.wmf"/><Relationship Id="rId3" Type="http://schemas.openxmlformats.org/officeDocument/2006/relationships/image" Target="../media/image320.wmf"/><Relationship Id="rId4" Type="http://schemas.openxmlformats.org/officeDocument/2006/relationships/oleObject" Target="../embeddings/oleObject2.bin"/><Relationship Id="rId5" Type="http://schemas.openxmlformats.org/officeDocument/2006/relationships/image" Target="../media/image334.wmf"/><Relationship Id="rId6" Type="http://schemas.openxmlformats.org/officeDocument/2006/relationships/oleObject" Target="../embeddings/oleObject3.bin"/><Relationship Id="rId7" Type="http://schemas.openxmlformats.org/officeDocument/2006/relationships/image" Target="../media/image335.wmf"/><Relationship Id="rId8"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40.xml.rels><?xml version="1.0" encoding="UTF-8"?>
<Relationships xmlns="http://schemas.openxmlformats.org/package/2006/relationships"><Relationship Id="rId1" Type="http://schemas.openxmlformats.org/officeDocument/2006/relationships/image" Target="../media/image336.wmf"/><Relationship Id="rId2" Type="http://schemas.openxmlformats.org/officeDocument/2006/relationships/image" Target="../media/image320.wmf"/><Relationship Id="rId3" Type="http://schemas.openxmlformats.org/officeDocument/2006/relationships/oleObject" Target="../embeddings/oleObject1.bin"/><Relationship Id="rId4" Type="http://schemas.openxmlformats.org/officeDocument/2006/relationships/image" Target="../media/image337.wmf"/><Relationship Id="rId5" Type="http://schemas.openxmlformats.org/officeDocument/2006/relationships/slideLayout" Target="../slideLayouts/slideLayout25.xml"/>
</Relationships>
</file>

<file path=ppt/slides/_rels/slide141.xml.rels><?xml version="1.0" encoding="UTF-8"?>
<Relationships xmlns="http://schemas.openxmlformats.org/package/2006/relationships"><Relationship Id="rId1" Type="http://schemas.openxmlformats.org/officeDocument/2006/relationships/image" Target="../media/image338.wmf"/><Relationship Id="rId2" Type="http://schemas.openxmlformats.org/officeDocument/2006/relationships/image" Target="../media/image339.wmf"/><Relationship Id="rId3" Type="http://schemas.openxmlformats.org/officeDocument/2006/relationships/slideLayout" Target="../slideLayouts/slideLayout25.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40.wmf"/><Relationship Id="rId3" Type="http://schemas.openxmlformats.org/officeDocument/2006/relationships/oleObject" Target="../embeddings/oleObject2.bin"/><Relationship Id="rId4" Type="http://schemas.openxmlformats.org/officeDocument/2006/relationships/image" Target="../media/image341.wmf"/><Relationship Id="rId5" Type="http://schemas.openxmlformats.org/officeDocument/2006/relationships/oleObject" Target="../embeddings/oleObject3.bin"/><Relationship Id="rId6" Type="http://schemas.openxmlformats.org/officeDocument/2006/relationships/image" Target="../media/image342.wmf"/><Relationship Id="rId7" Type="http://schemas.openxmlformats.org/officeDocument/2006/relationships/oleObject" Target="../embeddings/oleObject4.bin"/><Relationship Id="rId8" Type="http://schemas.openxmlformats.org/officeDocument/2006/relationships/image" Target="../media/image343.wmf"/><Relationship Id="rId9" Type="http://schemas.openxmlformats.org/officeDocument/2006/relationships/oleObject" Target="../embeddings/oleObject5.bin"/><Relationship Id="rId10" Type="http://schemas.openxmlformats.org/officeDocument/2006/relationships/image" Target="../media/image344.wmf"/><Relationship Id="rId11" Type="http://schemas.openxmlformats.org/officeDocument/2006/relationships/oleObject" Target="../embeddings/oleObject6.bin"/><Relationship Id="rId12" Type="http://schemas.openxmlformats.org/officeDocument/2006/relationships/image" Target="../media/image345.wmf"/><Relationship Id="rId13" Type="http://schemas.openxmlformats.org/officeDocument/2006/relationships/slideLayout" Target="../slideLayouts/slideLayout25.xml"/>
</Relationships>
</file>

<file path=ppt/slides/_rels/slide14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46.wmf"/><Relationship Id="rId3" Type="http://schemas.openxmlformats.org/officeDocument/2006/relationships/oleObject" Target="../embeddings/oleObject2.bin"/><Relationship Id="rId4" Type="http://schemas.openxmlformats.org/officeDocument/2006/relationships/image" Target="../media/image347.wmf"/><Relationship Id="rId5" Type="http://schemas.openxmlformats.org/officeDocument/2006/relationships/oleObject" Target="../embeddings/oleObject3.bin"/><Relationship Id="rId6" Type="http://schemas.openxmlformats.org/officeDocument/2006/relationships/image" Target="../media/image348.wmf"/><Relationship Id="rId7" Type="http://schemas.openxmlformats.org/officeDocument/2006/relationships/oleObject" Target="../embeddings/oleObject4.bin"/><Relationship Id="rId8" Type="http://schemas.openxmlformats.org/officeDocument/2006/relationships/image" Target="../media/image349.wmf"/><Relationship Id="rId9" Type="http://schemas.openxmlformats.org/officeDocument/2006/relationships/oleObject" Target="../embeddings/oleObject5.bin"/><Relationship Id="rId10" Type="http://schemas.openxmlformats.org/officeDocument/2006/relationships/image" Target="../media/image350.wmf"/><Relationship Id="rId11" Type="http://schemas.openxmlformats.org/officeDocument/2006/relationships/slideLayout" Target="../slideLayouts/slideLayout25.xml"/>
</Relationships>
</file>

<file path=ppt/slides/_rels/slide14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51.wmf"/><Relationship Id="rId3" Type="http://schemas.openxmlformats.org/officeDocument/2006/relationships/slideLayout" Target="../slideLayouts/slideLayout25.xml"/>
</Relationships>
</file>

<file path=ppt/slides/_rels/slide14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52.wmf"/><Relationship Id="rId3" Type="http://schemas.openxmlformats.org/officeDocument/2006/relationships/oleObject" Target="../embeddings/oleObject2.bin"/><Relationship Id="rId4" Type="http://schemas.openxmlformats.org/officeDocument/2006/relationships/image" Target="../media/image353.wmf"/><Relationship Id="rId5" Type="http://schemas.openxmlformats.org/officeDocument/2006/relationships/oleObject" Target="../embeddings/oleObject3.bin"/><Relationship Id="rId6" Type="http://schemas.openxmlformats.org/officeDocument/2006/relationships/image" Target="../media/image354.wmf"/><Relationship Id="rId7" Type="http://schemas.openxmlformats.org/officeDocument/2006/relationships/slideLayout" Target="../slideLayouts/slideLayout25.xml"/>
</Relationships>
</file>

<file path=ppt/slides/_rels/slide14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55.wmf"/><Relationship Id="rId3" Type="http://schemas.openxmlformats.org/officeDocument/2006/relationships/oleObject" Target="../embeddings/oleObject2.bin"/><Relationship Id="rId4" Type="http://schemas.openxmlformats.org/officeDocument/2006/relationships/image" Target="../media/image356.wmf"/><Relationship Id="rId5" Type="http://schemas.openxmlformats.org/officeDocument/2006/relationships/oleObject" Target="../embeddings/oleObject3.bin"/><Relationship Id="rId6" Type="http://schemas.openxmlformats.org/officeDocument/2006/relationships/image" Target="../media/image357.wmf"/><Relationship Id="rId7" Type="http://schemas.openxmlformats.org/officeDocument/2006/relationships/oleObject" Target="../embeddings/oleObject4.bin"/><Relationship Id="rId8" Type="http://schemas.openxmlformats.org/officeDocument/2006/relationships/image" Target="../media/image358.wmf"/><Relationship Id="rId9" Type="http://schemas.openxmlformats.org/officeDocument/2006/relationships/slideLayout" Target="../slideLayouts/slideLayout25.xml"/>
</Relationships>
</file>

<file path=ppt/slides/_rels/slide14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59.wmf"/><Relationship Id="rId3" Type="http://schemas.openxmlformats.org/officeDocument/2006/relationships/oleObject" Target="../embeddings/oleObject2.bin"/><Relationship Id="rId4" Type="http://schemas.openxmlformats.org/officeDocument/2006/relationships/image" Target="../media/image360.wmf"/><Relationship Id="rId5" Type="http://schemas.openxmlformats.org/officeDocument/2006/relationships/oleObject" Target="../embeddings/oleObject3.bin"/><Relationship Id="rId6" Type="http://schemas.openxmlformats.org/officeDocument/2006/relationships/image" Target="../media/image361.wmf"/><Relationship Id="rId7"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62.wmf"/><Relationship Id="rId3" Type="http://schemas.openxmlformats.org/officeDocument/2006/relationships/oleObject" Target="../embeddings/oleObject2.bin"/><Relationship Id="rId4" Type="http://schemas.openxmlformats.org/officeDocument/2006/relationships/image" Target="../media/image363.wmf"/><Relationship Id="rId5" Type="http://schemas.openxmlformats.org/officeDocument/2006/relationships/oleObject" Target="../embeddings/oleObject3.bin"/><Relationship Id="rId6" Type="http://schemas.openxmlformats.org/officeDocument/2006/relationships/image" Target="../media/image364.wmf"/><Relationship Id="rId7" Type="http://schemas.openxmlformats.org/officeDocument/2006/relationships/oleObject" Target="../embeddings/oleObject4.bin"/><Relationship Id="rId8" Type="http://schemas.openxmlformats.org/officeDocument/2006/relationships/image" Target="../media/image365.wmf"/><Relationship Id="rId9" Type="http://schemas.openxmlformats.org/officeDocument/2006/relationships/slideLayout" Target="../slideLayouts/slideLayout1.xml"/>
</Relationships>
</file>

<file path=ppt/slides/_rels/slide15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66.wmf"/><Relationship Id="rId3" Type="http://schemas.openxmlformats.org/officeDocument/2006/relationships/oleObject" Target="../embeddings/oleObject2.bin"/><Relationship Id="rId4" Type="http://schemas.openxmlformats.org/officeDocument/2006/relationships/image" Target="../media/image367.wmf"/><Relationship Id="rId5" Type="http://schemas.openxmlformats.org/officeDocument/2006/relationships/oleObject" Target="../embeddings/oleObject3.bin"/><Relationship Id="rId6" Type="http://schemas.openxmlformats.org/officeDocument/2006/relationships/image" Target="../media/image368.wmf"/><Relationship Id="rId7" Type="http://schemas.openxmlformats.org/officeDocument/2006/relationships/oleObject" Target="../embeddings/oleObject4.bin"/><Relationship Id="rId8" Type="http://schemas.openxmlformats.org/officeDocument/2006/relationships/image" Target="../media/image369.wmf"/><Relationship Id="rId9"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0.wmf"/><Relationship Id="rId3" Type="http://schemas.openxmlformats.org/officeDocument/2006/relationships/oleObject" Target="../embeddings/oleObject2.bin"/><Relationship Id="rId4" Type="http://schemas.openxmlformats.org/officeDocument/2006/relationships/image" Target="../media/image11.wmf"/><Relationship Id="rId5" Type="http://schemas.openxmlformats.org/officeDocument/2006/relationships/oleObject" Target="../embeddings/oleObject3.bin"/><Relationship Id="rId6" Type="http://schemas.openxmlformats.org/officeDocument/2006/relationships/image" Target="../media/image12.wmf"/><Relationship Id="rId7" Type="http://schemas.openxmlformats.org/officeDocument/2006/relationships/oleObject" Target="../embeddings/oleObject4.bin"/><Relationship Id="rId8" Type="http://schemas.openxmlformats.org/officeDocument/2006/relationships/image" Target="../media/image13.wmf"/><Relationship Id="rId9"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4.wmf"/><Relationship Id="rId3" Type="http://schemas.openxmlformats.org/officeDocument/2006/relationships/oleObject" Target="../embeddings/oleObject2.bin"/><Relationship Id="rId4" Type="http://schemas.openxmlformats.org/officeDocument/2006/relationships/image" Target="../media/image15.wmf"/><Relationship Id="rId5" Type="http://schemas.openxmlformats.org/officeDocument/2006/relationships/oleObject" Target="../embeddings/oleObject3.bin"/><Relationship Id="rId6" Type="http://schemas.openxmlformats.org/officeDocument/2006/relationships/image" Target="../media/image16.wmf"/><Relationship Id="rId7" Type="http://schemas.openxmlformats.org/officeDocument/2006/relationships/oleObject" Target="../embeddings/oleObject4.bin"/><Relationship Id="rId8" Type="http://schemas.openxmlformats.org/officeDocument/2006/relationships/image" Target="../media/image17.wmf"/><Relationship Id="rId9"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8.wmf"/><Relationship Id="rId3" Type="http://schemas.openxmlformats.org/officeDocument/2006/relationships/oleObject" Target="../embeddings/oleObject2.bin"/><Relationship Id="rId4" Type="http://schemas.openxmlformats.org/officeDocument/2006/relationships/image" Target="../media/image19.wmf"/><Relationship Id="rId5" Type="http://schemas.openxmlformats.org/officeDocument/2006/relationships/oleObject" Target="../embeddings/oleObject3.bin"/><Relationship Id="rId6" Type="http://schemas.openxmlformats.org/officeDocument/2006/relationships/image" Target="../media/image20.wmf"/><Relationship Id="rId7" Type="http://schemas.openxmlformats.org/officeDocument/2006/relationships/oleObject" Target="../embeddings/oleObject4.bin"/><Relationship Id="rId8" Type="http://schemas.openxmlformats.org/officeDocument/2006/relationships/image" Target="../media/image21.wmf"/><Relationship Id="rId9"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2.wmf"/><Relationship Id="rId3" Type="http://schemas.openxmlformats.org/officeDocument/2006/relationships/oleObject" Target="../embeddings/oleObject2.bin"/><Relationship Id="rId4" Type="http://schemas.openxmlformats.org/officeDocument/2006/relationships/image" Target="../media/image23.wmf"/><Relationship Id="rId5" Type="http://schemas.openxmlformats.org/officeDocument/2006/relationships/oleObject" Target="../embeddings/oleObject3.bin"/><Relationship Id="rId6" Type="http://schemas.openxmlformats.org/officeDocument/2006/relationships/image" Target="../media/image24.wmf"/><Relationship Id="rId7" Type="http://schemas.openxmlformats.org/officeDocument/2006/relationships/oleObject" Target="../embeddings/oleObject4.bin"/><Relationship Id="rId8" Type="http://schemas.openxmlformats.org/officeDocument/2006/relationships/image" Target="../media/image25.wmf"/><Relationship Id="rId9" Type="http://schemas.openxmlformats.org/officeDocument/2006/relationships/oleObject" Target="../embeddings/oleObject5.bin"/><Relationship Id="rId10" Type="http://schemas.openxmlformats.org/officeDocument/2006/relationships/image" Target="../media/image26.wmf"/><Relationship Id="rId1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7.wmf"/><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8.wmf"/><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9.wmf"/><Relationship Id="rId3" Type="http://schemas.openxmlformats.org/officeDocument/2006/relationships/oleObject" Target="../embeddings/oleObject2.bin"/><Relationship Id="rId4" Type="http://schemas.openxmlformats.org/officeDocument/2006/relationships/image" Target="../media/image30.wmf"/><Relationship Id="rId5"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1.wmf"/><Relationship Id="rId3" Type="http://schemas.openxmlformats.org/officeDocument/2006/relationships/oleObject" Target="../embeddings/oleObject2.bin"/><Relationship Id="rId4" Type="http://schemas.openxmlformats.org/officeDocument/2006/relationships/image" Target="../media/image32.wmf"/><Relationship Id="rId5" Type="http://schemas.openxmlformats.org/officeDocument/2006/relationships/oleObject" Target="../embeddings/oleObject3.bin"/><Relationship Id="rId6" Type="http://schemas.openxmlformats.org/officeDocument/2006/relationships/image" Target="../media/image33.wmf"/><Relationship Id="rId7" Type="http://schemas.openxmlformats.org/officeDocument/2006/relationships/oleObject" Target="../embeddings/oleObject4.bin"/><Relationship Id="rId8" Type="http://schemas.openxmlformats.org/officeDocument/2006/relationships/image" Target="../media/image34.wmf"/><Relationship Id="rId9" Type="http://schemas.openxmlformats.org/officeDocument/2006/relationships/oleObject" Target="../embeddings/oleObject5.bin"/><Relationship Id="rId10" Type="http://schemas.openxmlformats.org/officeDocument/2006/relationships/image" Target="../media/image35.wmf"/><Relationship Id="rId11" Type="http://schemas.openxmlformats.org/officeDocument/2006/relationships/oleObject" Target="../embeddings/oleObject6.bin"/><Relationship Id="rId12" Type="http://schemas.openxmlformats.org/officeDocument/2006/relationships/image" Target="../media/image36.wmf"/><Relationship Id="rId13" Type="http://schemas.openxmlformats.org/officeDocument/2006/relationships/oleObject" Target="../embeddings/oleObject7.bin"/><Relationship Id="rId14" Type="http://schemas.openxmlformats.org/officeDocument/2006/relationships/image" Target="../media/image37.wmf"/><Relationship Id="rId15"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8.wmf"/><Relationship Id="rId3" Type="http://schemas.openxmlformats.org/officeDocument/2006/relationships/oleObject" Target="../embeddings/oleObject2.bin"/><Relationship Id="rId4" Type="http://schemas.openxmlformats.org/officeDocument/2006/relationships/image" Target="../media/image39.wmf"/><Relationship Id="rId5" Type="http://schemas.openxmlformats.org/officeDocument/2006/relationships/oleObject" Target="../embeddings/oleObject3.bin"/><Relationship Id="rId6" Type="http://schemas.openxmlformats.org/officeDocument/2006/relationships/image" Target="../media/image40.wmf"/><Relationship Id="rId7"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41.wmf"/><Relationship Id="rId3"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42.wmf"/><Relationship Id="rId3" Type="http://schemas.openxmlformats.org/officeDocument/2006/relationships/oleObject" Target="../embeddings/oleObject2.bin"/><Relationship Id="rId4" Type="http://schemas.openxmlformats.org/officeDocument/2006/relationships/image" Target="../media/image43.wmf"/><Relationship Id="rId5" Type="http://schemas.openxmlformats.org/officeDocument/2006/relationships/oleObject" Target="../embeddings/oleObject3.bin"/><Relationship Id="rId6" Type="http://schemas.openxmlformats.org/officeDocument/2006/relationships/image" Target="../media/image44.wmf"/><Relationship Id="rId7" Type="http://schemas.openxmlformats.org/officeDocument/2006/relationships/oleObject" Target="../embeddings/oleObject4.bin"/><Relationship Id="rId8" Type="http://schemas.openxmlformats.org/officeDocument/2006/relationships/image" Target="../media/image45.wmf"/><Relationship Id="rId9"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46.wmf"/><Relationship Id="rId3" Type="http://schemas.openxmlformats.org/officeDocument/2006/relationships/oleObject" Target="../embeddings/oleObject2.bin"/><Relationship Id="rId4" Type="http://schemas.openxmlformats.org/officeDocument/2006/relationships/image" Target="../media/image47.wmf"/><Relationship Id="rId5" Type="http://schemas.openxmlformats.org/officeDocument/2006/relationships/oleObject" Target="../embeddings/oleObject3.bin"/><Relationship Id="rId6" Type="http://schemas.openxmlformats.org/officeDocument/2006/relationships/image" Target="../media/image48.wmf"/><Relationship Id="rId7" Type="http://schemas.openxmlformats.org/officeDocument/2006/relationships/oleObject" Target="../embeddings/oleObject4.bin"/><Relationship Id="rId8" Type="http://schemas.openxmlformats.org/officeDocument/2006/relationships/image" Target="../media/image49.wmf"/><Relationship Id="rId9"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50.wmf"/><Relationship Id="rId3" Type="http://schemas.openxmlformats.org/officeDocument/2006/relationships/oleObject" Target="../embeddings/oleObject2.bin"/><Relationship Id="rId4" Type="http://schemas.openxmlformats.org/officeDocument/2006/relationships/image" Target="../media/image51.wmf"/><Relationship Id="rId5" Type="http://schemas.openxmlformats.org/officeDocument/2006/relationships/oleObject" Target="../embeddings/oleObject3.bin"/><Relationship Id="rId6" Type="http://schemas.openxmlformats.org/officeDocument/2006/relationships/image" Target="../media/image52.wmf"/><Relationship Id="rId7" Type="http://schemas.openxmlformats.org/officeDocument/2006/relationships/image" Target="../media/image53.wmf"/><Relationship Id="rId8"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3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54.wmf"/><Relationship Id="rId3" Type="http://schemas.openxmlformats.org/officeDocument/2006/relationships/oleObject" Target="../embeddings/oleObject2.bin"/><Relationship Id="rId4" Type="http://schemas.openxmlformats.org/officeDocument/2006/relationships/image" Target="../media/image55.wmf"/><Relationship Id="rId5" Type="http://schemas.openxmlformats.org/officeDocument/2006/relationships/oleObject" Target="../embeddings/oleObject3.bin"/><Relationship Id="rId6" Type="http://schemas.openxmlformats.org/officeDocument/2006/relationships/image" Target="../media/image56.wmf"/><Relationship Id="rId7"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57.wmf"/><Relationship Id="rId3" Type="http://schemas.openxmlformats.org/officeDocument/2006/relationships/oleObject" Target="../embeddings/oleObject2.bin"/><Relationship Id="rId4" Type="http://schemas.openxmlformats.org/officeDocument/2006/relationships/image" Target="../media/image58.wmf"/><Relationship Id="rId5" Type="http://schemas.openxmlformats.org/officeDocument/2006/relationships/oleObject" Target="../embeddings/oleObject3.bin"/><Relationship Id="rId6" Type="http://schemas.openxmlformats.org/officeDocument/2006/relationships/image" Target="../media/image59.wmf"/><Relationship Id="rId7" Type="http://schemas.openxmlformats.org/officeDocument/2006/relationships/oleObject" Target="../embeddings/oleObject4.bin"/><Relationship Id="rId8" Type="http://schemas.openxmlformats.org/officeDocument/2006/relationships/image" Target="../media/image60.wmf"/><Relationship Id="rId9" Type="http://schemas.openxmlformats.org/officeDocument/2006/relationships/oleObject" Target="../embeddings/oleObject5.bin"/><Relationship Id="rId10" Type="http://schemas.openxmlformats.org/officeDocument/2006/relationships/image" Target="../media/image61.wmf"/><Relationship Id="rId11" Type="http://schemas.openxmlformats.org/officeDocument/2006/relationships/image" Target="../media/image62.png"/><Relationship Id="rId12" Type="http://schemas.openxmlformats.org/officeDocument/2006/relationships/image" Target="../media/image63.wmf"/><Relationship Id="rId1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4.wmf"/><Relationship Id="rId3" Type="http://schemas.openxmlformats.org/officeDocument/2006/relationships/oleObject" Target="../embeddings/oleObject2.bin"/><Relationship Id="rId4" Type="http://schemas.openxmlformats.org/officeDocument/2006/relationships/image" Target="../media/image65.wmf"/><Relationship Id="rId5" Type="http://schemas.openxmlformats.org/officeDocument/2006/relationships/oleObject" Target="../embeddings/oleObject3.bin"/><Relationship Id="rId6" Type="http://schemas.openxmlformats.org/officeDocument/2006/relationships/image" Target="../media/image66.wmf"/><Relationship Id="rId7" Type="http://schemas.openxmlformats.org/officeDocument/2006/relationships/oleObject" Target="../embeddings/oleObject4.bin"/><Relationship Id="rId8" Type="http://schemas.openxmlformats.org/officeDocument/2006/relationships/image" Target="../media/image67.wmf"/><Relationship Id="rId9" Type="http://schemas.openxmlformats.org/officeDocument/2006/relationships/image" Target="../media/image68.wmf"/><Relationship Id="rId10" Type="http://schemas.openxmlformats.org/officeDocument/2006/relationships/image" Target="../media/image69.wmf"/><Relationship Id="rId1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0.wmf"/><Relationship Id="rId3" Type="http://schemas.openxmlformats.org/officeDocument/2006/relationships/image" Target="../media/image71.wmf"/><Relationship Id="rId4" Type="http://schemas.openxmlformats.org/officeDocument/2006/relationships/oleObject" Target="../embeddings/oleObject2.bin"/><Relationship Id="rId5" Type="http://schemas.openxmlformats.org/officeDocument/2006/relationships/image" Target="../media/image72.wmf"/><Relationship Id="rId6" Type="http://schemas.openxmlformats.org/officeDocument/2006/relationships/oleObject" Target="../embeddings/oleObject3.bin"/><Relationship Id="rId7" Type="http://schemas.openxmlformats.org/officeDocument/2006/relationships/image" Target="../media/image73.wmf"/><Relationship Id="rId8" Type="http://schemas.openxmlformats.org/officeDocument/2006/relationships/oleObject" Target="../embeddings/oleObject4.bin"/><Relationship Id="rId9" Type="http://schemas.openxmlformats.org/officeDocument/2006/relationships/image" Target="../media/image74.wmf"/><Relationship Id="rId10" Type="http://schemas.openxmlformats.org/officeDocument/2006/relationships/image" Target="../media/image75.wmf"/><Relationship Id="rId11" Type="http://schemas.openxmlformats.org/officeDocument/2006/relationships/video" Target="../media/media76.mp4"/><Relationship Id="rId12" Type="http://schemas.microsoft.com/office/2007/relationships/media" Target="../media/media76.mp4"/><Relationship Id="rId13" Type="http://schemas.openxmlformats.org/officeDocument/2006/relationships/image" Target="../media/image77.png"/><Relationship Id="rId14"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8.wmf"/><Relationship Id="rId3" Type="http://schemas.openxmlformats.org/officeDocument/2006/relationships/oleObject" Target="../embeddings/oleObject2.bin"/><Relationship Id="rId4" Type="http://schemas.openxmlformats.org/officeDocument/2006/relationships/image" Target="../media/image79.wmf"/><Relationship Id="rId5" Type="http://schemas.openxmlformats.org/officeDocument/2006/relationships/oleObject" Target="../embeddings/oleObject3.bin"/><Relationship Id="rId6" Type="http://schemas.openxmlformats.org/officeDocument/2006/relationships/image" Target="../media/image80.wmf"/><Relationship Id="rId7" Type="http://schemas.openxmlformats.org/officeDocument/2006/relationships/oleObject" Target="../embeddings/oleObject4.bin"/><Relationship Id="rId8" Type="http://schemas.openxmlformats.org/officeDocument/2006/relationships/image" Target="../media/image81.wmf"/><Relationship Id="rId9" Type="http://schemas.openxmlformats.org/officeDocument/2006/relationships/image" Target="../media/image82.wmf"/><Relationship Id="rId10" Type="http://schemas.openxmlformats.org/officeDocument/2006/relationships/oleObject" Target="../embeddings/oleObject5.bin"/><Relationship Id="rId11" Type="http://schemas.openxmlformats.org/officeDocument/2006/relationships/image" Target="../media/image83.wmf"/><Relationship Id="rId12" Type="http://schemas.openxmlformats.org/officeDocument/2006/relationships/oleObject" Target="../embeddings/oleObject6.bin"/><Relationship Id="rId13" Type="http://schemas.openxmlformats.org/officeDocument/2006/relationships/image" Target="../media/image84.wmf"/><Relationship Id="rId14" Type="http://schemas.openxmlformats.org/officeDocument/2006/relationships/video" Target="../media/media85.mp4"/><Relationship Id="rId15" Type="http://schemas.microsoft.com/office/2007/relationships/media" Target="../media/media85.mp4"/><Relationship Id="rId16" Type="http://schemas.openxmlformats.org/officeDocument/2006/relationships/image" Target="../media/image77.png"/><Relationship Id="rId17"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6.wmf"/><Relationship Id="rId3" Type="http://schemas.openxmlformats.org/officeDocument/2006/relationships/oleObject" Target="../embeddings/oleObject2.bin"/><Relationship Id="rId4" Type="http://schemas.openxmlformats.org/officeDocument/2006/relationships/image" Target="../media/image87.wmf"/><Relationship Id="rId5" Type="http://schemas.openxmlformats.org/officeDocument/2006/relationships/oleObject" Target="../embeddings/oleObject3.bin"/><Relationship Id="rId6" Type="http://schemas.openxmlformats.org/officeDocument/2006/relationships/image" Target="../media/image88.wmf"/><Relationship Id="rId7" Type="http://schemas.openxmlformats.org/officeDocument/2006/relationships/oleObject" Target="../embeddings/oleObject4.bin"/><Relationship Id="rId8" Type="http://schemas.openxmlformats.org/officeDocument/2006/relationships/image" Target="../media/image89.wmf"/><Relationship Id="rId9" Type="http://schemas.openxmlformats.org/officeDocument/2006/relationships/image" Target="../media/image90.png"/><Relationship Id="rId10" Type="http://schemas.openxmlformats.org/officeDocument/2006/relationships/image" Target="../media/image91.png"/><Relationship Id="rId1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92.wmf"/><Relationship Id="rId3" Type="http://schemas.openxmlformats.org/officeDocument/2006/relationships/image" Target="../media/image93.wmf"/><Relationship Id="rId4" Type="http://schemas.openxmlformats.org/officeDocument/2006/relationships/oleObject" Target="../embeddings/oleObject2.bin"/><Relationship Id="rId5" Type="http://schemas.openxmlformats.org/officeDocument/2006/relationships/image" Target="../media/image94.wmf"/><Relationship Id="rId6" Type="http://schemas.openxmlformats.org/officeDocument/2006/relationships/oleObject" Target="../embeddings/oleObject3.bin"/><Relationship Id="rId7" Type="http://schemas.openxmlformats.org/officeDocument/2006/relationships/image" Target="../media/image95.wmf"/><Relationship Id="rId8" Type="http://schemas.openxmlformats.org/officeDocument/2006/relationships/oleObject" Target="../embeddings/oleObject4.bin"/><Relationship Id="rId9" Type="http://schemas.openxmlformats.org/officeDocument/2006/relationships/image" Target="../media/image96.wmf"/><Relationship Id="rId10"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wmf"/><Relationship Id="rId3" Type="http://schemas.openxmlformats.org/officeDocument/2006/relationships/oleObject" Target="../embeddings/oleObject2.bin"/><Relationship Id="rId4" Type="http://schemas.openxmlformats.org/officeDocument/2006/relationships/image" Target="../media/image3.wmf"/><Relationship Id="rId5" Type="http://schemas.openxmlformats.org/officeDocument/2006/relationships/image" Target="../media/image4.png"/><Relationship Id="rId6" Type="http://schemas.openxmlformats.org/officeDocument/2006/relationships/image" Target="../media/image5.wmf"/><Relationship Id="rId7" Type="http://schemas.openxmlformats.org/officeDocument/2006/relationships/slideLayout" Target="../slideLayouts/slideLayout16.xml"/>
</Relationships>
</file>

<file path=ppt/slides/_rels/slide4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97.wmf"/><Relationship Id="rId3" Type="http://schemas.openxmlformats.org/officeDocument/2006/relationships/oleObject" Target="../embeddings/oleObject2.bin"/><Relationship Id="rId4" Type="http://schemas.openxmlformats.org/officeDocument/2006/relationships/image" Target="../media/image98.wmf"/><Relationship Id="rId5" Type="http://schemas.openxmlformats.org/officeDocument/2006/relationships/oleObject" Target="../embeddings/oleObject3.bin"/><Relationship Id="rId6" Type="http://schemas.openxmlformats.org/officeDocument/2006/relationships/image" Target="../media/image99.wmf"/><Relationship Id="rId7" Type="http://schemas.openxmlformats.org/officeDocument/2006/relationships/oleObject" Target="../embeddings/oleObject4.bin"/><Relationship Id="rId8" Type="http://schemas.openxmlformats.org/officeDocument/2006/relationships/image" Target="../media/image100.wmf"/><Relationship Id="rId9"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97.wmf"/><Relationship Id="rId3" Type="http://schemas.openxmlformats.org/officeDocument/2006/relationships/image" Target="../media/image93.wmf"/><Relationship Id="rId4" Type="http://schemas.openxmlformats.org/officeDocument/2006/relationships/oleObject" Target="../embeddings/oleObject2.bin"/><Relationship Id="rId5" Type="http://schemas.openxmlformats.org/officeDocument/2006/relationships/image" Target="../media/image101.wmf"/><Relationship Id="rId6" Type="http://schemas.openxmlformats.org/officeDocument/2006/relationships/oleObject" Target="../embeddings/oleObject3.bin"/><Relationship Id="rId7" Type="http://schemas.openxmlformats.org/officeDocument/2006/relationships/image" Target="../media/image102.wmf"/><Relationship Id="rId8" Type="http://schemas.openxmlformats.org/officeDocument/2006/relationships/image" Target="../media/image103.wmf"/><Relationship Id="rId9"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11.wmf"/><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112.wmf"/><Relationship Id="rId2" Type="http://schemas.openxmlformats.org/officeDocument/2006/relationships/oleObject" Target="../embeddings/oleObject1.bin"/><Relationship Id="rId3" Type="http://schemas.openxmlformats.org/officeDocument/2006/relationships/image" Target="../media/image113.wmf"/><Relationship Id="rId4"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14.wmf"/><Relationship Id="rId3"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15.wmf"/><Relationship Id="rId3" Type="http://schemas.openxmlformats.org/officeDocument/2006/relationships/oleObject" Target="../embeddings/oleObject2.bin"/><Relationship Id="rId4" Type="http://schemas.openxmlformats.org/officeDocument/2006/relationships/image" Target="../media/image116.wmf"/><Relationship Id="rId5" Type="http://schemas.openxmlformats.org/officeDocument/2006/relationships/oleObject" Target="../embeddings/oleObject3.bin"/><Relationship Id="rId6" Type="http://schemas.openxmlformats.org/officeDocument/2006/relationships/image" Target="../media/image117.wmf"/><Relationship Id="rId7"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18.wmf"/><Relationship Id="rId3" Type="http://schemas.openxmlformats.org/officeDocument/2006/relationships/oleObject" Target="../embeddings/oleObject2.bin"/><Relationship Id="rId4" Type="http://schemas.openxmlformats.org/officeDocument/2006/relationships/image" Target="../media/image119.wmf"/><Relationship Id="rId5" Type="http://schemas.openxmlformats.org/officeDocument/2006/relationships/oleObject" Target="../embeddings/oleObject3.bin"/><Relationship Id="rId6" Type="http://schemas.openxmlformats.org/officeDocument/2006/relationships/image" Target="../media/image120.wmf"/><Relationship Id="rId7"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21.wmf"/><Relationship Id="rId3" Type="http://schemas.openxmlformats.org/officeDocument/2006/relationships/oleObject" Target="../embeddings/oleObject2.bin"/><Relationship Id="rId4" Type="http://schemas.openxmlformats.org/officeDocument/2006/relationships/image" Target="../media/image122.wmf"/><Relationship Id="rId5" Type="http://schemas.openxmlformats.org/officeDocument/2006/relationships/oleObject" Target="../embeddings/oleObject3.bin"/><Relationship Id="rId6" Type="http://schemas.openxmlformats.org/officeDocument/2006/relationships/image" Target="../media/image120.wmf"/><Relationship Id="rId7" Type="http://schemas.openxmlformats.org/officeDocument/2006/relationships/image" Target="../media/image112.wmf"/><Relationship Id="rId8" Type="http://schemas.openxmlformats.org/officeDocument/2006/relationships/oleObject" Target="../embeddings/oleObject4.bin"/><Relationship Id="rId9" Type="http://schemas.openxmlformats.org/officeDocument/2006/relationships/image" Target="../media/image123.wmf"/><Relationship Id="rId10" Type="http://schemas.openxmlformats.org/officeDocument/2006/relationships/oleObject" Target="../embeddings/oleObject5.bin"/><Relationship Id="rId11" Type="http://schemas.openxmlformats.org/officeDocument/2006/relationships/image" Target="../media/image124.wmf"/><Relationship Id="rId12"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112.wmf"/><Relationship Id="rId2" Type="http://schemas.openxmlformats.org/officeDocument/2006/relationships/oleObject" Target="../embeddings/oleObject1.bin"/><Relationship Id="rId3" Type="http://schemas.openxmlformats.org/officeDocument/2006/relationships/image" Target="../media/image125.wmf"/><Relationship Id="rId4" Type="http://schemas.openxmlformats.org/officeDocument/2006/relationships/oleObject" Target="../embeddings/oleObject2.bin"/><Relationship Id="rId5" Type="http://schemas.openxmlformats.org/officeDocument/2006/relationships/image" Target="../media/image126.wmf"/><Relationship Id="rId6"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27.wmf"/><Relationship Id="rId3" Type="http://schemas.openxmlformats.org/officeDocument/2006/relationships/image" Target="../media/image112.wmf"/><Relationship Id="rId4" Type="http://schemas.openxmlformats.org/officeDocument/2006/relationships/oleObject" Target="../embeddings/oleObject2.bin"/><Relationship Id="rId5" Type="http://schemas.openxmlformats.org/officeDocument/2006/relationships/image" Target="../media/image128.wmf"/><Relationship Id="rId6" Type="http://schemas.openxmlformats.org/officeDocument/2006/relationships/oleObject" Target="../embeddings/oleObject3.bin"/><Relationship Id="rId7" Type="http://schemas.openxmlformats.org/officeDocument/2006/relationships/image" Target="../media/image129.wmf"/><Relationship Id="rId8" Type="http://schemas.openxmlformats.org/officeDocument/2006/relationships/oleObject" Target="../embeddings/oleObject4.bin"/><Relationship Id="rId9" Type="http://schemas.openxmlformats.org/officeDocument/2006/relationships/image" Target="../media/image130.wmf"/><Relationship Id="rId10"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1.wmf"/><Relationship Id="rId3" Type="http://schemas.openxmlformats.org/officeDocument/2006/relationships/image" Target="../media/image112.wmf"/><Relationship Id="rId4" Type="http://schemas.openxmlformats.org/officeDocument/2006/relationships/oleObject" Target="../embeddings/oleObject2.bin"/><Relationship Id="rId5" Type="http://schemas.openxmlformats.org/officeDocument/2006/relationships/image" Target="../media/image132.wmf"/><Relationship Id="rId6" Type="http://schemas.openxmlformats.org/officeDocument/2006/relationships/oleObject" Target="../embeddings/oleObject3.bin"/><Relationship Id="rId7" Type="http://schemas.openxmlformats.org/officeDocument/2006/relationships/image" Target="../media/image133.wmf"/><Relationship Id="rId8" Type="http://schemas.openxmlformats.org/officeDocument/2006/relationships/oleObject" Target="../embeddings/oleObject4.bin"/><Relationship Id="rId9" Type="http://schemas.openxmlformats.org/officeDocument/2006/relationships/image" Target="../media/image134.wmf"/><Relationship Id="rId10"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5.wmf"/><Relationship Id="rId3" Type="http://schemas.openxmlformats.org/officeDocument/2006/relationships/oleObject" Target="../embeddings/oleObject2.bin"/><Relationship Id="rId4" Type="http://schemas.openxmlformats.org/officeDocument/2006/relationships/image" Target="../media/image136.wmf"/><Relationship Id="rId5" Type="http://schemas.openxmlformats.org/officeDocument/2006/relationships/image" Target="../media/image137.wmf"/><Relationship Id="rId6"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8.wmf"/><Relationship Id="rId3"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9.wmf"/><Relationship Id="rId3" Type="http://schemas.openxmlformats.org/officeDocument/2006/relationships/oleObject" Target="../embeddings/oleObject2.bin"/><Relationship Id="rId4" Type="http://schemas.openxmlformats.org/officeDocument/2006/relationships/image" Target="../media/image140.wmf"/><Relationship Id="rId5" Type="http://schemas.openxmlformats.org/officeDocument/2006/relationships/oleObject" Target="../embeddings/oleObject3.bin"/><Relationship Id="rId6" Type="http://schemas.openxmlformats.org/officeDocument/2006/relationships/image" Target="../media/image141.wmf"/><Relationship Id="rId7" Type="http://schemas.openxmlformats.org/officeDocument/2006/relationships/image" Target="../media/image142.wmf"/><Relationship Id="rId8"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43.wmf"/><Relationship Id="rId3" Type="http://schemas.openxmlformats.org/officeDocument/2006/relationships/oleObject" Target="../embeddings/oleObject2.bin"/><Relationship Id="rId4" Type="http://schemas.openxmlformats.org/officeDocument/2006/relationships/image" Target="../media/image144.wmf"/><Relationship Id="rId5"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145.wmf"/><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46.wmf"/><Relationship Id="rId3" Type="http://schemas.openxmlformats.org/officeDocument/2006/relationships/oleObject" Target="../embeddings/oleObject2.bin"/><Relationship Id="rId4" Type="http://schemas.openxmlformats.org/officeDocument/2006/relationships/image" Target="../media/image147.wmf"/><Relationship Id="rId5" Type="http://schemas.openxmlformats.org/officeDocument/2006/relationships/oleObject" Target="../embeddings/oleObject3.bin"/><Relationship Id="rId6" Type="http://schemas.openxmlformats.org/officeDocument/2006/relationships/image" Target="../media/image148.wmf"/><Relationship Id="rId7" Type="http://schemas.openxmlformats.org/officeDocument/2006/relationships/image" Target="../media/image149.wmf"/><Relationship Id="rId8" Type="http://schemas.openxmlformats.org/officeDocument/2006/relationships/hyperlink" Target="https://www.youtube.com/watch?v=y0WRJtXvpSo&amp;list=PLwHtJw2tA545sVMf_PLyS7C4e215-HLxz&amp;index=1" TargetMode="External"/><Relationship Id="rId9"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50.wmf"/><Relationship Id="rId3" Type="http://schemas.openxmlformats.org/officeDocument/2006/relationships/oleObject" Target="../embeddings/oleObject2.bin"/><Relationship Id="rId4" Type="http://schemas.openxmlformats.org/officeDocument/2006/relationships/image" Target="../media/image151.wmf"/><Relationship Id="rId5" Type="http://schemas.openxmlformats.org/officeDocument/2006/relationships/oleObject" Target="../embeddings/oleObject3.bin"/><Relationship Id="rId6" Type="http://schemas.openxmlformats.org/officeDocument/2006/relationships/image" Target="../media/image152.wmf"/><Relationship Id="rId7"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53.wmf"/><Relationship Id="rId3" Type="http://schemas.openxmlformats.org/officeDocument/2006/relationships/oleObject" Target="../embeddings/oleObject2.bin"/><Relationship Id="rId4" Type="http://schemas.openxmlformats.org/officeDocument/2006/relationships/image" Target="../media/image154.wmf"/><Relationship Id="rId5" Type="http://schemas.openxmlformats.org/officeDocument/2006/relationships/oleObject" Target="../embeddings/oleObject3.bin"/><Relationship Id="rId6" Type="http://schemas.openxmlformats.org/officeDocument/2006/relationships/image" Target="../media/image155.wmf"/><Relationship Id="rId7" Type="http://schemas.openxmlformats.org/officeDocument/2006/relationships/oleObject" Target="../embeddings/oleObject4.bin"/><Relationship Id="rId8" Type="http://schemas.openxmlformats.org/officeDocument/2006/relationships/image" Target="../media/image156.wmf"/><Relationship Id="rId9" Type="http://schemas.openxmlformats.org/officeDocument/2006/relationships/oleObject" Target="../embeddings/oleObject5.bin"/><Relationship Id="rId10" Type="http://schemas.openxmlformats.org/officeDocument/2006/relationships/image" Target="../media/image157.wmf"/><Relationship Id="rId11" Type="http://schemas.openxmlformats.org/officeDocument/2006/relationships/oleObject" Target="../embeddings/oleObject6.bin"/><Relationship Id="rId12" Type="http://schemas.openxmlformats.org/officeDocument/2006/relationships/image" Target="../media/image158.wmf"/><Relationship Id="rId13"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59.wmf"/><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7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60.wmf"/><Relationship Id="rId3"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2.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63.wmf"/><Relationship Id="rId3" Type="http://schemas.openxmlformats.org/officeDocument/2006/relationships/oleObject" Target="../embeddings/oleObject2.bin"/><Relationship Id="rId4" Type="http://schemas.openxmlformats.org/officeDocument/2006/relationships/image" Target="../media/image164.wmf"/><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65.wmf"/><Relationship Id="rId3"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66.wmf"/><Relationship Id="rId3" Type="http://schemas.openxmlformats.org/officeDocument/2006/relationships/oleObject" Target="../embeddings/oleObject2.bin"/><Relationship Id="rId4" Type="http://schemas.openxmlformats.org/officeDocument/2006/relationships/image" Target="../media/image167.wmf"/><Relationship Id="rId5" Type="http://schemas.openxmlformats.org/officeDocument/2006/relationships/oleObject" Target="../embeddings/oleObject3.bin"/><Relationship Id="rId6" Type="http://schemas.openxmlformats.org/officeDocument/2006/relationships/image" Target="../media/image168.wmf"/><Relationship Id="rId7" Type="http://schemas.openxmlformats.org/officeDocument/2006/relationships/oleObject" Target="../embeddings/oleObject4.bin"/><Relationship Id="rId8" Type="http://schemas.openxmlformats.org/officeDocument/2006/relationships/image" Target="../media/image169.wmf"/><Relationship Id="rId9"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70.wmf"/><Relationship Id="rId3" Type="http://schemas.openxmlformats.org/officeDocument/2006/relationships/oleObject" Target="../embeddings/oleObject2.bin"/><Relationship Id="rId4" Type="http://schemas.openxmlformats.org/officeDocument/2006/relationships/image" Target="../media/image171.wmf"/><Relationship Id="rId5" Type="http://schemas.openxmlformats.org/officeDocument/2006/relationships/oleObject" Target="../embeddings/oleObject3.bin"/><Relationship Id="rId6" Type="http://schemas.openxmlformats.org/officeDocument/2006/relationships/image" Target="../media/image172.wmf"/><Relationship Id="rId7" Type="http://schemas.openxmlformats.org/officeDocument/2006/relationships/image" Target="../media/image173.wmf"/><Relationship Id="rId8" Type="http://schemas.openxmlformats.org/officeDocument/2006/relationships/oleObject" Target="../embeddings/oleObject4.bin"/><Relationship Id="rId9" Type="http://schemas.openxmlformats.org/officeDocument/2006/relationships/image" Target="../media/image174.wmf"/><Relationship Id="rId10" Type="http://schemas.openxmlformats.org/officeDocument/2006/relationships/image" Target="../media/image162.png"/><Relationship Id="rId11" Type="http://schemas.openxmlformats.org/officeDocument/2006/relationships/slideLayout" Target="../slideLayouts/slideLayout16.xml"/>
</Relationships>
</file>

<file path=ppt/slides/_rels/slide7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75.wmf"/><Relationship Id="rId3" Type="http://schemas.openxmlformats.org/officeDocument/2006/relationships/oleObject" Target="../embeddings/oleObject2.bin"/><Relationship Id="rId4" Type="http://schemas.openxmlformats.org/officeDocument/2006/relationships/image" Target="../media/image176.wmf"/><Relationship Id="rId5" Type="http://schemas.openxmlformats.org/officeDocument/2006/relationships/oleObject" Target="../embeddings/oleObject3.bin"/><Relationship Id="rId6" Type="http://schemas.openxmlformats.org/officeDocument/2006/relationships/image" Target="../media/image177.wmf"/><Relationship Id="rId7" Type="http://schemas.openxmlformats.org/officeDocument/2006/relationships/oleObject" Target="../embeddings/oleObject4.bin"/><Relationship Id="rId8" Type="http://schemas.openxmlformats.org/officeDocument/2006/relationships/image" Target="../media/image178.wmf"/><Relationship Id="rId9" Type="http://schemas.openxmlformats.org/officeDocument/2006/relationships/image" Target="../media/image179.png"/><Relationship Id="rId10" Type="http://schemas.openxmlformats.org/officeDocument/2006/relationships/slideLayout" Target="../slideLayouts/slideLayout16.xml"/>
</Relationships>
</file>

<file path=ppt/slides/_rels/slide7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80.wmf"/><Relationship Id="rId3" Type="http://schemas.openxmlformats.org/officeDocument/2006/relationships/oleObject" Target="../embeddings/oleObject2.bin"/><Relationship Id="rId4" Type="http://schemas.openxmlformats.org/officeDocument/2006/relationships/image" Target="../media/image181.wmf"/><Relationship Id="rId5" Type="http://schemas.openxmlformats.org/officeDocument/2006/relationships/oleObject" Target="../embeddings/oleObject3.bin"/><Relationship Id="rId6" Type="http://schemas.openxmlformats.org/officeDocument/2006/relationships/image" Target="../media/image182.wmf"/><Relationship Id="rId7" Type="http://schemas.openxmlformats.org/officeDocument/2006/relationships/oleObject" Target="../embeddings/oleObject4.bin"/><Relationship Id="rId8" Type="http://schemas.openxmlformats.org/officeDocument/2006/relationships/image" Target="../media/image183.wmf"/><Relationship Id="rId9" Type="http://schemas.openxmlformats.org/officeDocument/2006/relationships/oleObject" Target="../embeddings/oleObject5.bin"/><Relationship Id="rId10" Type="http://schemas.openxmlformats.org/officeDocument/2006/relationships/image" Target="../media/image184.wmf"/><Relationship Id="rId11" Type="http://schemas.openxmlformats.org/officeDocument/2006/relationships/oleObject" Target="../embeddings/oleObject6.bin"/><Relationship Id="rId12" Type="http://schemas.openxmlformats.org/officeDocument/2006/relationships/image" Target="../media/image185.wmf"/><Relationship Id="rId13" Type="http://schemas.openxmlformats.org/officeDocument/2006/relationships/image" Target="../media/image179.png"/><Relationship Id="rId14" Type="http://schemas.openxmlformats.org/officeDocument/2006/relationships/image" Target="../media/image162.png"/><Relationship Id="rId15"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image" Target="../media/image112.wmf"/><Relationship Id="rId2" Type="http://schemas.openxmlformats.org/officeDocument/2006/relationships/oleObject" Target="../embeddings/oleObject1.bin"/><Relationship Id="rId3" Type="http://schemas.openxmlformats.org/officeDocument/2006/relationships/image" Target="../media/image186.wmf"/><Relationship Id="rId4" Type="http://schemas.openxmlformats.org/officeDocument/2006/relationships/oleObject" Target="../embeddings/oleObject2.bin"/><Relationship Id="rId5" Type="http://schemas.openxmlformats.org/officeDocument/2006/relationships/image" Target="../media/image187.wmf"/><Relationship Id="rId6" Type="http://schemas.openxmlformats.org/officeDocument/2006/relationships/oleObject" Target="../embeddings/oleObject3.bin"/><Relationship Id="rId7" Type="http://schemas.openxmlformats.org/officeDocument/2006/relationships/image" Target="../media/image188.wmf"/><Relationship Id="rId8" Type="http://schemas.openxmlformats.org/officeDocument/2006/relationships/oleObject" Target="../embeddings/oleObject4.bin"/><Relationship Id="rId9" Type="http://schemas.openxmlformats.org/officeDocument/2006/relationships/image" Target="../media/image189.wmf"/><Relationship Id="rId10"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6.wmf"/><Relationship Id="rId2" Type="http://schemas.openxmlformats.org/officeDocument/2006/relationships/oleObject" Target="../embeddings/oleObject1.bin"/><Relationship Id="rId3" Type="http://schemas.openxmlformats.org/officeDocument/2006/relationships/image" Target="../media/image7.wmf"/><Relationship Id="rId4" Type="http://schemas.openxmlformats.org/officeDocument/2006/relationships/oleObject" Target="../embeddings/oleObject2.bin"/><Relationship Id="rId5" Type="http://schemas.openxmlformats.org/officeDocument/2006/relationships/image" Target="../media/image8.wmf"/><Relationship Id="rId6"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90.wmf"/><Relationship Id="rId3" Type="http://schemas.openxmlformats.org/officeDocument/2006/relationships/oleObject" Target="../embeddings/oleObject2.bin"/><Relationship Id="rId4" Type="http://schemas.openxmlformats.org/officeDocument/2006/relationships/image" Target="../media/image191.wmf"/><Relationship Id="rId5" Type="http://schemas.openxmlformats.org/officeDocument/2006/relationships/oleObject" Target="../embeddings/oleObject3.bin"/><Relationship Id="rId6" Type="http://schemas.openxmlformats.org/officeDocument/2006/relationships/image" Target="../media/image192.wmf"/><Relationship Id="rId7" Type="http://schemas.openxmlformats.org/officeDocument/2006/relationships/oleObject" Target="../embeddings/oleObject4.bin"/><Relationship Id="rId8" Type="http://schemas.openxmlformats.org/officeDocument/2006/relationships/image" Target="../media/image193.wmf"/><Relationship Id="rId9" Type="http://schemas.openxmlformats.org/officeDocument/2006/relationships/oleObject" Target="../embeddings/oleObject5.bin"/><Relationship Id="rId10" Type="http://schemas.openxmlformats.org/officeDocument/2006/relationships/image" Target="../media/image194.wmf"/><Relationship Id="rId11" Type="http://schemas.openxmlformats.org/officeDocument/2006/relationships/image" Target="../media/image161.png"/><Relationship Id="rId12"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95.wmf"/><Relationship Id="rId3" Type="http://schemas.openxmlformats.org/officeDocument/2006/relationships/oleObject" Target="../embeddings/oleObject2.bin"/><Relationship Id="rId4" Type="http://schemas.openxmlformats.org/officeDocument/2006/relationships/image" Target="../media/image196.wmf"/><Relationship Id="rId5" Type="http://schemas.openxmlformats.org/officeDocument/2006/relationships/oleObject" Target="../embeddings/oleObject3.bin"/><Relationship Id="rId6" Type="http://schemas.openxmlformats.org/officeDocument/2006/relationships/image" Target="../media/image197.wmf"/><Relationship Id="rId7" Type="http://schemas.openxmlformats.org/officeDocument/2006/relationships/oleObject" Target="../embeddings/oleObject4.bin"/><Relationship Id="rId8" Type="http://schemas.openxmlformats.org/officeDocument/2006/relationships/image" Target="../media/image158.wmf"/><Relationship Id="rId9"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98.wmf"/><Relationship Id="rId3" Type="http://schemas.openxmlformats.org/officeDocument/2006/relationships/oleObject" Target="../embeddings/oleObject2.bin"/><Relationship Id="rId4" Type="http://schemas.openxmlformats.org/officeDocument/2006/relationships/image" Target="../media/image199.wmf"/><Relationship Id="rId5" Type="http://schemas.openxmlformats.org/officeDocument/2006/relationships/image" Target="../media/image200.png"/><Relationship Id="rId6"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7.xml.rels><?xml version="1.0" encoding="UTF-8"?>
<Relationships xmlns="http://schemas.openxmlformats.org/package/2006/relationships"><Relationship Id="rId1" Type="http://schemas.openxmlformats.org/officeDocument/2006/relationships/image" Target="../media/image201.wmf"/><Relationship Id="rId2" Type="http://schemas.openxmlformats.org/officeDocument/2006/relationships/oleObject" Target="../embeddings/oleObject1.bin"/><Relationship Id="rId3" Type="http://schemas.openxmlformats.org/officeDocument/2006/relationships/image" Target="../media/image202.wmf"/><Relationship Id="rId4"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03.wmf"/><Relationship Id="rId3" Type="http://schemas.openxmlformats.org/officeDocument/2006/relationships/image" Target="../media/image204.wmf"/><Relationship Id="rId4" Type="http://schemas.openxmlformats.org/officeDocument/2006/relationships/oleObject" Target="../embeddings/oleObject2.bin"/><Relationship Id="rId5" Type="http://schemas.openxmlformats.org/officeDocument/2006/relationships/image" Target="../media/image205.wmf"/><Relationship Id="rId6" Type="http://schemas.openxmlformats.org/officeDocument/2006/relationships/oleObject" Target="../embeddings/oleObject3.bin"/><Relationship Id="rId7" Type="http://schemas.openxmlformats.org/officeDocument/2006/relationships/image" Target="../media/image206.wmf"/><Relationship Id="rId8"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07.wmf"/><Relationship Id="rId3" Type="http://schemas.openxmlformats.org/officeDocument/2006/relationships/oleObject" Target="../embeddings/oleObject2.bin"/><Relationship Id="rId4" Type="http://schemas.openxmlformats.org/officeDocument/2006/relationships/image" Target="../media/image208.wmf"/><Relationship Id="rId5" Type="http://schemas.openxmlformats.org/officeDocument/2006/relationships/image" Target="../media/image204.wmf"/><Relationship Id="rId6" Type="http://schemas.openxmlformats.org/officeDocument/2006/relationships/oleObject" Target="../embeddings/oleObject3.bin"/><Relationship Id="rId7" Type="http://schemas.openxmlformats.org/officeDocument/2006/relationships/image" Target="../media/image209.wmf"/><Relationship Id="rId8"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image" Target="../media/image204.wmf"/><Relationship Id="rId2" Type="http://schemas.openxmlformats.org/officeDocument/2006/relationships/oleObject" Target="../embeddings/oleObject1.bin"/><Relationship Id="rId3" Type="http://schemas.openxmlformats.org/officeDocument/2006/relationships/image" Target="../media/image210.wmf"/><Relationship Id="rId4" Type="http://schemas.openxmlformats.org/officeDocument/2006/relationships/oleObject" Target="../embeddings/oleObject2.bin"/><Relationship Id="rId5" Type="http://schemas.openxmlformats.org/officeDocument/2006/relationships/image" Target="../media/image211.wmf"/><Relationship Id="rId6" Type="http://schemas.openxmlformats.org/officeDocument/2006/relationships/oleObject" Target="../embeddings/oleObject3.bin"/><Relationship Id="rId7" Type="http://schemas.openxmlformats.org/officeDocument/2006/relationships/image" Target="../media/image212.wmf"/><Relationship Id="rId8" Type="http://schemas.openxmlformats.org/officeDocument/2006/relationships/slideLayout" Target="../slideLayouts/slideLayout25.xml"/>
</Relationships>
</file>

<file path=ppt/slides/_rels/slide91.xml.rels><?xml version="1.0" encoding="UTF-8"?>
<Relationships xmlns="http://schemas.openxmlformats.org/package/2006/relationships"><Relationship Id="rId1" Type="http://schemas.openxmlformats.org/officeDocument/2006/relationships/image" Target="../media/image213.wmf"/><Relationship Id="rId2" Type="http://schemas.openxmlformats.org/officeDocument/2006/relationships/image" Target="../media/image214.wmf"/><Relationship Id="rId3" Type="http://schemas.openxmlformats.org/officeDocument/2006/relationships/oleObject" Target="../embeddings/oleObject1.bin"/><Relationship Id="rId4" Type="http://schemas.openxmlformats.org/officeDocument/2006/relationships/image" Target="../media/image215.wmf"/><Relationship Id="rId5" Type="http://schemas.openxmlformats.org/officeDocument/2006/relationships/oleObject" Target="../embeddings/oleObject2.bin"/><Relationship Id="rId6" Type="http://schemas.openxmlformats.org/officeDocument/2006/relationships/image" Target="../media/image216.wmf"/><Relationship Id="rId7" Type="http://schemas.openxmlformats.org/officeDocument/2006/relationships/oleObject" Target="../embeddings/oleObject3.bin"/><Relationship Id="rId8" Type="http://schemas.openxmlformats.org/officeDocument/2006/relationships/image" Target="../media/image217.wmf"/><Relationship Id="rId9" Type="http://schemas.openxmlformats.org/officeDocument/2006/relationships/oleObject" Target="../embeddings/oleObject4.bin"/><Relationship Id="rId10" Type="http://schemas.openxmlformats.org/officeDocument/2006/relationships/image" Target="../media/image211.wmf"/><Relationship Id="rId11" Type="http://schemas.openxmlformats.org/officeDocument/2006/relationships/slideLayout" Target="../slideLayouts/slideLayout25.xml"/>
</Relationships>
</file>

<file path=ppt/slides/_rels/slide9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18.wmf"/><Relationship Id="rId3" Type="http://schemas.openxmlformats.org/officeDocument/2006/relationships/oleObject" Target="../embeddings/oleObject2.bin"/><Relationship Id="rId4" Type="http://schemas.openxmlformats.org/officeDocument/2006/relationships/image" Target="../media/image219.wmf"/><Relationship Id="rId5" Type="http://schemas.openxmlformats.org/officeDocument/2006/relationships/oleObject" Target="../embeddings/oleObject3.bin"/><Relationship Id="rId6" Type="http://schemas.openxmlformats.org/officeDocument/2006/relationships/image" Target="../media/image220.wmf"/><Relationship Id="rId7" Type="http://schemas.openxmlformats.org/officeDocument/2006/relationships/oleObject" Target="../embeddings/oleObject4.bin"/><Relationship Id="rId8" Type="http://schemas.openxmlformats.org/officeDocument/2006/relationships/image" Target="../media/image221.wmf"/><Relationship Id="rId9" Type="http://schemas.openxmlformats.org/officeDocument/2006/relationships/image" Target="../media/image204.wmf"/><Relationship Id="rId10"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22.wmf"/><Relationship Id="rId3" Type="http://schemas.openxmlformats.org/officeDocument/2006/relationships/image" Target="../media/image223.wmf"/><Relationship Id="rId4" Type="http://schemas.openxmlformats.org/officeDocument/2006/relationships/slideLayout" Target="../slideLayouts/slideLayout25.xml"/>
</Relationships>
</file>

<file path=ppt/slides/_rels/slide9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24.wmf"/><Relationship Id="rId3" Type="http://schemas.openxmlformats.org/officeDocument/2006/relationships/oleObject" Target="../embeddings/oleObject2.bin"/><Relationship Id="rId4" Type="http://schemas.openxmlformats.org/officeDocument/2006/relationships/image" Target="../media/image225.wmf"/><Relationship Id="rId5" Type="http://schemas.openxmlformats.org/officeDocument/2006/relationships/image" Target="../media/image226.wmf"/><Relationship Id="rId6"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image" Target="../media/image227.wmf"/><Relationship Id="rId2" Type="http://schemas.openxmlformats.org/officeDocument/2006/relationships/image" Target="../media/image228.wmf"/><Relationship Id="rId3" Type="http://schemas.openxmlformats.org/officeDocument/2006/relationships/image" Target="../media/image229.wmf"/><Relationship Id="rId4"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7.xml.rels><?xml version="1.0" encoding="UTF-8"?>
<Relationships xmlns="http://schemas.openxmlformats.org/package/2006/relationships"><Relationship Id="rId1" Type="http://schemas.openxmlformats.org/officeDocument/2006/relationships/video" Target="file:///E:/okawa/doc/&#35611;&#32681;&#12494;&#12540;&#12488;/&#29105;&#24037;&#23398;&#8544;/2008/104.mpg" TargetMode="External"/><Relationship Id="rId2" Type="http://schemas.microsoft.com/office/2007/relationships/media" Target="file:///E:/okawa/doc/&#35611;&#32681;&#12494;&#12540;&#12488;/&#29105;&#24037;&#23398;&#8544;/2008/104.mpg" TargetMode="External"/><Relationship Id="rId3" Type="http://schemas.openxmlformats.org/officeDocument/2006/relationships/image" Target="../media/image230.png"/><Relationship Id="rId4" Type="http://schemas.openxmlformats.org/officeDocument/2006/relationships/video" Target="file:///E:/okawa/doc/&#35611;&#32681;&#12494;&#12540;&#12488;/&#29105;&#24037;&#23398;&#8544;/2008/186.mpg" TargetMode="External"/><Relationship Id="rId5" Type="http://schemas.microsoft.com/office/2007/relationships/media" Target="file:///E:/okawa/doc/&#35611;&#32681;&#12494;&#12540;&#12488;/&#29105;&#24037;&#23398;&#8544;/2008/186.mpg" TargetMode="External"/><Relationship Id="rId6" Type="http://schemas.openxmlformats.org/officeDocument/2006/relationships/image" Target="../media/image231.png"/><Relationship Id="rId7" Type="http://schemas.openxmlformats.org/officeDocument/2006/relationships/video" Target="file:///E:/okawa/doc/&#35611;&#32681;&#12494;&#12540;&#12488;/&#29105;&#24037;&#23398;&#8544;/2008/506c.mpg" TargetMode="External"/><Relationship Id="rId8" Type="http://schemas.microsoft.com/office/2007/relationships/media" Target="file:///E:/okawa/doc/&#35611;&#32681;&#12494;&#12540;&#12488;/&#29105;&#24037;&#23398;&#8544;/2008/506c.mpg" TargetMode="External"/><Relationship Id="rId9" Type="http://schemas.openxmlformats.org/officeDocument/2006/relationships/image" Target="../media/image232.png"/><Relationship Id="rId10" Type="http://schemas.openxmlformats.org/officeDocument/2006/relationships/video" Target="file:///E:/okawa/doc/&#35611;&#32681;&#12494;&#12540;&#12488;/&#29105;&#24037;&#23398;&#8544;/2008/506d.mpg" TargetMode="External"/><Relationship Id="rId11" Type="http://schemas.microsoft.com/office/2007/relationships/media" Target="file:///E:/okawa/doc/&#35611;&#32681;&#12494;&#12540;&#12488;/&#29105;&#24037;&#23398;&#8544;/2008/506d.mpg" TargetMode="External"/><Relationship Id="rId12" Type="http://schemas.openxmlformats.org/officeDocument/2006/relationships/image" Target="../media/image233.png"/><Relationship Id="rId13"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image" Target="../media/image234.wmf"/><Relationship Id="rId2" Type="http://schemas.openxmlformats.org/officeDocument/2006/relationships/image" Target="../media/image235.wmf"/><Relationship Id="rId3"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図 2" descr=""/>
          <p:cNvPicPr/>
          <p:nvPr/>
        </p:nvPicPr>
        <p:blipFill>
          <a:blip r:embed="rId1"/>
          <a:stretch/>
        </p:blipFill>
        <p:spPr>
          <a:xfrm>
            <a:off x="5868000" y="1484640"/>
            <a:ext cx="3095640" cy="3095640"/>
          </a:xfrm>
          <a:prstGeom prst="rect">
            <a:avLst/>
          </a:prstGeom>
          <a:ln w="0">
            <a:noFill/>
          </a:ln>
        </p:spPr>
      </p:pic>
      <p:sp>
        <p:nvSpPr>
          <p:cNvPr id="250" name="Rectangle 2"/>
          <p:cNvSpPr/>
          <p:nvPr/>
        </p:nvSpPr>
        <p:spPr>
          <a:xfrm>
            <a:off x="685800" y="2209680"/>
            <a:ext cx="7771680" cy="3954960"/>
          </a:xfrm>
          <a:prstGeom prst="rect">
            <a:avLst/>
          </a:prstGeom>
          <a:noFill/>
          <a:ln w="0">
            <a:noFill/>
          </a:ln>
        </p:spPr>
        <p:style>
          <a:lnRef idx="0"/>
          <a:fillRef idx="0"/>
          <a:effectRef idx="0"/>
          <a:fontRef idx="minor"/>
        </p:style>
        <p:txBody>
          <a:bodyPr lIns="90000" rIns="90000" tIns="45000" bIns="45000" anchor="ctr">
            <a:noAutofit/>
          </a:bodyPr>
          <a:p>
            <a:pPr algn="ctr">
              <a:lnSpc>
                <a:spcPct val="150000"/>
              </a:lnSpc>
            </a:pPr>
            <a:r>
              <a:rPr b="1" lang="ja-JP" sz="3600" spc="-1" strike="noStrike">
                <a:solidFill>
                  <a:srgbClr val="000099"/>
                </a:solidFill>
                <a:latin typeface="Times New Roman"/>
                <a:ea typeface="HG丸ｺﾞｼｯｸM-PRO"/>
              </a:rPr>
              <a:t>熱工学基礎</a:t>
            </a:r>
            <a:endParaRPr b="0" lang="en-US" sz="3600" spc="-1" strike="noStrike">
              <a:solidFill>
                <a:srgbClr val="000000"/>
              </a:solidFill>
              <a:latin typeface="Arial"/>
            </a:endParaRPr>
          </a:p>
          <a:p>
            <a:pPr algn="ctr">
              <a:lnSpc>
                <a:spcPct val="150000"/>
              </a:lnSpc>
            </a:pPr>
            <a:r>
              <a:rPr b="1" lang="ja-JP" sz="3600" spc="-1" strike="noStrike">
                <a:solidFill>
                  <a:srgbClr val="000099"/>
                </a:solidFill>
                <a:latin typeface="Times New Roman"/>
                <a:ea typeface="HG丸ｺﾞｼｯｸM-PRO"/>
              </a:rPr>
              <a:t>（第</a:t>
            </a:r>
            <a:r>
              <a:rPr b="1" lang="en-US" sz="3600" spc="-1" strike="noStrike">
                <a:solidFill>
                  <a:srgbClr val="000099"/>
                </a:solidFill>
                <a:latin typeface="Times New Roman"/>
                <a:ea typeface="HG丸ｺﾞｼｯｸM-PRO"/>
              </a:rPr>
              <a:t>1</a:t>
            </a:r>
            <a:r>
              <a:rPr b="1" lang="ja-JP" sz="3600" spc="-1" strike="noStrike">
                <a:solidFill>
                  <a:srgbClr val="000099"/>
                </a:solidFill>
                <a:latin typeface="Times New Roman"/>
                <a:ea typeface="HG丸ｺﾞｼｯｸM-PRO"/>
              </a:rPr>
              <a:t>回 序論）</a:t>
            </a:r>
            <a:br>
              <a:rPr sz="3600"/>
            </a:br>
            <a:endParaRPr b="0" lang="en-US" sz="3600" spc="-1" strike="noStrike">
              <a:solidFill>
                <a:srgbClr val="000000"/>
              </a:solidFill>
              <a:latin typeface="Arial"/>
            </a:endParaRPr>
          </a:p>
          <a:p>
            <a:pPr algn="ctr">
              <a:lnSpc>
                <a:spcPct val="150000"/>
              </a:lnSpc>
            </a:pPr>
            <a:r>
              <a:rPr b="1" lang="ja-JP" sz="2000" spc="-1" strike="noStrike">
                <a:solidFill>
                  <a:srgbClr val="000099"/>
                </a:solidFill>
                <a:latin typeface="Times New Roman"/>
                <a:ea typeface="HG丸ｺﾞｼｯｸM-PRO"/>
              </a:rPr>
              <a:t>大川  富雄</a:t>
            </a:r>
            <a:endParaRPr b="0" lang="en-US" sz="2000" spc="-1" strike="noStrike">
              <a:solidFill>
                <a:srgbClr val="000000"/>
              </a:solidFill>
              <a:latin typeface="Arial"/>
            </a:endParaRPr>
          </a:p>
          <a:p>
            <a:pPr algn="ctr">
              <a:lnSpc>
                <a:spcPct val="150000"/>
              </a:lnSpc>
            </a:pPr>
            <a:r>
              <a:rPr b="1" lang="ja-JP" sz="2000" spc="-1" strike="noStrike">
                <a:solidFill>
                  <a:srgbClr val="000099"/>
                </a:solidFill>
                <a:latin typeface="Times New Roman"/>
                <a:ea typeface="HG丸ｺﾞｼｯｸM-PRO"/>
              </a:rPr>
              <a:t>機械知能システム学専攻</a:t>
            </a:r>
            <a:endParaRPr b="0" lang="en-US" sz="2000" spc="-1" strike="noStrike">
              <a:solidFill>
                <a:srgbClr val="000000"/>
              </a:solidFill>
              <a:latin typeface="Arial"/>
            </a:endParaRPr>
          </a:p>
          <a:p>
            <a:pPr algn="ctr">
              <a:lnSpc>
                <a:spcPct val="150000"/>
              </a:lnSpc>
            </a:pPr>
            <a:r>
              <a:rPr b="1" lang="ja-JP" sz="2000" spc="-1" strike="noStrike">
                <a:solidFill>
                  <a:srgbClr val="000099"/>
                </a:solidFill>
                <a:latin typeface="Times New Roman"/>
                <a:ea typeface="HG丸ｺﾞｼｯｸM-PRO"/>
              </a:rPr>
              <a:t>教科書：大仲他、輸送現象論（大阪大学出版会）</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0" lang="ja-JP" sz="3200" spc="-1" strike="noStrike">
                <a:solidFill>
                  <a:srgbClr val="000099"/>
                </a:solidFill>
                <a:latin typeface="Times New Roman"/>
                <a:ea typeface="HG丸ｺﾞｼｯｸM-PRO"/>
              </a:rPr>
              <a:t>解答と補足</a:t>
            </a:r>
            <a:endParaRPr b="0" lang="en-US" sz="3200" spc="-1" strike="noStrike">
              <a:solidFill>
                <a:srgbClr val="000000"/>
              </a:solidFill>
              <a:latin typeface="Arial"/>
            </a:endParaRPr>
          </a:p>
        </p:txBody>
      </p:sp>
      <p:sp>
        <p:nvSpPr>
          <p:cNvPr id="370" name="Rectangle 3"/>
          <p:cNvSpPr/>
          <p:nvPr/>
        </p:nvSpPr>
        <p:spPr>
          <a:xfrm>
            <a:off x="152280" y="990720"/>
            <a:ext cx="6400080" cy="5333400"/>
          </a:xfrm>
          <a:prstGeom prst="rect">
            <a:avLst/>
          </a:prstGeom>
          <a:noFill/>
          <a:ln w="0">
            <a:noFill/>
          </a:ln>
        </p:spPr>
        <p:style>
          <a:lnRef idx="0"/>
          <a:fillRef idx="0"/>
          <a:effectRef idx="0"/>
          <a:fontRef idx="minor"/>
        </p:style>
        <p:txBody>
          <a:bodyPr numCol="1" spcCol="0" lIns="90000" rIns="90000" tIns="45000" bIns="45000" anchor="t">
            <a:noAutofit/>
          </a:bodyPr>
          <a:p>
            <a:pPr marL="343080" indent="-343080">
              <a:lnSpc>
                <a:spcPct val="11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温度が</a:t>
            </a:r>
            <a:r>
              <a:rPr b="0" lang="en-US" sz="1800" spc="-1" strike="noStrike">
                <a:solidFill>
                  <a:srgbClr val="000099"/>
                </a:solidFill>
                <a:latin typeface="Times New Roman"/>
                <a:ea typeface="HG丸ｺﾞｼｯｸM-PRO"/>
              </a:rPr>
              <a:t>100℃</a:t>
            </a:r>
            <a:r>
              <a:rPr b="0" lang="ja-JP" sz="1800" spc="-1" strike="noStrike">
                <a:solidFill>
                  <a:srgbClr val="000099"/>
                </a:solidFill>
                <a:latin typeface="Times New Roman"/>
                <a:ea typeface="HG丸ｺﾞｼｯｸM-PRO"/>
              </a:rPr>
              <a:t>の平板に沿って水が流れている．バルク温度は</a:t>
            </a:r>
            <a:r>
              <a:rPr b="0" lang="en-US" sz="1800" spc="-1" strike="noStrike">
                <a:solidFill>
                  <a:srgbClr val="000099"/>
                </a:solidFill>
                <a:latin typeface="Times New Roman"/>
                <a:ea typeface="HG丸ｺﾞｼｯｸM-PRO"/>
              </a:rPr>
              <a:t>20℃</a:t>
            </a:r>
            <a:r>
              <a:rPr b="0" lang="ja-JP" sz="1800" spc="-1" strike="noStrike">
                <a:solidFill>
                  <a:srgbClr val="000099"/>
                </a:solidFill>
                <a:latin typeface="Times New Roman"/>
                <a:ea typeface="HG丸ｺﾞｼｯｸM-PRO"/>
              </a:rPr>
              <a:t>で，温度境界層厚さを </a:t>
            </a:r>
            <a:r>
              <a:rPr b="0" lang="en-US" sz="1800" spc="-1" strike="noStrike">
                <a:solidFill>
                  <a:srgbClr val="000099"/>
                </a:solidFill>
                <a:latin typeface="Times New Roman"/>
                <a:ea typeface="HG丸ｺﾞｼｯｸM-PRO"/>
              </a:rPr>
              <a:t>d </a:t>
            </a:r>
            <a:r>
              <a:rPr b="0" lang="ja-JP" sz="1800" spc="-1" strike="noStrike">
                <a:solidFill>
                  <a:srgbClr val="000099"/>
                </a:solidFill>
                <a:latin typeface="Times New Roman"/>
                <a:ea typeface="HG丸ｺﾞｼｯｸM-PRO"/>
              </a:rPr>
              <a:t>とする．バルクの液温は一定，温度境界層内では液温が直線分布であるとき，壁から水への熱流束を求めよ．また熱伝達率は？</a:t>
            </a:r>
            <a:endParaRPr b="0" lang="en-US" sz="1800" spc="-1" strike="noStrike">
              <a:solidFill>
                <a:srgbClr val="000000"/>
              </a:solidFill>
              <a:latin typeface="Arial"/>
            </a:endParaRPr>
          </a:p>
          <a:p>
            <a:pPr marL="343080" indent="-343080">
              <a:lnSpc>
                <a:spcPct val="11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q = </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x (T</a:t>
            </a:r>
            <a:r>
              <a:rPr b="0" lang="en-US" sz="1800" spc="-1" strike="noStrike" baseline="-25000">
                <a:solidFill>
                  <a:srgbClr val="000099"/>
                </a:solidFill>
                <a:latin typeface="Times New Roman"/>
                <a:ea typeface="HG丸ｺﾞｼｯｸM-PRO"/>
              </a:rPr>
              <a:t>w</a:t>
            </a:r>
            <a:r>
              <a:rPr b="0" lang="en-US" sz="1800" spc="-1" strike="noStrike">
                <a:solidFill>
                  <a:srgbClr val="000099"/>
                </a:solidFill>
                <a:latin typeface="Times New Roman"/>
                <a:ea typeface="HG丸ｺﾞｼｯｸM-PRO"/>
              </a:rPr>
              <a:t> – T</a:t>
            </a:r>
            <a:r>
              <a:rPr b="0" lang="en-US" sz="1800" spc="-1" strike="noStrike" baseline="-25000">
                <a:solidFill>
                  <a:srgbClr val="000099"/>
                </a:solidFill>
                <a:latin typeface="Times New Roman"/>
                <a:ea typeface="HG丸ｺﾞｼｯｸM-PRO"/>
              </a:rPr>
              <a:t>bulk</a:t>
            </a:r>
            <a:r>
              <a:rPr b="0" lang="en-US" sz="1800" spc="-1" strike="noStrike">
                <a:solidFill>
                  <a:srgbClr val="000099"/>
                </a:solidFill>
                <a:latin typeface="Times New Roman"/>
                <a:ea typeface="HG丸ｺﾞｼｯｸM-PRO"/>
              </a:rPr>
              <a:t>)/d = 0.64 x (100 – 20)/d</a:t>
            </a:r>
            <a:endParaRPr b="0" lang="en-US" sz="1800" spc="-1" strike="noStrike">
              <a:solidFill>
                <a:srgbClr val="000000"/>
              </a:solidFill>
              <a:latin typeface="Arial"/>
            </a:endParaRPr>
          </a:p>
          <a:p>
            <a:pPr lvl="1" marL="743040" indent="-285840">
              <a:lnSpc>
                <a:spcPct val="11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d = 1 mm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q = 51.2 kW/m</a:t>
            </a:r>
            <a:r>
              <a:rPr b="0" lang="en-US" sz="1800" spc="-1" strike="noStrike" baseline="30000">
                <a:solidFill>
                  <a:srgbClr val="000099"/>
                </a:solidFill>
                <a:latin typeface="Times New Roman"/>
                <a:ea typeface="HG丸ｺﾞｼｯｸM-PRO"/>
              </a:rPr>
              <a:t>2</a:t>
            </a:r>
            <a:endParaRPr b="0" lang="en-US" sz="1800" spc="-1" strike="noStrike">
              <a:solidFill>
                <a:srgbClr val="000000"/>
              </a:solidFill>
              <a:latin typeface="Arial"/>
            </a:endParaRPr>
          </a:p>
          <a:p>
            <a:pPr lvl="1" marL="743040" indent="-285840">
              <a:lnSpc>
                <a:spcPct val="11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d = 10 mm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q = 5.12 kW/m</a:t>
            </a:r>
            <a:r>
              <a:rPr b="0" lang="en-US" sz="1800" spc="-1" strike="noStrike" baseline="30000">
                <a:solidFill>
                  <a:srgbClr val="000099"/>
                </a:solidFill>
                <a:latin typeface="Times New Roman"/>
                <a:ea typeface="HG丸ｺﾞｼｯｸM-PRO"/>
              </a:rPr>
              <a:t>2</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343080">
              <a:lnSpc>
                <a:spcPct val="11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h = </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/d = 640 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K</a:t>
            </a:r>
            <a:endParaRPr b="0" lang="en-US" sz="1800" spc="-1" strike="noStrike">
              <a:solidFill>
                <a:srgbClr val="000000"/>
              </a:solidFill>
              <a:latin typeface="Arial"/>
            </a:endParaRPr>
          </a:p>
          <a:p>
            <a:pPr marL="343080" indent="-343080">
              <a:lnSpc>
                <a:spcPct val="11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境界層厚さの予測は一般には難しく，温度分布も直線分布とは限らない．</a:t>
            </a:r>
            <a:r>
              <a:rPr b="0" lang="en-US" sz="1800" spc="-1" strike="noStrike">
                <a:solidFill>
                  <a:srgbClr val="000099"/>
                </a:solidFill>
                <a:latin typeface="Times New Roman"/>
                <a:ea typeface="HG丸ｺﾞｼｯｸM-PRO"/>
              </a:rPr>
              <a:t>h </a:t>
            </a:r>
            <a:r>
              <a:rPr b="0" lang="ja-JP" sz="1800" spc="-1" strike="noStrike">
                <a:solidFill>
                  <a:srgbClr val="000099"/>
                </a:solidFill>
                <a:latin typeface="Times New Roman"/>
                <a:ea typeface="HG丸ｺﾞｼｯｸM-PRO"/>
              </a:rPr>
              <a:t>の評価は経験式による場合が多い．</a:t>
            </a:r>
            <a:endParaRPr b="0" lang="en-US" sz="1800" spc="-1" strike="noStrike">
              <a:solidFill>
                <a:srgbClr val="000000"/>
              </a:solidFill>
              <a:latin typeface="Arial"/>
            </a:endParaRPr>
          </a:p>
          <a:p>
            <a:pPr marL="343080" indent="-343080">
              <a:lnSpc>
                <a:spcPct val="11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実際には：まず </a:t>
            </a:r>
            <a:r>
              <a:rPr b="0" lang="en-US" sz="1800" spc="-1" strike="noStrike">
                <a:solidFill>
                  <a:srgbClr val="000099"/>
                </a:solidFill>
                <a:latin typeface="Times New Roman"/>
                <a:ea typeface="HG丸ｺﾞｼｯｸM-PRO"/>
              </a:rPr>
              <a:t>h </a:t>
            </a:r>
            <a:r>
              <a:rPr b="0" lang="ja-JP" sz="1800" spc="-1" strike="noStrike">
                <a:solidFill>
                  <a:srgbClr val="000099"/>
                </a:solidFill>
                <a:latin typeface="Times New Roman"/>
                <a:ea typeface="HG丸ｺﾞｼｯｸM-PRO"/>
              </a:rPr>
              <a:t>の評価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それから </a:t>
            </a:r>
            <a:r>
              <a:rPr b="0" lang="en-US" sz="1800" spc="-1" strike="noStrike">
                <a:solidFill>
                  <a:srgbClr val="000099"/>
                </a:solidFill>
                <a:latin typeface="Times New Roman"/>
                <a:ea typeface="HG丸ｺﾞｼｯｸM-PRO"/>
              </a:rPr>
              <a:t>q </a:t>
            </a:r>
            <a:r>
              <a:rPr b="0" lang="ja-JP" sz="1800" spc="-1" strike="noStrike">
                <a:solidFill>
                  <a:srgbClr val="000099"/>
                </a:solidFill>
                <a:latin typeface="Times New Roman"/>
                <a:ea typeface="HG丸ｺﾞｼｯｸM-PRO"/>
              </a:rPr>
              <a:t>の計算</a:t>
            </a:r>
            <a:endParaRPr b="0" lang="en-US" sz="1800" spc="-1" strike="noStrike">
              <a:solidFill>
                <a:srgbClr val="000000"/>
              </a:solidFill>
              <a:latin typeface="Arial"/>
            </a:endParaRPr>
          </a:p>
          <a:p>
            <a:pPr marL="343080" indent="-343080">
              <a:lnSpc>
                <a:spcPct val="11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h </a:t>
            </a:r>
            <a:r>
              <a:rPr b="0" lang="ja-JP" sz="1800" spc="-1" strike="noStrike">
                <a:solidFill>
                  <a:srgbClr val="000099"/>
                </a:solidFill>
                <a:latin typeface="Times New Roman"/>
                <a:ea typeface="HG丸ｺﾞｼｯｸM-PRO"/>
              </a:rPr>
              <a:t>は条件により大きく異なる（</a:t>
            </a:r>
            <a:r>
              <a:rPr b="0" lang="en-US" sz="1800" spc="-1" strike="noStrike">
                <a:solidFill>
                  <a:srgbClr val="000099"/>
                </a:solidFill>
                <a:latin typeface="Times New Roman"/>
                <a:ea typeface="HG丸ｺﾞｼｯｸM-PRO"/>
              </a:rPr>
              <a:t>1 – 10</a:t>
            </a:r>
            <a:r>
              <a:rPr b="0" lang="en-US" sz="1800" spc="-1" strike="noStrike" baseline="30000">
                <a:solidFill>
                  <a:srgbClr val="000099"/>
                </a:solidFill>
                <a:latin typeface="Times New Roman"/>
                <a:ea typeface="HG丸ｺﾞｼｯｸM-PRO"/>
              </a:rPr>
              <a:t>5</a:t>
            </a:r>
            <a:r>
              <a:rPr b="0" lang="en-US" sz="1800" spc="-1" strike="noStrike">
                <a:solidFill>
                  <a:srgbClr val="000099"/>
                </a:solidFill>
                <a:latin typeface="Times New Roman"/>
                <a:ea typeface="HG丸ｺﾞｼｯｸM-PRO"/>
              </a:rPr>
              <a:t> 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K, </a:t>
            </a:r>
            <a:r>
              <a:rPr b="0" lang="ja-JP" sz="1800" spc="-1" strike="noStrike">
                <a:solidFill>
                  <a:srgbClr val="000099"/>
                </a:solidFill>
                <a:latin typeface="Times New Roman"/>
                <a:ea typeface="HG丸ｺﾞｼｯｸM-PRO"/>
              </a:rPr>
              <a:t>図</a:t>
            </a:r>
            <a:r>
              <a:rPr b="0" lang="en-US" sz="1800" spc="-1" strike="noStrike">
                <a:solidFill>
                  <a:srgbClr val="000099"/>
                </a:solidFill>
                <a:latin typeface="Times New Roman"/>
                <a:ea typeface="HG丸ｺﾞｼｯｸM-PRO"/>
              </a:rPr>
              <a:t>1.4</a:t>
            </a:r>
            <a:r>
              <a:rPr b="0" lang="ja-JP" sz="1800" spc="-1" strike="noStrike">
                <a:solidFill>
                  <a:srgbClr val="000099"/>
                </a:solidFill>
                <a:latin typeface="Times New Roman"/>
                <a:ea typeface="HG丸ｺﾞｼｯｸM-PRO"/>
              </a:rPr>
              <a:t>）．右図で自然対流の場合と強制対流の場合について，図</a:t>
            </a:r>
            <a:r>
              <a:rPr b="0" lang="en-US" sz="1800" spc="-1" strike="noStrike">
                <a:solidFill>
                  <a:srgbClr val="000099"/>
                </a:solidFill>
                <a:latin typeface="Times New Roman"/>
                <a:ea typeface="HG丸ｺﾞｼｯｸM-PRO"/>
              </a:rPr>
              <a:t>1.4</a:t>
            </a:r>
            <a:r>
              <a:rPr b="0" lang="ja-JP" sz="1800" spc="-1" strike="noStrike">
                <a:solidFill>
                  <a:srgbClr val="000099"/>
                </a:solidFill>
                <a:latin typeface="Times New Roman"/>
                <a:ea typeface="HG丸ｺﾞｼｯｸM-PRO"/>
              </a:rPr>
              <a:t>より </a:t>
            </a:r>
            <a:r>
              <a:rPr b="0" lang="en-US" sz="1800" spc="-1" strike="noStrike">
                <a:solidFill>
                  <a:srgbClr val="000099"/>
                </a:solidFill>
                <a:latin typeface="Times New Roman"/>
                <a:ea typeface="HG丸ｺﾞｼｯｸM-PRO"/>
              </a:rPr>
              <a:t>q </a:t>
            </a:r>
            <a:r>
              <a:rPr b="0" lang="ja-JP" sz="1800" spc="-1" strike="noStrike">
                <a:solidFill>
                  <a:srgbClr val="000099"/>
                </a:solidFill>
                <a:latin typeface="Times New Roman"/>
                <a:ea typeface="HG丸ｺﾞｼｯｸM-PRO"/>
              </a:rPr>
              <a:t>のおおよその値を求めてみるとよい。</a:t>
            </a:r>
            <a:endParaRPr b="0" lang="en-US" sz="1800" spc="-1" strike="noStrike">
              <a:solidFill>
                <a:srgbClr val="000000"/>
              </a:solidFill>
              <a:latin typeface="Arial"/>
            </a:endParaRPr>
          </a:p>
        </p:txBody>
      </p:sp>
      <p:grpSp>
        <p:nvGrpSpPr>
          <p:cNvPr id="371" name="Group 15"/>
          <p:cNvGrpSpPr/>
          <p:nvPr/>
        </p:nvGrpSpPr>
        <p:grpSpPr>
          <a:xfrm>
            <a:off x="6734160" y="1219320"/>
            <a:ext cx="2104200" cy="4800240"/>
            <a:chOff x="6734160" y="1219320"/>
            <a:chExt cx="2104200" cy="4800240"/>
          </a:xfrm>
        </p:grpSpPr>
        <p:sp>
          <p:nvSpPr>
            <p:cNvPr id="372" name="Rectangle 4"/>
            <p:cNvSpPr/>
            <p:nvPr/>
          </p:nvSpPr>
          <p:spPr>
            <a:xfrm>
              <a:off x="7010280" y="1600200"/>
              <a:ext cx="227880" cy="3809160"/>
            </a:xfrm>
            <a:prstGeom prst="rect">
              <a:avLst/>
            </a:prstGeom>
            <a:pattFill prst="ltUpDiag">
              <a:fgClr>
                <a:srgbClr val="000000"/>
              </a:fgClr>
              <a:bgClr>
                <a:srgbClr val="ffffff"/>
              </a:bgClr>
            </a:patt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1600" spc="-1" strike="noStrike">
                <a:solidFill>
                  <a:srgbClr val="000000"/>
                </a:solidFill>
                <a:latin typeface="Times New Roman"/>
                <a:ea typeface="HG丸ｺﾞｼｯｸM-PRO"/>
              </a:endParaRPr>
            </a:p>
          </p:txBody>
        </p:sp>
        <p:sp>
          <p:nvSpPr>
            <p:cNvPr id="373" name="Line 5"/>
            <p:cNvSpPr/>
            <p:nvPr/>
          </p:nvSpPr>
          <p:spPr>
            <a:xfrm flipV="1">
              <a:off x="73911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0" lang="en-US" sz="1600" spc="-1" strike="noStrike">
                <a:solidFill>
                  <a:srgbClr val="000000"/>
                </a:solidFill>
                <a:latin typeface="Times New Roman"/>
                <a:ea typeface="HG丸ｺﾞｼｯｸM-PRO"/>
              </a:endParaRPr>
            </a:p>
          </p:txBody>
        </p:sp>
        <p:sp>
          <p:nvSpPr>
            <p:cNvPr id="374" name="Line 6"/>
            <p:cNvSpPr/>
            <p:nvPr/>
          </p:nvSpPr>
          <p:spPr>
            <a:xfrm flipV="1">
              <a:off x="76197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0" lang="en-US" sz="1600" spc="-1" strike="noStrike">
                <a:solidFill>
                  <a:srgbClr val="000000"/>
                </a:solidFill>
                <a:latin typeface="Times New Roman"/>
                <a:ea typeface="HG丸ｺﾞｼｯｸM-PRO"/>
              </a:endParaRPr>
            </a:p>
          </p:txBody>
        </p:sp>
        <p:sp>
          <p:nvSpPr>
            <p:cNvPr id="375" name="Line 7"/>
            <p:cNvSpPr/>
            <p:nvPr/>
          </p:nvSpPr>
          <p:spPr>
            <a:xfrm flipV="1">
              <a:off x="78483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0" lang="en-US" sz="1600" spc="-1" strike="noStrike">
                <a:solidFill>
                  <a:srgbClr val="000000"/>
                </a:solidFill>
                <a:latin typeface="Times New Roman"/>
                <a:ea typeface="HG丸ｺﾞｼｯｸM-PRO"/>
              </a:endParaRPr>
            </a:p>
          </p:txBody>
        </p:sp>
        <p:sp>
          <p:nvSpPr>
            <p:cNvPr id="376" name="Line 8"/>
            <p:cNvSpPr/>
            <p:nvPr/>
          </p:nvSpPr>
          <p:spPr>
            <a:xfrm flipV="1">
              <a:off x="80769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0" lang="en-US" sz="1600" spc="-1" strike="noStrike">
                <a:solidFill>
                  <a:srgbClr val="000000"/>
                </a:solidFill>
                <a:latin typeface="Times New Roman"/>
                <a:ea typeface="HG丸ｺﾞｼｯｸM-PRO"/>
              </a:endParaRPr>
            </a:p>
          </p:txBody>
        </p:sp>
        <p:sp>
          <p:nvSpPr>
            <p:cNvPr id="377" name="Line 9"/>
            <p:cNvSpPr/>
            <p:nvPr/>
          </p:nvSpPr>
          <p:spPr>
            <a:xfrm flipV="1">
              <a:off x="83055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0" lang="en-US" sz="1600" spc="-1" strike="noStrike">
                <a:solidFill>
                  <a:srgbClr val="000000"/>
                </a:solidFill>
                <a:latin typeface="Times New Roman"/>
                <a:ea typeface="HG丸ｺﾞｼｯｸM-PRO"/>
              </a:endParaRPr>
            </a:p>
          </p:txBody>
        </p:sp>
        <p:sp>
          <p:nvSpPr>
            <p:cNvPr id="378" name="Arc 11"/>
            <p:cNvSpPr/>
            <p:nvPr/>
          </p:nvSpPr>
          <p:spPr>
            <a:xfrm flipV="1">
              <a:off x="7238880" y="1599480"/>
              <a:ext cx="456480" cy="3809160"/>
            </a:xfrm>
            <a:custGeom>
              <a:avLst/>
              <a:gdLst>
                <a:gd name="textAreaLeft" fmla="*/ 0 w 456480"/>
                <a:gd name="textAreaRight" fmla="*/ 457200 w 456480"/>
                <a:gd name="textAreaTop" fmla="*/ 360 h 3809160"/>
                <a:gd name="textAreaBottom" fmla="*/ 3810240 h 3809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0" lang="en-US" sz="1600" spc="-1" strike="noStrike">
                <a:solidFill>
                  <a:srgbClr val="000000"/>
                </a:solidFill>
                <a:latin typeface="Times New Roman"/>
                <a:ea typeface="HG丸ｺﾞｼｯｸM-PRO"/>
              </a:endParaRPr>
            </a:p>
          </p:txBody>
        </p:sp>
        <p:sp>
          <p:nvSpPr>
            <p:cNvPr id="379" name="Text Box 12"/>
            <p:cNvSpPr/>
            <p:nvPr/>
          </p:nvSpPr>
          <p:spPr>
            <a:xfrm>
              <a:off x="6734160" y="1219320"/>
              <a:ext cx="757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100℃</a:t>
              </a:r>
              <a:endParaRPr b="0" lang="en-US" sz="1800" spc="-1" strike="noStrike">
                <a:solidFill>
                  <a:srgbClr val="000000"/>
                </a:solidFill>
                <a:latin typeface="Arial"/>
              </a:endParaRPr>
            </a:p>
          </p:txBody>
        </p:sp>
        <p:sp>
          <p:nvSpPr>
            <p:cNvPr id="380" name="Text Box 13"/>
            <p:cNvSpPr/>
            <p:nvPr/>
          </p:nvSpPr>
          <p:spPr>
            <a:xfrm>
              <a:off x="8043840" y="2819520"/>
              <a:ext cx="642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20℃</a:t>
              </a:r>
              <a:endParaRPr b="0" lang="en-US" sz="1800" spc="-1" strike="noStrike">
                <a:solidFill>
                  <a:srgbClr val="000000"/>
                </a:solidFill>
                <a:latin typeface="Arial"/>
              </a:endParaRPr>
            </a:p>
          </p:txBody>
        </p:sp>
        <p:sp>
          <p:nvSpPr>
            <p:cNvPr id="381" name="Freeform 14"/>
            <p:cNvSpPr/>
            <p:nvPr/>
          </p:nvSpPr>
          <p:spPr>
            <a:xfrm>
              <a:off x="7238880" y="2133720"/>
              <a:ext cx="1599480" cy="608760"/>
            </a:xfrm>
            <a:custGeom>
              <a:avLst/>
              <a:gdLst>
                <a:gd name="textAreaLeft" fmla="*/ 0 w 1599480"/>
                <a:gd name="textAreaRight" fmla="*/ 1600200 w 1599480"/>
                <a:gd name="textAreaTop" fmla="*/ 0 h 608760"/>
                <a:gd name="textAreaBottom" fmla="*/ 609480 h 608760"/>
              </a:gdLst>
              <a:ahLst/>
              <a:rect l="textAreaLeft" t="textAreaTop" r="textAreaRight" b="textAreaBottom"/>
              <a:pathLst>
                <a:path w="1008" h="384">
                  <a:moveTo>
                    <a:pt x="0" y="0"/>
                  </a:moveTo>
                  <a:lnTo>
                    <a:pt x="288" y="384"/>
                  </a:lnTo>
                  <a:lnTo>
                    <a:pt x="1008" y="384"/>
                  </a:ln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0" lang="en-US" sz="1600" spc="-1" strike="noStrike">
                <a:solidFill>
                  <a:srgbClr val="000000"/>
                </a:solidFill>
                <a:latin typeface="Times New Roman"/>
                <a:ea typeface="HG丸ｺﾞｼｯｸM-PRO"/>
              </a:endParaRPr>
            </a:p>
          </p:txBody>
        </p:sp>
      </p:grpSp>
    </p:spTree>
  </p:cSld>
  <mc:AlternateContent>
    <mc:Choice Requires="p14">
      <p:transition spd="slow" p14:dur="1500">
        <p:random/>
      </p:transition>
    </mc:Choice>
    <mc:Fallback>
      <p:transition spd="slow">
        <p:random/>
      </p:transition>
    </mc:Fallback>
  </mc:AlternateContent>
  <p:timing>
    <p:tnLst>
      <p:par>
        <p:cTn id="84" dur="indefinite" restart="never" nodeType="tmRoot">
          <p:childTnLst>
            <p:seq>
              <p:cTn id="85" dur="indefinite" nodeType="mainSeq">
                <p:childTnLst>
                  <p:par>
                    <p:cTn id="86" fill="hold">
                      <p:stCondLst>
                        <p:cond delay="indefinite"/>
                      </p:stCondLst>
                      <p:childTnLst>
                        <p:par>
                          <p:cTn id="87" fill="hold">
                            <p:stCondLst>
                              <p:cond delay="0"/>
                            </p:stCondLst>
                            <p:childTnLst>
                              <p:par>
                                <p:cTn id="88" nodeType="clickEffect" fill="hold" presetClass="entr" presetID="18" presetSubtype="6">
                                  <p:stCondLst>
                                    <p:cond delay="0"/>
                                  </p:stCondLst>
                                  <p:childTnLst>
                                    <p:set>
                                      <p:cBhvr>
                                        <p:cTn id="89" dur="1" fill="hold">
                                          <p:stCondLst>
                                            <p:cond delay="0"/>
                                          </p:stCondLst>
                                        </p:cTn>
                                        <p:tgtEl>
                                          <p:spTgt spid="370">
                                            <p:txEl>
                                              <p:pRg st="0" end="0"/>
                                            </p:txEl>
                                          </p:spTgt>
                                        </p:tgtEl>
                                        <p:attrNameLst>
                                          <p:attrName>style.visibility</p:attrName>
                                        </p:attrNameLst>
                                      </p:cBhvr>
                                      <p:to>
                                        <p:strVal val="visible"/>
                                      </p:to>
                                    </p:set>
                                    <p:animEffect filter="strips(downRight)" transition="in">
                                      <p:cBhvr additive="repl">
                                        <p:cTn id="90" dur="500"/>
                                        <p:tgtEl>
                                          <p:spTgt spid="370">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8" presetSubtype="6">
                                  <p:stCondLst>
                                    <p:cond delay="0"/>
                                  </p:stCondLst>
                                  <p:childTnLst>
                                    <p:set>
                                      <p:cBhvr>
                                        <p:cTn id="94" dur="1" fill="hold">
                                          <p:stCondLst>
                                            <p:cond delay="0"/>
                                          </p:stCondLst>
                                        </p:cTn>
                                        <p:tgtEl>
                                          <p:spTgt spid="370">
                                            <p:txEl>
                                              <p:pRg st="1" end="1"/>
                                            </p:txEl>
                                          </p:spTgt>
                                        </p:tgtEl>
                                        <p:attrNameLst>
                                          <p:attrName>style.visibility</p:attrName>
                                        </p:attrNameLst>
                                      </p:cBhvr>
                                      <p:to>
                                        <p:strVal val="visible"/>
                                      </p:to>
                                    </p:set>
                                    <p:animEffect filter="strips(downRight)" transition="in">
                                      <p:cBhvr additive="repl">
                                        <p:cTn id="95" dur="500"/>
                                        <p:tgtEl>
                                          <p:spTgt spid="370">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8" presetSubtype="6">
                                  <p:stCondLst>
                                    <p:cond delay="0"/>
                                  </p:stCondLst>
                                  <p:childTnLst>
                                    <p:set>
                                      <p:cBhvr>
                                        <p:cTn id="99" dur="1" fill="hold">
                                          <p:stCondLst>
                                            <p:cond delay="0"/>
                                          </p:stCondLst>
                                        </p:cTn>
                                        <p:tgtEl>
                                          <p:spTgt spid="370">
                                            <p:txEl>
                                              <p:pRg st="2" end="2"/>
                                            </p:txEl>
                                          </p:spTgt>
                                        </p:tgtEl>
                                        <p:attrNameLst>
                                          <p:attrName>style.visibility</p:attrName>
                                        </p:attrNameLst>
                                      </p:cBhvr>
                                      <p:to>
                                        <p:strVal val="visible"/>
                                      </p:to>
                                    </p:set>
                                    <p:animEffect filter="strips(downRight)" transition="in">
                                      <p:cBhvr additive="repl">
                                        <p:cTn id="100" dur="500"/>
                                        <p:tgtEl>
                                          <p:spTgt spid="370">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8" presetSubtype="6">
                                  <p:stCondLst>
                                    <p:cond delay="0"/>
                                  </p:stCondLst>
                                  <p:childTnLst>
                                    <p:set>
                                      <p:cBhvr>
                                        <p:cTn id="104" dur="1" fill="hold">
                                          <p:stCondLst>
                                            <p:cond delay="0"/>
                                          </p:stCondLst>
                                        </p:cTn>
                                        <p:tgtEl>
                                          <p:spTgt spid="370">
                                            <p:txEl>
                                              <p:pRg st="3" end="3"/>
                                            </p:txEl>
                                          </p:spTgt>
                                        </p:tgtEl>
                                        <p:attrNameLst>
                                          <p:attrName>style.visibility</p:attrName>
                                        </p:attrNameLst>
                                      </p:cBhvr>
                                      <p:to>
                                        <p:strVal val="visible"/>
                                      </p:to>
                                    </p:set>
                                    <p:animEffect filter="strips(downRight)" transition="in">
                                      <p:cBhvr additive="repl">
                                        <p:cTn id="105" dur="500"/>
                                        <p:tgtEl>
                                          <p:spTgt spid="370">
                                            <p:txEl>
                                              <p:pRg st="3" end="3"/>
                                            </p:txEl>
                                          </p:spTgt>
                                        </p:tgtEl>
                                      </p:cBhvr>
                                    </p:animEffect>
                                  </p:childTnLst>
                                </p:cTn>
                              </p:par>
                            </p:childTnLst>
                          </p:cTn>
                        </p:par>
                      </p:childTnLst>
                    </p:cTn>
                  </p:par>
                  <p:par>
                    <p:cTn id="106" fill="hold">
                      <p:stCondLst>
                        <p:cond delay="indefinite"/>
                      </p:stCondLst>
                      <p:childTnLst>
                        <p:par>
                          <p:cTn id="107" fill="hold">
                            <p:stCondLst>
                              <p:cond delay="0"/>
                            </p:stCondLst>
                            <p:childTnLst>
                              <p:par>
                                <p:cTn id="108" nodeType="clickEffect" fill="hold" presetClass="entr" presetID="18" presetSubtype="6">
                                  <p:stCondLst>
                                    <p:cond delay="0"/>
                                  </p:stCondLst>
                                  <p:childTnLst>
                                    <p:set>
                                      <p:cBhvr>
                                        <p:cTn id="109" dur="1" fill="hold">
                                          <p:stCondLst>
                                            <p:cond delay="0"/>
                                          </p:stCondLst>
                                        </p:cTn>
                                        <p:tgtEl>
                                          <p:spTgt spid="370">
                                            <p:txEl>
                                              <p:pRg st="4" end="4"/>
                                            </p:txEl>
                                          </p:spTgt>
                                        </p:tgtEl>
                                        <p:attrNameLst>
                                          <p:attrName>style.visibility</p:attrName>
                                        </p:attrNameLst>
                                      </p:cBhvr>
                                      <p:to>
                                        <p:strVal val="visible"/>
                                      </p:to>
                                    </p:set>
                                    <p:animEffect filter="strips(downRight)" transition="in">
                                      <p:cBhvr additive="repl">
                                        <p:cTn id="110" dur="500"/>
                                        <p:tgtEl>
                                          <p:spTgt spid="370">
                                            <p:txEl>
                                              <p:pRg st="4" end="4"/>
                                            </p:txEl>
                                          </p:spTgt>
                                        </p:tgtEl>
                                      </p:cBhvr>
                                    </p:animEffec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8" presetSubtype="6">
                                  <p:stCondLst>
                                    <p:cond delay="0"/>
                                  </p:stCondLst>
                                  <p:childTnLst>
                                    <p:set>
                                      <p:cBhvr>
                                        <p:cTn id="114" dur="1" fill="hold">
                                          <p:stCondLst>
                                            <p:cond delay="0"/>
                                          </p:stCondLst>
                                        </p:cTn>
                                        <p:tgtEl>
                                          <p:spTgt spid="370">
                                            <p:txEl>
                                              <p:pRg st="5" end="5"/>
                                            </p:txEl>
                                          </p:spTgt>
                                        </p:tgtEl>
                                        <p:attrNameLst>
                                          <p:attrName>style.visibility</p:attrName>
                                        </p:attrNameLst>
                                      </p:cBhvr>
                                      <p:to>
                                        <p:strVal val="visible"/>
                                      </p:to>
                                    </p:set>
                                    <p:animEffect filter="strips(downRight)" transition="in">
                                      <p:cBhvr additive="repl">
                                        <p:cTn id="115" dur="500"/>
                                        <p:tgtEl>
                                          <p:spTgt spid="370">
                                            <p:txEl>
                                              <p:pRg st="5" end="5"/>
                                            </p:txEl>
                                          </p:spTgt>
                                        </p:tgtEl>
                                      </p:cBhvr>
                                    </p:animEffect>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18" presetSubtype="6">
                                  <p:stCondLst>
                                    <p:cond delay="0"/>
                                  </p:stCondLst>
                                  <p:childTnLst>
                                    <p:set>
                                      <p:cBhvr>
                                        <p:cTn id="119" dur="1" fill="hold">
                                          <p:stCondLst>
                                            <p:cond delay="0"/>
                                          </p:stCondLst>
                                        </p:cTn>
                                        <p:tgtEl>
                                          <p:spTgt spid="370">
                                            <p:txEl>
                                              <p:pRg st="6" end="6"/>
                                            </p:txEl>
                                          </p:spTgt>
                                        </p:tgtEl>
                                        <p:attrNameLst>
                                          <p:attrName>style.visibility</p:attrName>
                                        </p:attrNameLst>
                                      </p:cBhvr>
                                      <p:to>
                                        <p:strVal val="visible"/>
                                      </p:to>
                                    </p:set>
                                    <p:animEffect filter="strips(downRight)" transition="in">
                                      <p:cBhvr additive="repl">
                                        <p:cTn id="120" dur="500"/>
                                        <p:tgtEl>
                                          <p:spTgt spid="370">
                                            <p:txEl>
                                              <p:pRg st="6" end="6"/>
                                            </p:txEl>
                                          </p:spTgt>
                                        </p:tgtEl>
                                      </p:cBhvr>
                                    </p:animEffec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8" presetSubtype="6">
                                  <p:stCondLst>
                                    <p:cond delay="0"/>
                                  </p:stCondLst>
                                  <p:childTnLst>
                                    <p:set>
                                      <p:cBhvr>
                                        <p:cTn id="124" dur="1" fill="hold">
                                          <p:stCondLst>
                                            <p:cond delay="0"/>
                                          </p:stCondLst>
                                        </p:cTn>
                                        <p:tgtEl>
                                          <p:spTgt spid="370">
                                            <p:txEl>
                                              <p:pRg st="7" end="7"/>
                                            </p:txEl>
                                          </p:spTgt>
                                        </p:tgtEl>
                                        <p:attrNameLst>
                                          <p:attrName>style.visibility</p:attrName>
                                        </p:attrNameLst>
                                      </p:cBhvr>
                                      <p:to>
                                        <p:strVal val="visible"/>
                                      </p:to>
                                    </p:set>
                                    <p:animEffect filter="strips(downRight)" transition="in">
                                      <p:cBhvr additive="repl">
                                        <p:cTn id="125" dur="500"/>
                                        <p:tgtEl>
                                          <p:spTgt spid="370">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(2) </a:t>
            </a:r>
            <a:r>
              <a:rPr b="1" lang="ja-JP" sz="3200" spc="-1" strike="noStrike">
                <a:solidFill>
                  <a:srgbClr val="000099"/>
                </a:solidFill>
                <a:latin typeface="Times New Roman"/>
                <a:ea typeface="HG丸ｺﾞｼｯｸM-PRO"/>
              </a:rPr>
              <a:t>飽和プール沸騰の様相 － 沸騰曲線</a:t>
            </a:r>
            <a:endParaRPr b="0" lang="en-US" sz="3200" spc="-1" strike="noStrike">
              <a:solidFill>
                <a:srgbClr val="000000"/>
              </a:solidFill>
              <a:latin typeface="Arial"/>
            </a:endParaRPr>
          </a:p>
        </p:txBody>
      </p:sp>
      <p:sp>
        <p:nvSpPr>
          <p:cNvPr id="1600" name="PlaceHolder 2"/>
          <p:cNvSpPr>
            <a:spLocks noGrp="1"/>
          </p:cNvSpPr>
          <p:nvPr>
            <p:ph/>
          </p:nvPr>
        </p:nvSpPr>
        <p:spPr>
          <a:xfrm>
            <a:off x="297000" y="4267080"/>
            <a:ext cx="8522640" cy="2056680"/>
          </a:xfrm>
          <a:prstGeom prst="rect">
            <a:avLst/>
          </a:prstGeom>
          <a:noFill/>
          <a:ln w="38160">
            <a:solidFill>
              <a:srgbClr val="000000"/>
            </a:solidFill>
            <a:miter/>
          </a:ln>
        </p:spPr>
        <p:txBody>
          <a:bodyPr numCol="1" spcCol="0" lIns="90000" rIns="90000" tIns="45000" bIns="45000" anchor="t">
            <a:noAutofit/>
          </a:bodyPr>
          <a:p>
            <a:pPr marL="343080" indent="-343080">
              <a:lnSpc>
                <a:spcPct val="90000"/>
              </a:lnSpc>
              <a:spcBef>
                <a:spcPts val="451"/>
              </a:spcBef>
              <a:buClr>
                <a:srgbClr val="3333cc"/>
              </a:buClr>
              <a:buFont typeface="Wingdings" charset="2"/>
              <a:buChar char=""/>
            </a:pPr>
            <a:r>
              <a:rPr b="0" lang="ja-JP" sz="1800" spc="-1" strike="noStrike">
                <a:solidFill>
                  <a:srgbClr val="000099"/>
                </a:solidFill>
                <a:latin typeface="Times New Roman"/>
                <a:ea typeface="HG丸ｺﾞｼｯｸM-PRO"/>
              </a:rPr>
              <a:t>過熱度を上げる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熱流束も増えてたくさん相変化する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まちがい</a:t>
            </a:r>
            <a:endParaRPr b="0" lang="en-US" sz="1800" spc="-1" strike="noStrike">
              <a:solidFill>
                <a:srgbClr val="000000"/>
              </a:solidFill>
              <a:latin typeface="Arial"/>
            </a:endParaRPr>
          </a:p>
          <a:p>
            <a:pPr marL="343080" indent="-343080">
              <a:lnSpc>
                <a:spcPct val="90000"/>
              </a:lnSpc>
              <a:spcBef>
                <a:spcPts val="451"/>
              </a:spcBef>
              <a:buClr>
                <a:srgbClr val="3333cc"/>
              </a:buClr>
              <a:buFont typeface="Wingdings" charset="2"/>
              <a:buChar char=""/>
            </a:pPr>
            <a:r>
              <a:rPr b="0" lang="ja-JP" sz="1800" spc="-1" strike="noStrike" u="sng">
                <a:solidFill>
                  <a:srgbClr val="ff0000"/>
                </a:solidFill>
                <a:uFillTx/>
                <a:latin typeface="Times New Roman"/>
                <a:ea typeface="HG丸ｺﾞｼｯｸM-PRO"/>
              </a:rPr>
              <a:t>自然対流域</a:t>
            </a:r>
            <a:r>
              <a:rPr b="0" lang="ja-JP" sz="1800" spc="-1" strike="noStrike">
                <a:solidFill>
                  <a:srgbClr val="000099"/>
                </a:solidFill>
                <a:latin typeface="Times New Roman"/>
                <a:ea typeface="HG丸ｺﾞｼｯｸM-PRO"/>
              </a:rPr>
              <a:t>：沸騰を生じない（自然対流熱伝達）</a:t>
            </a:r>
            <a:endParaRPr b="0" lang="en-US" sz="1800" spc="-1" strike="noStrike">
              <a:solidFill>
                <a:srgbClr val="000000"/>
              </a:solidFill>
              <a:latin typeface="Arial"/>
            </a:endParaRPr>
          </a:p>
          <a:p>
            <a:pPr marL="343080" indent="-343080">
              <a:lnSpc>
                <a:spcPct val="90000"/>
              </a:lnSpc>
              <a:spcBef>
                <a:spcPts val="451"/>
              </a:spcBef>
              <a:buClr>
                <a:srgbClr val="3333cc"/>
              </a:buClr>
              <a:buFont typeface="Wingdings" charset="2"/>
              <a:buChar char=""/>
            </a:pPr>
            <a:r>
              <a:rPr b="0" lang="ja-JP" sz="1800" spc="-1" strike="noStrike" u="sng">
                <a:solidFill>
                  <a:srgbClr val="ff0000"/>
                </a:solidFill>
                <a:uFillTx/>
                <a:latin typeface="Times New Roman"/>
                <a:ea typeface="HG丸ｺﾞｼｯｸM-PRO"/>
              </a:rPr>
              <a:t>核沸騰域</a:t>
            </a:r>
            <a:r>
              <a:rPr b="0" lang="ja-JP" sz="1800" spc="-1" strike="noStrike">
                <a:solidFill>
                  <a:srgbClr val="000099"/>
                </a:solidFill>
                <a:latin typeface="Times New Roman"/>
                <a:ea typeface="HG丸ｺﾞｼｯｸM-PRO"/>
              </a:rPr>
              <a:t>　：壁表面の特定の場所で発泡を生じる．孤立気泡域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合体泡域．</a:t>
            </a:r>
            <a:endParaRPr b="0" lang="en-US" sz="1800" spc="-1" strike="noStrike">
              <a:solidFill>
                <a:srgbClr val="000000"/>
              </a:solidFill>
              <a:latin typeface="Arial"/>
            </a:endParaRPr>
          </a:p>
          <a:p>
            <a:pPr marL="343080" indent="0">
              <a:lnSpc>
                <a:spcPct val="90000"/>
              </a:lnSpc>
              <a:spcBef>
                <a:spcPts val="451"/>
              </a:spcBef>
              <a:buNone/>
              <a:tabLst>
                <a:tab algn="l" pos="0"/>
              </a:tabLst>
            </a:pPr>
            <a:r>
              <a:rPr b="0" lang="ja-JP" sz="1800" spc="-1" strike="noStrike">
                <a:solidFill>
                  <a:srgbClr val="000099"/>
                </a:solidFill>
                <a:latin typeface="Times New Roman"/>
                <a:ea typeface="HG丸ｺﾞｼｯｸM-PRO"/>
              </a:rPr>
              <a:t>　　　　　　　  熱伝達率が高く、工業的に有用な領域．</a:t>
            </a:r>
            <a:endParaRPr b="0" lang="en-US" sz="1800" spc="-1" strike="noStrike">
              <a:solidFill>
                <a:srgbClr val="000000"/>
              </a:solidFill>
              <a:latin typeface="Arial"/>
            </a:endParaRPr>
          </a:p>
          <a:p>
            <a:pPr marL="343080" indent="-343080">
              <a:lnSpc>
                <a:spcPct val="90000"/>
              </a:lnSpc>
              <a:spcBef>
                <a:spcPts val="451"/>
              </a:spcBef>
              <a:buClr>
                <a:srgbClr val="3333cc"/>
              </a:buClr>
              <a:buFont typeface="Wingdings" charset="2"/>
              <a:buChar char=""/>
              <a:tabLst>
                <a:tab algn="l" pos="0"/>
              </a:tabLst>
            </a:pPr>
            <a:r>
              <a:rPr b="0" lang="ja-JP" sz="1800" spc="-1" strike="noStrike" u="sng">
                <a:solidFill>
                  <a:srgbClr val="ff0000"/>
                </a:solidFill>
                <a:uFillTx/>
                <a:latin typeface="Times New Roman"/>
                <a:ea typeface="HG丸ｺﾞｼｯｸM-PRO"/>
              </a:rPr>
              <a:t>遷移沸騰域</a:t>
            </a:r>
            <a:r>
              <a:rPr b="0" lang="ja-JP" sz="1800" spc="-1" strike="noStrike">
                <a:solidFill>
                  <a:srgbClr val="000099"/>
                </a:solidFill>
                <a:latin typeface="Times New Roman"/>
                <a:ea typeface="HG丸ｺﾞｼｯｸM-PRO"/>
              </a:rPr>
              <a:t>：限界熱流束を超過．過熱度増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熱流束減！</a:t>
            </a:r>
            <a:endParaRPr b="0" lang="en-US" sz="1800" spc="-1" strike="noStrike">
              <a:solidFill>
                <a:srgbClr val="000000"/>
              </a:solidFill>
              <a:latin typeface="Arial"/>
            </a:endParaRPr>
          </a:p>
          <a:p>
            <a:pPr marL="343080" indent="-343080">
              <a:lnSpc>
                <a:spcPct val="90000"/>
              </a:lnSpc>
              <a:spcBef>
                <a:spcPts val="451"/>
              </a:spcBef>
              <a:buClr>
                <a:srgbClr val="3333cc"/>
              </a:buClr>
              <a:buFont typeface="Wingdings" charset="2"/>
              <a:buChar char=""/>
              <a:tabLst>
                <a:tab algn="l" pos="0"/>
              </a:tabLst>
            </a:pPr>
            <a:r>
              <a:rPr b="0" lang="ja-JP" sz="1800" spc="-1" strike="noStrike" u="sng">
                <a:solidFill>
                  <a:srgbClr val="ff0000"/>
                </a:solidFill>
                <a:uFillTx/>
                <a:latin typeface="Times New Roman"/>
                <a:ea typeface="HG丸ｺﾞｼｯｸM-PRO"/>
              </a:rPr>
              <a:t>膜沸騰域</a:t>
            </a:r>
            <a:r>
              <a:rPr b="0" lang="ja-JP" sz="1800" spc="-1" strike="noStrike">
                <a:solidFill>
                  <a:srgbClr val="000099"/>
                </a:solidFill>
                <a:latin typeface="Times New Roman"/>
                <a:ea typeface="HG丸ｺﾞｼｯｸM-PRO"/>
              </a:rPr>
              <a:t>　：伝熱面が蒸気膜で覆われ、伝熱面は高温となる（危険な状態）</a:t>
            </a:r>
            <a:endParaRPr b="0" lang="en-US" sz="1800" spc="-1" strike="noStrike">
              <a:solidFill>
                <a:srgbClr val="000000"/>
              </a:solidFill>
              <a:latin typeface="Arial"/>
            </a:endParaRPr>
          </a:p>
        </p:txBody>
      </p:sp>
      <p:pic>
        <p:nvPicPr>
          <p:cNvPr id="1601" name="Picture 4" descr=""/>
          <p:cNvPicPr/>
          <p:nvPr/>
        </p:nvPicPr>
        <p:blipFill>
          <a:blip r:embed="rId1"/>
          <a:stretch/>
        </p:blipFill>
        <p:spPr>
          <a:xfrm>
            <a:off x="838080" y="990720"/>
            <a:ext cx="3255120" cy="3276000"/>
          </a:xfrm>
          <a:prstGeom prst="rect">
            <a:avLst/>
          </a:prstGeom>
          <a:ln w="0">
            <a:noFill/>
          </a:ln>
        </p:spPr>
      </p:pic>
      <p:pic>
        <p:nvPicPr>
          <p:cNvPr id="1602" name="Picture 5" descr=""/>
          <p:cNvPicPr/>
          <p:nvPr/>
        </p:nvPicPr>
        <p:blipFill>
          <a:blip r:embed="rId2"/>
          <a:stretch/>
        </p:blipFill>
        <p:spPr>
          <a:xfrm>
            <a:off x="3962520" y="934920"/>
            <a:ext cx="4419000" cy="325512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 </a:t>
            </a:r>
            <a:r>
              <a:rPr b="1" lang="ja-JP" sz="3200" spc="-1" strike="noStrike">
                <a:solidFill>
                  <a:srgbClr val="000099"/>
                </a:solidFill>
                <a:latin typeface="Times New Roman"/>
                <a:ea typeface="HG丸ｺﾞｼｯｸM-PRO"/>
              </a:rPr>
              <a:t>バーンアウト（焼き切れ）</a:t>
            </a:r>
            <a:endParaRPr b="0" lang="en-US" sz="3200" spc="-1" strike="noStrike">
              <a:solidFill>
                <a:srgbClr val="000000"/>
              </a:solidFill>
              <a:latin typeface="Arial"/>
            </a:endParaRPr>
          </a:p>
        </p:txBody>
      </p:sp>
      <p:sp>
        <p:nvSpPr>
          <p:cNvPr id="1604" name="PlaceHolder 2"/>
          <p:cNvSpPr>
            <a:spLocks noGrp="1"/>
          </p:cNvSpPr>
          <p:nvPr>
            <p:ph/>
          </p:nvPr>
        </p:nvSpPr>
        <p:spPr>
          <a:xfrm>
            <a:off x="533520" y="3809880"/>
            <a:ext cx="8076600" cy="2513880"/>
          </a:xfrm>
          <a:prstGeom prst="rect">
            <a:avLst/>
          </a:prstGeom>
          <a:noFill/>
          <a:ln w="38160">
            <a:solidFill>
              <a:srgbClr val="000000"/>
            </a:solidFill>
            <a:miter/>
          </a:ln>
        </p:spPr>
        <p:txBody>
          <a:bodyPr numCol="1" spcCol="0" lIns="90000" rIns="90000" tIns="45000" bIns="45000" anchor="t">
            <a:noAutofit/>
          </a:bodyPr>
          <a:p>
            <a:pPr marL="343080" indent="-343080">
              <a:lnSpc>
                <a:spcPct val="100000"/>
              </a:lnSpc>
              <a:spcBef>
                <a:spcPts val="360"/>
              </a:spcBef>
              <a:buClr>
                <a:srgbClr val="000099"/>
              </a:buClr>
              <a:buFont typeface="Wingdings" charset="2"/>
              <a:buChar char=""/>
            </a:pPr>
            <a:r>
              <a:rPr b="0" lang="ja-JP" sz="1800" spc="-1" strike="noStrike">
                <a:solidFill>
                  <a:srgbClr val="000099"/>
                </a:solidFill>
                <a:latin typeface="Times New Roman"/>
                <a:ea typeface="HG丸ｺﾞｼｯｸM-PRO"/>
              </a:rPr>
              <a:t>なぜ焼き切れと呼ぶのか？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電熱線が温度の急上昇で焼き切れるため</a:t>
            </a:r>
            <a:endParaRPr b="0" lang="en-US" sz="1800" spc="-1" strike="noStrike">
              <a:solidFill>
                <a:srgbClr val="000000"/>
              </a:solidFill>
              <a:latin typeface="Arial"/>
            </a:endParaRPr>
          </a:p>
          <a:p>
            <a:pPr marL="343080" indent="-343080">
              <a:lnSpc>
                <a:spcPct val="100000"/>
              </a:lnSpc>
              <a:spcBef>
                <a:spcPts val="360"/>
              </a:spcBef>
              <a:buClr>
                <a:srgbClr val="000099"/>
              </a:buClr>
              <a:buFont typeface="Wingdings" charset="2"/>
              <a:buChar char=""/>
            </a:pPr>
            <a:r>
              <a:rPr b="0" lang="ja-JP" sz="1800" spc="-1" strike="noStrike">
                <a:solidFill>
                  <a:srgbClr val="000099"/>
                </a:solidFill>
                <a:latin typeface="Times New Roman"/>
                <a:ea typeface="HG丸ｺﾞｼｯｸM-PRO"/>
              </a:rPr>
              <a:t>電熱線に加える電圧（熱流束）を上げていくと・・</a:t>
            </a:r>
            <a:endParaRPr b="0" lang="en-US" sz="1800" spc="-1" strike="noStrike">
              <a:solidFill>
                <a:srgbClr val="000000"/>
              </a:solidFill>
              <a:latin typeface="Arial"/>
            </a:endParaRPr>
          </a:p>
          <a:p>
            <a:pPr lvl="1" marL="743040" indent="-285840">
              <a:lnSpc>
                <a:spcPct val="100000"/>
              </a:lnSpc>
              <a:spcBef>
                <a:spcPts val="360"/>
              </a:spcBef>
              <a:buClr>
                <a:srgbClr val="000099"/>
              </a:buClr>
              <a:buFont typeface="Symbol"/>
              <a:buChar char=""/>
            </a:pPr>
            <a:r>
              <a:rPr b="0" lang="ja-JP" sz="1800" spc="-1" strike="noStrike">
                <a:solidFill>
                  <a:srgbClr val="000099"/>
                </a:solidFill>
                <a:latin typeface="Times New Roman"/>
                <a:ea typeface="HG丸ｺﾞｼｯｸM-PRO"/>
              </a:rPr>
              <a:t>過熱度もだんだん上がる</a:t>
            </a:r>
            <a:endParaRPr b="0" lang="en-US" sz="1800" spc="-1" strike="noStrike">
              <a:solidFill>
                <a:srgbClr val="000000"/>
              </a:solidFill>
              <a:latin typeface="Arial"/>
            </a:endParaRPr>
          </a:p>
          <a:p>
            <a:pPr marL="343080" indent="-343080">
              <a:lnSpc>
                <a:spcPct val="100000"/>
              </a:lnSpc>
              <a:spcBef>
                <a:spcPts val="360"/>
              </a:spcBef>
              <a:buClr>
                <a:srgbClr val="000099"/>
              </a:buClr>
              <a:buFont typeface="Wingdings" charset="2"/>
              <a:buChar char=""/>
            </a:pPr>
            <a:r>
              <a:rPr b="0" lang="ja-JP" sz="1800" spc="-1" strike="noStrike" u="sng">
                <a:solidFill>
                  <a:srgbClr val="000099"/>
                </a:solidFill>
                <a:uFillTx/>
                <a:latin typeface="Times New Roman"/>
                <a:ea typeface="HG丸ｺﾞｼｯｸM-PRO"/>
              </a:rPr>
              <a:t>熱流束制御</a:t>
            </a:r>
            <a:r>
              <a:rPr b="0" lang="ja-JP" sz="1800" spc="-1" strike="noStrike">
                <a:solidFill>
                  <a:srgbClr val="000099"/>
                </a:solidFill>
                <a:latin typeface="Times New Roman"/>
                <a:ea typeface="HG丸ｺﾞｼｯｸM-PRO"/>
              </a:rPr>
              <a:t>：限界熱流束 </a:t>
            </a:r>
            <a:r>
              <a:rPr b="0" lang="en-US" sz="1800" spc="-1" strike="noStrike">
                <a:solidFill>
                  <a:srgbClr val="000099"/>
                </a:solidFill>
                <a:latin typeface="Times New Roman"/>
                <a:ea typeface="HG丸ｺﾞｼｯｸM-PRO"/>
              </a:rPr>
              <a:t>(CHF: Critical Heat Flux) </a:t>
            </a:r>
            <a:r>
              <a:rPr b="0" lang="ja-JP" sz="1800" spc="-1" strike="noStrike">
                <a:solidFill>
                  <a:srgbClr val="000099"/>
                </a:solidFill>
                <a:latin typeface="Times New Roman"/>
                <a:ea typeface="HG丸ｺﾞｼｯｸM-PRO"/>
              </a:rPr>
              <a:t>を超えると・・</a:t>
            </a:r>
            <a:endParaRPr b="0" lang="en-US" sz="1800" spc="-1" strike="noStrike">
              <a:solidFill>
                <a:srgbClr val="000000"/>
              </a:solidFill>
              <a:latin typeface="Arial"/>
            </a:endParaRPr>
          </a:p>
          <a:p>
            <a:pPr lvl="1" marL="743040" indent="-285840">
              <a:lnSpc>
                <a:spcPct val="100000"/>
              </a:lnSpc>
              <a:spcBef>
                <a:spcPts val="360"/>
              </a:spcBef>
              <a:buClr>
                <a:srgbClr val="000099"/>
              </a:buClr>
              <a:buFont typeface="Symbol"/>
              <a:buChar char=""/>
            </a:pPr>
            <a:r>
              <a:rPr b="0" lang="ja-JP" sz="1800" spc="-1" strike="noStrike">
                <a:solidFill>
                  <a:srgbClr val="000099"/>
                </a:solidFill>
                <a:latin typeface="Times New Roman"/>
                <a:ea typeface="HG丸ｺﾞｼｯｸM-PRO"/>
              </a:rPr>
              <a:t>膜沸騰にジャンプ．空焚き状態．</a:t>
            </a:r>
            <a:r>
              <a:rPr b="0" lang="en-US" sz="1800" spc="-1" strike="noStrike">
                <a:solidFill>
                  <a:srgbClr val="000099"/>
                </a:solidFill>
                <a:latin typeface="Times New Roman"/>
                <a:ea typeface="HG丸ｺﾞｼｯｸM-PRO"/>
              </a:rPr>
              <a:t>130℃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1,100℃</a:t>
            </a:r>
            <a:r>
              <a:rPr b="0" lang="ja-JP" sz="1800" spc="-1" strike="noStrike">
                <a:solidFill>
                  <a:srgbClr val="000099"/>
                </a:solidFill>
                <a:latin typeface="Times New Roman"/>
                <a:ea typeface="HG丸ｺﾞｼｯｸM-PRO"/>
              </a:rPr>
              <a:t>．焼き切れ．</a:t>
            </a:r>
            <a:endParaRPr b="0" lang="en-US" sz="1800" spc="-1" strike="noStrike">
              <a:solidFill>
                <a:srgbClr val="000000"/>
              </a:solidFill>
              <a:latin typeface="Arial"/>
            </a:endParaRPr>
          </a:p>
          <a:p>
            <a:pPr marL="343080" indent="-343080">
              <a:lnSpc>
                <a:spcPct val="100000"/>
              </a:lnSpc>
              <a:spcBef>
                <a:spcPts val="360"/>
              </a:spcBef>
              <a:buClr>
                <a:srgbClr val="000099"/>
              </a:buClr>
              <a:buFont typeface="Wingdings" charset="2"/>
              <a:buChar char=""/>
            </a:pPr>
            <a:r>
              <a:rPr b="0" lang="ja-JP" sz="1800" spc="-1" strike="noStrike">
                <a:solidFill>
                  <a:srgbClr val="000099"/>
                </a:solidFill>
                <a:latin typeface="Times New Roman"/>
                <a:ea typeface="HG丸ｺﾞｼｯｸM-PRO"/>
              </a:rPr>
              <a:t>エアコン：性能が出ない．火力発電：プラント破損，原子力発電：事故．</a:t>
            </a:r>
            <a:endParaRPr b="0" lang="en-US" sz="1800" spc="-1" strike="noStrike">
              <a:solidFill>
                <a:srgbClr val="000000"/>
              </a:solidFill>
              <a:latin typeface="Arial"/>
            </a:endParaRPr>
          </a:p>
          <a:p>
            <a:pPr marL="343080" indent="-343080">
              <a:lnSpc>
                <a:spcPct val="100000"/>
              </a:lnSpc>
              <a:spcBef>
                <a:spcPts val="360"/>
              </a:spcBef>
              <a:buClr>
                <a:srgbClr val="000099"/>
              </a:buClr>
              <a:buFont typeface="Wingdings" charset="2"/>
              <a:buChar char=""/>
            </a:pPr>
            <a:r>
              <a:rPr b="0" lang="ja-JP" sz="1800" spc="-1" strike="noStrike">
                <a:solidFill>
                  <a:srgbClr val="000099"/>
                </a:solidFill>
                <a:latin typeface="Times New Roman"/>
                <a:ea typeface="HG丸ｺﾞｼｯｸM-PRO"/>
              </a:rPr>
              <a:t>膜沸騰域から電圧を下げると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蒸気膜が消えて壁温がさっと下がる．</a:t>
            </a:r>
            <a:endParaRPr b="0" lang="en-US" sz="1800" spc="-1" strike="noStrike">
              <a:solidFill>
                <a:srgbClr val="000000"/>
              </a:solidFill>
              <a:latin typeface="Arial"/>
            </a:endParaRPr>
          </a:p>
        </p:txBody>
      </p:sp>
      <p:pic>
        <p:nvPicPr>
          <p:cNvPr id="1605" name="Picture 4" descr=""/>
          <p:cNvPicPr/>
          <p:nvPr/>
        </p:nvPicPr>
        <p:blipFill>
          <a:blip r:embed="rId1"/>
          <a:stretch/>
        </p:blipFill>
        <p:spPr>
          <a:xfrm>
            <a:off x="155520" y="934920"/>
            <a:ext cx="3809160" cy="2805840"/>
          </a:xfrm>
          <a:prstGeom prst="rect">
            <a:avLst/>
          </a:prstGeom>
          <a:ln w="0">
            <a:noFill/>
          </a:ln>
        </p:spPr>
      </p:pic>
      <p:pic>
        <p:nvPicPr>
          <p:cNvPr id="1606" name="Picture 5" descr=""/>
          <p:cNvPicPr/>
          <p:nvPr/>
        </p:nvPicPr>
        <p:blipFill>
          <a:blip r:embed="rId2"/>
          <a:stretch/>
        </p:blipFill>
        <p:spPr>
          <a:xfrm>
            <a:off x="3886200" y="992160"/>
            <a:ext cx="2971080" cy="2885400"/>
          </a:xfrm>
          <a:prstGeom prst="rect">
            <a:avLst/>
          </a:prstGeom>
          <a:ln w="0">
            <a:noFill/>
          </a:ln>
        </p:spPr>
      </p:pic>
      <p:sp>
        <p:nvSpPr>
          <p:cNvPr id="1607" name="Rectangle 6"/>
          <p:cNvSpPr/>
          <p:nvPr/>
        </p:nvSpPr>
        <p:spPr>
          <a:xfrm>
            <a:off x="917640" y="1219320"/>
            <a:ext cx="913680" cy="380160"/>
          </a:xfrm>
          <a:prstGeom prst="rect">
            <a:avLst/>
          </a:prstGeom>
          <a:noFill/>
          <a:ln w="28575">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608" name="Line 7"/>
          <p:cNvSpPr/>
          <p:nvPr/>
        </p:nvSpPr>
        <p:spPr>
          <a:xfrm flipH="1">
            <a:off x="765000" y="1447560"/>
            <a:ext cx="1447920" cy="360"/>
          </a:xfrm>
          <a:prstGeom prst="line">
            <a:avLst/>
          </a:prstGeom>
          <a:ln w="9525">
            <a:solidFill>
              <a:srgbClr val="ff0000"/>
            </a:solidFill>
            <a:prstDash val="lgDash"/>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609" name="Text Box 8"/>
          <p:cNvSpPr/>
          <p:nvPr/>
        </p:nvSpPr>
        <p:spPr>
          <a:xfrm>
            <a:off x="154440" y="1295280"/>
            <a:ext cx="607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600" spc="-1" strike="noStrike">
                <a:solidFill>
                  <a:srgbClr val="ff0000"/>
                </a:solidFill>
                <a:latin typeface="Times New Roman"/>
                <a:ea typeface="HG丸ｺﾞｼｯｸM-PRO"/>
              </a:rPr>
              <a:t>CHF</a:t>
            </a:r>
            <a:endParaRPr b="0" lang="en-US" sz="1600" spc="-1" strike="noStrike">
              <a:solidFill>
                <a:srgbClr val="000000"/>
              </a:solidFill>
              <a:latin typeface="Arial"/>
            </a:endParaRPr>
          </a:p>
        </p:txBody>
      </p:sp>
      <p:pic>
        <p:nvPicPr>
          <p:cNvPr id="1610" name="Picture 9" descr=""/>
          <p:cNvPicPr/>
          <p:nvPr/>
        </p:nvPicPr>
        <p:blipFill>
          <a:blip r:embed="rId3"/>
          <a:stretch/>
        </p:blipFill>
        <p:spPr>
          <a:xfrm>
            <a:off x="7174080" y="1219320"/>
            <a:ext cx="1816920" cy="182808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(4) </a:t>
            </a:r>
            <a:r>
              <a:rPr b="1" lang="ja-JP" sz="3200" spc="-1" strike="noStrike">
                <a:solidFill>
                  <a:srgbClr val="000099"/>
                </a:solidFill>
                <a:latin typeface="Times New Roman"/>
                <a:ea typeface="HG丸ｺﾞｼｯｸM-PRO"/>
              </a:rPr>
              <a:t>代表的な相関式</a:t>
            </a:r>
            <a:endParaRPr b="0" lang="en-US" sz="3200" spc="-1" strike="noStrike">
              <a:solidFill>
                <a:srgbClr val="000000"/>
              </a:solidFill>
              <a:latin typeface="Arial"/>
            </a:endParaRPr>
          </a:p>
        </p:txBody>
      </p:sp>
      <p:sp>
        <p:nvSpPr>
          <p:cNvPr id="1612"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核沸騰熱伝達率 </a:t>
            </a:r>
            <a:r>
              <a:rPr b="0" lang="en-US" sz="1800" spc="-1" strike="noStrike">
                <a:solidFill>
                  <a:srgbClr val="000099"/>
                </a:solidFill>
                <a:latin typeface="Times New Roman"/>
                <a:ea typeface="HG丸ｺﾞｼｯｸM-PRO"/>
              </a:rPr>
              <a:t>(Rohsenow)</a:t>
            </a:r>
            <a:endParaRPr b="0" lang="en-US" sz="1800" spc="-1" strike="noStrike">
              <a:solidFill>
                <a:srgbClr val="000000"/>
              </a:solidFill>
              <a:latin typeface="Arial"/>
            </a:endParaRPr>
          </a:p>
          <a:p>
            <a:pPr lvl="1" marL="743040" indent="-285840">
              <a:lnSpc>
                <a:spcPct val="100000"/>
              </a:lnSpc>
              <a:buClr>
                <a:srgbClr val="000099"/>
              </a:buClr>
              <a:buFont typeface="Symbol"/>
              <a:buChar char=""/>
            </a:pPr>
            <a:r>
              <a:rPr b="0" lang="en-US" sz="1800" spc="-1" strike="noStrike">
                <a:solidFill>
                  <a:srgbClr val="000099"/>
                </a:solidFill>
                <a:latin typeface="Times New Roman"/>
                <a:ea typeface="HG丸ｺﾞｼｯｸM-PRO"/>
              </a:rPr>
              <a:t>Nu </a:t>
            </a:r>
            <a:r>
              <a:rPr b="0" lang="ja-JP" sz="1800" spc="-1" strike="noStrike">
                <a:solidFill>
                  <a:srgbClr val="000099"/>
                </a:solidFill>
                <a:latin typeface="Times New Roman"/>
                <a:ea typeface="HG丸ｺﾞｼｯｸM-PRO"/>
              </a:rPr>
              <a:t>が伝熱面の表面状態に依存（粗い方が大きい）</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極大熱流束点 </a:t>
            </a:r>
            <a:r>
              <a:rPr b="0" lang="en-US" sz="1800" spc="-1" strike="noStrike">
                <a:solidFill>
                  <a:srgbClr val="000099"/>
                </a:solidFill>
                <a:latin typeface="Times New Roman"/>
                <a:ea typeface="HG丸ｺﾞｼｯｸM-PRO"/>
              </a:rPr>
              <a:t>(Kutateladze, Zuber)</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極小熱流束点 </a:t>
            </a:r>
            <a:r>
              <a:rPr b="0" lang="en-US" sz="1800" spc="-1" strike="noStrike">
                <a:solidFill>
                  <a:srgbClr val="000099"/>
                </a:solidFill>
                <a:latin typeface="Times New Roman"/>
                <a:ea typeface="HG丸ｺﾞｼｯｸM-PRO"/>
              </a:rPr>
              <a:t>(Zuber)</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膜沸騰熱伝達率</a:t>
            </a:r>
            <a:endParaRPr b="0" lang="en-US" sz="18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ja-JP" sz="1800" spc="-1" strike="noStrike">
                <a:solidFill>
                  <a:srgbClr val="000099"/>
                </a:solidFill>
                <a:latin typeface="Times New Roman"/>
                <a:ea typeface="HG丸ｺﾞｼｯｸM-PRO"/>
              </a:rPr>
              <a:t>気泡の撹乱がない．蒸気膜内に直線分布を仮定．</a:t>
            </a:r>
            <a:endParaRPr b="0" lang="en-US" sz="18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en-US" sz="1800" spc="-1" strike="noStrike">
                <a:solidFill>
                  <a:srgbClr val="000099"/>
                </a:solidFill>
                <a:latin typeface="Times New Roman"/>
                <a:ea typeface="HG丸ｺﾞｼｯｸM-PRO"/>
              </a:rPr>
              <a:t>Nu</a:t>
            </a:r>
            <a:r>
              <a:rPr b="0" lang="ja-JP" sz="1800" spc="-1" strike="noStrike">
                <a:solidFill>
                  <a:srgbClr val="000099"/>
                </a:solidFill>
                <a:latin typeface="Times New Roman"/>
                <a:ea typeface="HG丸ｺﾞｼｯｸM-PRO"/>
              </a:rPr>
              <a:t>は核沸騰より小さい．熱放射も考えた方がよい．</a:t>
            </a:r>
            <a:endParaRPr b="0" lang="en-US" sz="1800" spc="-1" strike="noStrike">
              <a:solidFill>
                <a:srgbClr val="000000"/>
              </a:solidFill>
              <a:latin typeface="Arial"/>
            </a:endParaRPr>
          </a:p>
        </p:txBody>
      </p:sp>
      <p:graphicFrame>
        <p:nvGraphicFramePr>
          <p:cNvPr id="1613" name="Object 4"/>
          <p:cNvGraphicFramePr/>
          <p:nvPr/>
        </p:nvGraphicFramePr>
        <p:xfrm>
          <a:off x="990720" y="1768320"/>
          <a:ext cx="2158200" cy="342360"/>
        </p:xfrm>
        <a:graphic>
          <a:graphicData uri="http://schemas.openxmlformats.org/presentationml/2006/ole">
            <p:oleObj progId="Equation.DSMT4" r:id="rId1" spid="">
              <p:embed/>
              <p:pic>
                <p:nvPicPr>
                  <p:cNvPr id="1614" name="Object 4" descr=""/>
                  <p:cNvPicPr/>
                  <p:nvPr/>
                </p:nvPicPr>
                <p:blipFill>
                  <a:blip r:embed="rId2"/>
                  <a:stretch/>
                </p:blipFill>
                <p:spPr>
                  <a:xfrm>
                    <a:off x="990720" y="1768320"/>
                    <a:ext cx="2158200" cy="342360"/>
                  </a:xfrm>
                  <a:prstGeom prst="rect">
                    <a:avLst/>
                  </a:prstGeom>
                  <a:ln w="0">
                    <a:noFill/>
                  </a:ln>
                </p:spPr>
              </p:pic>
            </p:oleObj>
          </a:graphicData>
        </a:graphic>
      </p:graphicFrame>
      <p:graphicFrame>
        <p:nvGraphicFramePr>
          <p:cNvPr id="1615" name="Object 5"/>
          <p:cNvGraphicFramePr/>
          <p:nvPr/>
        </p:nvGraphicFramePr>
        <p:xfrm>
          <a:off x="1066680" y="2743200"/>
          <a:ext cx="3276000" cy="696240"/>
        </p:xfrm>
        <a:graphic>
          <a:graphicData uri="http://schemas.openxmlformats.org/presentationml/2006/ole">
            <p:oleObj progId="Equation.3" r:id="rId3" spid="">
              <p:embed/>
              <p:pic>
                <p:nvPicPr>
                  <p:cNvPr id="1616" name="Object 5" descr=""/>
                  <p:cNvPicPr/>
                  <p:nvPr/>
                </p:nvPicPr>
                <p:blipFill>
                  <a:blip r:embed="rId4"/>
                  <a:stretch/>
                </p:blipFill>
                <p:spPr>
                  <a:xfrm>
                    <a:off x="1066680" y="2743200"/>
                    <a:ext cx="3276000" cy="696240"/>
                  </a:xfrm>
                  <a:prstGeom prst="rect">
                    <a:avLst/>
                  </a:prstGeom>
                  <a:ln w="0">
                    <a:noFill/>
                  </a:ln>
                </p:spPr>
              </p:pic>
            </p:oleObj>
          </a:graphicData>
        </a:graphic>
      </p:graphicFrame>
      <p:pic>
        <p:nvPicPr>
          <p:cNvPr id="1617" name="Picture 6" descr=""/>
          <p:cNvPicPr/>
          <p:nvPr/>
        </p:nvPicPr>
        <p:blipFill>
          <a:blip r:embed="rId5"/>
          <a:stretch/>
        </p:blipFill>
        <p:spPr>
          <a:xfrm>
            <a:off x="6248520" y="2536920"/>
            <a:ext cx="2818800" cy="1805760"/>
          </a:xfrm>
          <a:prstGeom prst="rect">
            <a:avLst/>
          </a:prstGeom>
          <a:ln w="0">
            <a:noFill/>
          </a:ln>
        </p:spPr>
      </p:pic>
      <p:pic>
        <p:nvPicPr>
          <p:cNvPr id="1618" name="Picture 7" descr=""/>
          <p:cNvPicPr/>
          <p:nvPr/>
        </p:nvPicPr>
        <p:blipFill>
          <a:blip r:embed="rId6"/>
          <a:stretch/>
        </p:blipFill>
        <p:spPr>
          <a:xfrm>
            <a:off x="6095880" y="4546440"/>
            <a:ext cx="2590200" cy="1777320"/>
          </a:xfrm>
          <a:prstGeom prst="rect">
            <a:avLst/>
          </a:prstGeom>
          <a:ln w="0">
            <a:noFill/>
          </a:ln>
        </p:spPr>
      </p:pic>
      <p:graphicFrame>
        <p:nvGraphicFramePr>
          <p:cNvPr id="1619" name="Object 8"/>
          <p:cNvGraphicFramePr/>
          <p:nvPr/>
        </p:nvGraphicFramePr>
        <p:xfrm>
          <a:off x="1066680" y="3798720"/>
          <a:ext cx="3199680" cy="772560"/>
        </p:xfrm>
        <a:graphic>
          <a:graphicData uri="http://schemas.openxmlformats.org/presentationml/2006/ole">
            <p:oleObj progId="Equation.3" r:id="rId7" spid="">
              <p:embed/>
              <p:pic>
                <p:nvPicPr>
                  <p:cNvPr id="1620" name="Object 8" descr=""/>
                  <p:cNvPicPr/>
                  <p:nvPr/>
                </p:nvPicPr>
                <p:blipFill>
                  <a:blip r:embed="rId8"/>
                  <a:stretch/>
                </p:blipFill>
                <p:spPr>
                  <a:xfrm>
                    <a:off x="1066680" y="3798720"/>
                    <a:ext cx="3199680" cy="772560"/>
                  </a:xfrm>
                  <a:prstGeom prst="rect">
                    <a:avLst/>
                  </a:prstGeom>
                  <a:ln w="0">
                    <a:noFill/>
                  </a:ln>
                </p:spPr>
              </p:pic>
            </p:oleObj>
          </a:graphicData>
        </a:graphic>
      </p:graphicFrame>
      <p:graphicFrame>
        <p:nvGraphicFramePr>
          <p:cNvPr id="1621" name="Object 9"/>
          <p:cNvGraphicFramePr/>
          <p:nvPr/>
        </p:nvGraphicFramePr>
        <p:xfrm>
          <a:off x="1066680" y="5505480"/>
          <a:ext cx="3047400" cy="742320"/>
        </p:xfrm>
        <a:graphic>
          <a:graphicData uri="http://schemas.openxmlformats.org/presentationml/2006/ole">
            <p:oleObj progId="Equation.3" r:id="rId9" spid="">
              <p:embed/>
              <p:pic>
                <p:nvPicPr>
                  <p:cNvPr id="1622" name="Object 9" descr=""/>
                  <p:cNvPicPr/>
                  <p:nvPr/>
                </p:nvPicPr>
                <p:blipFill>
                  <a:blip r:embed="rId10"/>
                  <a:stretch/>
                </p:blipFill>
                <p:spPr>
                  <a:xfrm>
                    <a:off x="1066680" y="5505480"/>
                    <a:ext cx="3047400" cy="742320"/>
                  </a:xfrm>
                  <a:prstGeom prst="rect">
                    <a:avLst/>
                  </a:prstGeom>
                  <a:ln w="0">
                    <a:noFill/>
                  </a:ln>
                </p:spPr>
              </p:pic>
            </p:oleObj>
          </a:graphicData>
        </a:graphic>
      </p:graphicFrame>
      <p:graphicFrame>
        <p:nvGraphicFramePr>
          <p:cNvPr id="1623" name="Object 10"/>
          <p:cNvGraphicFramePr/>
          <p:nvPr/>
        </p:nvGraphicFramePr>
        <p:xfrm>
          <a:off x="3419640" y="1563840"/>
          <a:ext cx="3834720" cy="748440"/>
        </p:xfrm>
        <a:graphic>
          <a:graphicData uri="http://schemas.openxmlformats.org/presentationml/2006/ole">
            <p:oleObj progId="Equation.DSMT4" r:id="rId11" spid="">
              <p:embed/>
              <p:pic>
                <p:nvPicPr>
                  <p:cNvPr id="1624" name="Object 10" descr=""/>
                  <p:cNvPicPr/>
                  <p:nvPr/>
                </p:nvPicPr>
                <p:blipFill>
                  <a:blip r:embed="rId12"/>
                  <a:stretch/>
                </p:blipFill>
                <p:spPr>
                  <a:xfrm>
                    <a:off x="3419640" y="1563840"/>
                    <a:ext cx="3834720" cy="748440"/>
                  </a:xfrm>
                  <a:prstGeom prst="rect">
                    <a:avLst/>
                  </a:prstGeom>
                  <a:ln w="0">
                    <a:noFill/>
                  </a:ln>
                </p:spPr>
              </p:pic>
            </p:oleObj>
          </a:graphicData>
        </a:graphic>
      </p:graphicFrame>
      <p:sp>
        <p:nvSpPr>
          <p:cNvPr id="1625" name="AutoShape 11"/>
          <p:cNvSpPr/>
          <p:nvPr/>
        </p:nvSpPr>
        <p:spPr>
          <a:xfrm>
            <a:off x="6084720" y="549360"/>
            <a:ext cx="2878920" cy="646920"/>
          </a:xfrm>
          <a:prstGeom prst="wedgeRectCallout">
            <a:avLst>
              <a:gd name="adj1" fmla="val -50111"/>
              <a:gd name="adj2" fmla="val 104903"/>
            </a:avLst>
          </a:prstGeom>
          <a:solidFill>
            <a:schemeClr val="bg1"/>
          </a:solidFill>
          <a:ln w="9525">
            <a:solidFill>
              <a:srgbClr val="000000"/>
            </a:solidFill>
            <a:miter/>
          </a:ln>
        </p:spPr>
        <p:style>
          <a:lnRef idx="0"/>
          <a:fillRef idx="0"/>
          <a:effectRef idx="0"/>
          <a:fontRef idx="minor"/>
        </p:style>
        <p:txBody>
          <a:bodyPr lIns="90000" rIns="90000" tIns="45000" bIns="45000" anchor="t">
            <a:noAutofit/>
          </a:bodyPr>
          <a:p>
            <a:pPr>
              <a:lnSpc>
                <a:spcPct val="100000"/>
              </a:lnSpc>
            </a:pPr>
            <a:r>
              <a:rPr b="1" lang="ja-JP" sz="1600" spc="-1" strike="noStrike">
                <a:solidFill>
                  <a:srgbClr val="000000"/>
                </a:solidFill>
                <a:latin typeface="Times New Roman"/>
                <a:ea typeface="HG丸ｺﾞｼｯｸM-PRO"/>
              </a:rPr>
              <a:t>沸騰核密度、気泡生成周期、気泡生成時の伝熱量、</a:t>
            </a:r>
            <a:r>
              <a:rPr b="1" lang="en-US" sz="1600" spc="-1" strike="noStrike">
                <a:solidFill>
                  <a:srgbClr val="000000"/>
                </a:solidFill>
                <a:latin typeface="Times New Roman"/>
                <a:ea typeface="HG丸ｺﾞｼｯｸM-PRO"/>
              </a:rPr>
              <a:t>etc..</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練習問題</a:t>
            </a:r>
            <a:endParaRPr b="0" lang="en-US" sz="3200" spc="-1" strike="noStrike">
              <a:solidFill>
                <a:srgbClr val="000000"/>
              </a:solidFill>
              <a:latin typeface="Arial"/>
            </a:endParaRPr>
          </a:p>
        </p:txBody>
      </p:sp>
      <p:sp>
        <p:nvSpPr>
          <p:cNvPr id="1627" name="PlaceHolder 2"/>
          <p:cNvSpPr>
            <a:spLocks noGrp="1"/>
          </p:cNvSpPr>
          <p:nvPr>
            <p:ph/>
          </p:nvPr>
        </p:nvSpPr>
        <p:spPr>
          <a:xfrm>
            <a:off x="152280" y="990720"/>
            <a:ext cx="8811360" cy="524592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大気圧下でプール沸騰を利用して飽和水を加熱し、蒸気を発生させたい。必要な蒸気量は</a:t>
            </a:r>
            <a:r>
              <a:rPr b="0" lang="en-US" sz="1800" spc="-1" strike="noStrike">
                <a:solidFill>
                  <a:srgbClr val="000099"/>
                </a:solidFill>
                <a:latin typeface="Times New Roman"/>
                <a:ea typeface="HG丸ｺﾞｼｯｸM-PRO"/>
              </a:rPr>
              <a:t>0.01kg/s (0.6kg/min)</a:t>
            </a:r>
            <a:r>
              <a:rPr b="0" lang="ja-JP" sz="1800" spc="-1" strike="noStrike">
                <a:solidFill>
                  <a:srgbClr val="000099"/>
                </a:solidFill>
                <a:latin typeface="Times New Roman"/>
                <a:ea typeface="HG丸ｺﾞｼｯｸM-PRO"/>
              </a:rPr>
              <a:t>、伝熱面過熱度は</a:t>
            </a:r>
            <a:r>
              <a:rPr b="0" lang="en-US" sz="1800" spc="-1" strike="noStrike">
                <a:solidFill>
                  <a:srgbClr val="000099"/>
                </a:solidFill>
                <a:latin typeface="Times New Roman"/>
                <a:ea typeface="HG丸ｺﾞｼｯｸM-PRO"/>
              </a:rPr>
              <a:t>10K</a:t>
            </a:r>
            <a:r>
              <a:rPr b="0" lang="ja-JP" sz="1800" spc="-1" strike="noStrike">
                <a:solidFill>
                  <a:srgbClr val="000099"/>
                </a:solidFill>
                <a:latin typeface="Times New Roman"/>
                <a:ea typeface="HG丸ｺﾞｼｯｸM-PRO"/>
              </a:rPr>
              <a:t>とする。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得られる熱流束を図</a:t>
            </a:r>
            <a:r>
              <a:rPr b="0" lang="en-US" sz="1800" spc="-1" strike="noStrike">
                <a:solidFill>
                  <a:srgbClr val="000099"/>
                </a:solidFill>
                <a:latin typeface="Times New Roman"/>
                <a:ea typeface="HG丸ｺﾞｼｯｸM-PRO"/>
              </a:rPr>
              <a:t>7.2</a:t>
            </a:r>
            <a:r>
              <a:rPr b="0" lang="ja-JP" sz="1800" spc="-1" strike="noStrike">
                <a:solidFill>
                  <a:srgbClr val="000099"/>
                </a:solidFill>
                <a:latin typeface="Times New Roman"/>
                <a:ea typeface="HG丸ｺﾞｼｯｸM-PRO"/>
              </a:rPr>
              <a:t>から読み取れ。熱伝達率を算出せよ。</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水の蒸発熱を</a:t>
            </a:r>
            <a:r>
              <a:rPr b="0" lang="en-US" sz="1800" spc="-1" strike="noStrike">
                <a:solidFill>
                  <a:srgbClr val="000099"/>
                </a:solidFill>
                <a:latin typeface="Times New Roman"/>
                <a:ea typeface="HG丸ｺﾞｼｯｸM-PRO"/>
              </a:rPr>
              <a:t>2,500kJ/kg</a:t>
            </a:r>
            <a:r>
              <a:rPr b="0" lang="ja-JP" sz="1800" spc="-1" strike="noStrike">
                <a:solidFill>
                  <a:srgbClr val="000099"/>
                </a:solidFill>
                <a:latin typeface="Times New Roman"/>
                <a:ea typeface="HG丸ｺﾞｼｯｸM-PRO"/>
              </a:rPr>
              <a:t>として必要な伝熱面積を計算せよ。</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図</a:t>
            </a:r>
            <a:r>
              <a:rPr b="0" lang="en-US" sz="1800" spc="-1" strike="noStrike">
                <a:solidFill>
                  <a:srgbClr val="000099"/>
                </a:solidFill>
                <a:latin typeface="Times New Roman"/>
                <a:ea typeface="HG丸ｺﾞｼｯｸM-PRO"/>
              </a:rPr>
              <a:t>1.4</a:t>
            </a:r>
            <a:r>
              <a:rPr b="0" lang="ja-JP" sz="1800" spc="-1" strike="noStrike">
                <a:solidFill>
                  <a:srgbClr val="000099"/>
                </a:solidFill>
                <a:latin typeface="Times New Roman"/>
                <a:ea typeface="HG丸ｺﾞｼｯｸM-PRO"/>
              </a:rPr>
              <a:t>によると、沸騰を生じなければ熱伝達率は</a:t>
            </a:r>
            <a:r>
              <a:rPr b="0" lang="en-US" sz="1800" spc="-1" strike="noStrike">
                <a:solidFill>
                  <a:srgbClr val="000099"/>
                </a:solidFill>
                <a:latin typeface="Times New Roman"/>
                <a:ea typeface="HG丸ｺﾞｼｯｸM-PRO"/>
              </a:rPr>
              <a:t>100W/m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K</a:t>
            </a:r>
            <a:r>
              <a:rPr b="0" lang="ja-JP" sz="1800" spc="-1" strike="noStrike">
                <a:solidFill>
                  <a:srgbClr val="000099"/>
                </a:solidFill>
                <a:latin typeface="Times New Roman"/>
                <a:ea typeface="HG丸ｺﾞｼｯｸM-PRO"/>
              </a:rPr>
              <a:t>程度である。この場合、必要な伝熱面積はいくらになるか？</a:t>
            </a:r>
            <a:endParaRPr b="0" lang="en-US" sz="1800" spc="-1" strike="noStrike">
              <a:solidFill>
                <a:srgbClr val="000000"/>
              </a:solidFill>
              <a:latin typeface="Arial"/>
            </a:endParaRPr>
          </a:p>
        </p:txBody>
      </p:sp>
      <p:graphicFrame>
        <p:nvGraphicFramePr>
          <p:cNvPr id="1628" name="Object 4"/>
          <p:cNvGraphicFramePr/>
          <p:nvPr/>
        </p:nvGraphicFramePr>
        <p:xfrm>
          <a:off x="1619280" y="2276640"/>
          <a:ext cx="4075920" cy="354960"/>
        </p:xfrm>
        <a:graphic>
          <a:graphicData uri="http://schemas.openxmlformats.org/presentationml/2006/ole">
            <p:oleObj progId="Equation.DSMT4" r:id="rId1" spid="">
              <p:embed/>
              <p:pic>
                <p:nvPicPr>
                  <p:cNvPr id="1629" name="Object 4" descr=""/>
                  <p:cNvPicPr/>
                  <p:nvPr/>
                </p:nvPicPr>
                <p:blipFill>
                  <a:blip r:embed="rId2"/>
                  <a:stretch/>
                </p:blipFill>
                <p:spPr>
                  <a:xfrm>
                    <a:off x="1619280" y="2276640"/>
                    <a:ext cx="4075920" cy="354960"/>
                  </a:xfrm>
                  <a:prstGeom prst="rect">
                    <a:avLst/>
                  </a:prstGeom>
                  <a:ln w="0">
                    <a:noFill/>
                  </a:ln>
                </p:spPr>
              </p:pic>
            </p:oleObj>
          </a:graphicData>
        </a:graphic>
      </p:graphicFrame>
      <p:graphicFrame>
        <p:nvGraphicFramePr>
          <p:cNvPr id="1630" name="Object 5"/>
          <p:cNvGraphicFramePr/>
          <p:nvPr/>
        </p:nvGraphicFramePr>
        <p:xfrm>
          <a:off x="1547640" y="3548160"/>
          <a:ext cx="3834720" cy="672480"/>
        </p:xfrm>
        <a:graphic>
          <a:graphicData uri="http://schemas.openxmlformats.org/presentationml/2006/ole">
            <p:oleObj progId="Equation.DSMT4" r:id="rId3" spid="">
              <p:embed/>
              <p:pic>
                <p:nvPicPr>
                  <p:cNvPr id="1631" name="Object 5" descr=""/>
                  <p:cNvPicPr/>
                  <p:nvPr/>
                </p:nvPicPr>
                <p:blipFill>
                  <a:blip r:embed="rId4"/>
                  <a:stretch/>
                </p:blipFill>
                <p:spPr>
                  <a:xfrm>
                    <a:off x="1547640" y="3548160"/>
                    <a:ext cx="3834720" cy="672480"/>
                  </a:xfrm>
                  <a:prstGeom prst="rect">
                    <a:avLst/>
                  </a:prstGeom>
                  <a:ln w="0">
                    <a:noFill/>
                  </a:ln>
                </p:spPr>
              </p:pic>
            </p:oleObj>
          </a:graphicData>
        </a:graphic>
      </p:graphicFrame>
      <p:graphicFrame>
        <p:nvGraphicFramePr>
          <p:cNvPr id="1632" name="Object 6"/>
          <p:cNvGraphicFramePr/>
          <p:nvPr/>
        </p:nvGraphicFramePr>
        <p:xfrm>
          <a:off x="1476360" y="5445000"/>
          <a:ext cx="2399760" cy="672480"/>
        </p:xfrm>
        <a:graphic>
          <a:graphicData uri="http://schemas.openxmlformats.org/presentationml/2006/ole">
            <p:oleObj progId="Equation.DSMT4" r:id="rId5" spid="">
              <p:embed/>
              <p:pic>
                <p:nvPicPr>
                  <p:cNvPr id="1633" name="Object 6" descr=""/>
                  <p:cNvPicPr/>
                  <p:nvPr/>
                </p:nvPicPr>
                <p:blipFill>
                  <a:blip r:embed="rId6"/>
                  <a:stretch/>
                </p:blipFill>
                <p:spPr>
                  <a:xfrm>
                    <a:off x="1476360" y="5445000"/>
                    <a:ext cx="2399760" cy="67248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timing>
    <p:tnLst>
      <p:par>
        <p:cTn id="182" dur="indefinite" restart="never" nodeType="tmRoot">
          <p:childTnLst>
            <p:seq>
              <p:cTn id="183" dur="indefinite" nodeType="mainSeq">
                <p:childTnLst>
                  <p:par>
                    <p:cTn id="184" nodeType="clickEffect" fill="hold">
                      <p:stCondLst>
                        <p:cond delay="indefinite"/>
                      </p:stCondLst>
                      <p:childTnLst>
                        <p:par>
                          <p:cTn id="185" nodeType="withEffect" fill="hold">
                            <p:stCondLst>
                              <p:cond delay="0"/>
                            </p:stCondLst>
                            <p:childTnLst>
                              <p:par>
                                <p:cTn id="186" nodeType="clickEffect" fill="hold" presetClass="entr" presetID="1">
                                  <p:stCondLst>
                                    <p:cond delay="0"/>
                                  </p:stCondLst>
                                  <p:childTnLst>
                                    <p:set>
                                      <p:cBhvr>
                                        <p:cTn id="187" dur="1" fill="hold">
                                          <p:stCondLst>
                                            <p:cond delay="0"/>
                                          </p:stCondLst>
                                        </p:cTn>
                                        <p:tgtEl>
                                          <p:spTgt spid="1629"/>
                                        </p:tgtEl>
                                        <p:attrNameLst>
                                          <p:attrName>style.visibility</p:attrName>
                                        </p:attrNameLst>
                                      </p:cBhvr>
                                      <p:to>
                                        <p:strVal val="visible"/>
                                      </p:to>
                                    </p:set>
                                  </p:childTnLst>
                                </p:cTn>
                              </p:par>
                            </p:childTnLst>
                          </p:cTn>
                        </p:par>
                      </p:childTnLst>
                    </p:cTn>
                  </p:par>
                  <p:par>
                    <p:cTn id="188" nodeType="clickEffect" fill="hold">
                      <p:stCondLst>
                        <p:cond delay="indefinite"/>
                      </p:stCondLst>
                      <p:childTnLst>
                        <p:par>
                          <p:cTn id="189" nodeType="withEffect" fill="hold">
                            <p:stCondLst>
                              <p:cond delay="0"/>
                            </p:stCondLst>
                            <p:childTnLst>
                              <p:par>
                                <p:cTn id="190" nodeType="clickEffect" fill="hold" presetClass="entr" presetID="1">
                                  <p:stCondLst>
                                    <p:cond delay="0"/>
                                  </p:stCondLst>
                                  <p:childTnLst>
                                    <p:set>
                                      <p:cBhvr>
                                        <p:cTn id="191" dur="1" fill="hold">
                                          <p:stCondLst>
                                            <p:cond delay="0"/>
                                          </p:stCondLst>
                                        </p:cTn>
                                        <p:tgtEl>
                                          <p:spTgt spid="1631"/>
                                        </p:tgtEl>
                                        <p:attrNameLst>
                                          <p:attrName>style.visibility</p:attrName>
                                        </p:attrNameLst>
                                      </p:cBhvr>
                                      <p:to>
                                        <p:strVal val="visible"/>
                                      </p:to>
                                    </p:set>
                                  </p:childTnLst>
                                </p:cTn>
                              </p:par>
                            </p:childTnLst>
                          </p:cTn>
                        </p:par>
                      </p:childTnLst>
                    </p:cTn>
                  </p:par>
                  <p:par>
                    <p:cTn id="192" nodeType="clickEffect" fill="hold">
                      <p:stCondLst>
                        <p:cond delay="indefinite"/>
                      </p:stCondLst>
                      <p:childTnLst>
                        <p:par>
                          <p:cTn id="193" nodeType="withEffect" fill="hold">
                            <p:stCondLst>
                              <p:cond delay="0"/>
                            </p:stCondLst>
                            <p:childTnLst>
                              <p:par>
                                <p:cTn id="194" nodeType="clickEffect" fill="hold" presetClass="entr" presetID="1">
                                  <p:stCondLst>
                                    <p:cond delay="0"/>
                                  </p:stCondLst>
                                  <p:childTnLst>
                                    <p:set>
                                      <p:cBhvr>
                                        <p:cTn id="195" dur="1" fill="hold">
                                          <p:stCondLst>
                                            <p:cond delay="0"/>
                                          </p:stCondLst>
                                        </p:cTn>
                                        <p:tgtEl>
                                          <p:spTgt spid="1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7.1.2 </a:t>
            </a:r>
            <a:r>
              <a:rPr b="1" lang="ja-JP" sz="3200" spc="-1" strike="noStrike">
                <a:solidFill>
                  <a:srgbClr val="000099"/>
                </a:solidFill>
                <a:latin typeface="Times New Roman"/>
                <a:ea typeface="HG丸ｺﾞｼｯｸM-PRO"/>
              </a:rPr>
              <a:t>管内強制対流沸騰</a:t>
            </a:r>
            <a:endParaRPr b="0" lang="en-US" sz="3200" spc="-1" strike="noStrike">
              <a:solidFill>
                <a:srgbClr val="000000"/>
              </a:solidFill>
              <a:latin typeface="Arial"/>
            </a:endParaRPr>
          </a:p>
        </p:txBody>
      </p:sp>
      <p:sp>
        <p:nvSpPr>
          <p:cNvPr id="1635" name="PlaceHolder 2"/>
          <p:cNvSpPr>
            <a:spLocks noGrp="1"/>
          </p:cNvSpPr>
          <p:nvPr>
            <p:ph/>
          </p:nvPr>
        </p:nvSpPr>
        <p:spPr>
          <a:xfrm>
            <a:off x="152280" y="990720"/>
            <a:ext cx="4490280" cy="5333400"/>
          </a:xfrm>
          <a:prstGeom prst="rect">
            <a:avLst/>
          </a:prstGeom>
          <a:noFill/>
          <a:ln w="0">
            <a:noFill/>
          </a:ln>
        </p:spPr>
        <p:txBody>
          <a:bodyPr numCol="1" spcCol="0" lIns="90000" rIns="90000" tIns="45000" bIns="45000" anchor="t">
            <a:noAutofit/>
          </a:bodyPr>
          <a:p>
            <a:pPr marL="264960" indent="-26496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エネルギー機器等では、管内を流れる流体を加熱して蒸気を発生させる場合が多い。</a:t>
            </a:r>
            <a:endParaRPr b="0" lang="en-US" sz="2000" spc="-1" strike="noStrike">
              <a:solidFill>
                <a:srgbClr val="000000"/>
              </a:solidFill>
              <a:latin typeface="Arial"/>
            </a:endParaRPr>
          </a:p>
          <a:p>
            <a:pPr marL="264960" indent="-264960">
              <a:lnSpc>
                <a:spcPct val="100000"/>
              </a:lnSpc>
              <a:spcBef>
                <a:spcPts val="1001"/>
              </a:spcBef>
              <a:buClr>
                <a:srgbClr val="000099"/>
              </a:buClr>
              <a:buFont typeface="Wingdings" charset="2"/>
              <a:buChar char=""/>
            </a:pP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W</a:t>
            </a:r>
            <a:r>
              <a:rPr b="0" lang="ja-JP" sz="2000" spc="-1" strike="noStrike">
                <a:solidFill>
                  <a:srgbClr val="000099"/>
                </a:solidFill>
                <a:latin typeface="Times New Roman"/>
                <a:ea typeface="HG丸ｺﾞｼｯｸM-PRO"/>
              </a:rPr>
              <a:t>は、</a:t>
            </a:r>
            <a:r>
              <a:rPr b="0" lang="en-US" sz="2000" spc="-1" strike="noStrike">
                <a:solidFill>
                  <a:srgbClr val="000099"/>
                </a:solidFill>
                <a:latin typeface="Times New Roman"/>
                <a:ea typeface="HG丸ｺﾞｼｯｸM-PRO"/>
              </a:rPr>
              <a:t>BT</a:t>
            </a:r>
            <a:r>
              <a:rPr b="0" lang="ja-JP" sz="2000" spc="-1" strike="noStrike">
                <a:solidFill>
                  <a:srgbClr val="000099"/>
                </a:solidFill>
                <a:latin typeface="Times New Roman"/>
                <a:ea typeface="HG丸ｺﾞｼｯｸM-PRO"/>
              </a:rPr>
              <a:t>上流では飽和温度程度、</a:t>
            </a:r>
            <a:r>
              <a:rPr b="0" lang="en-US" sz="2000" spc="-1" strike="noStrike">
                <a:solidFill>
                  <a:srgbClr val="000099"/>
                </a:solidFill>
                <a:latin typeface="Times New Roman"/>
                <a:ea typeface="HG丸ｺﾞｼｯｸM-PRO"/>
              </a:rPr>
              <a:t>BT</a:t>
            </a:r>
            <a:r>
              <a:rPr b="0" lang="ja-JP" sz="2000" spc="-1" strike="noStrike">
                <a:solidFill>
                  <a:srgbClr val="000099"/>
                </a:solidFill>
                <a:latin typeface="Times New Roman"/>
                <a:ea typeface="HG丸ｺﾞｼｯｸM-PRO"/>
              </a:rPr>
              <a:t>下流では急激に上昇する。</a:t>
            </a:r>
            <a:endParaRPr b="0" lang="en-US" sz="2000" spc="-1" strike="noStrike">
              <a:solidFill>
                <a:srgbClr val="000000"/>
              </a:solidFill>
              <a:latin typeface="Arial"/>
            </a:endParaRPr>
          </a:p>
          <a:p>
            <a:pPr marL="264960" indent="-26496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通常は、</a:t>
            </a:r>
            <a:r>
              <a:rPr b="0" lang="en-US" sz="2000" spc="-1" strike="noStrike">
                <a:solidFill>
                  <a:srgbClr val="000099"/>
                </a:solidFill>
                <a:latin typeface="Times New Roman"/>
                <a:ea typeface="HG丸ｺﾞｼｯｸM-PRO"/>
              </a:rPr>
              <a:t>BT</a:t>
            </a:r>
            <a:r>
              <a:rPr b="0" lang="ja-JP" sz="2000" spc="-1" strike="noStrike">
                <a:solidFill>
                  <a:srgbClr val="000099"/>
                </a:solidFill>
                <a:latin typeface="Times New Roman"/>
                <a:ea typeface="HG丸ｺﾞｼｯｸM-PRO"/>
              </a:rPr>
              <a:t>を生じないように設計</a:t>
            </a:r>
            <a:endParaRPr b="0" lang="en-US" sz="2000" spc="-1" strike="noStrike">
              <a:solidFill>
                <a:srgbClr val="000000"/>
              </a:solidFill>
              <a:latin typeface="Arial"/>
            </a:endParaRPr>
          </a:p>
          <a:p>
            <a:pPr marL="264960" indent="-264960">
              <a:lnSpc>
                <a:spcPct val="100000"/>
              </a:lnSpc>
              <a:spcBef>
                <a:spcPts val="1001"/>
              </a:spcBef>
              <a:buClr>
                <a:srgbClr val="000099"/>
              </a:buClr>
              <a:buFont typeface="Wingdings" charset="2"/>
              <a:buChar char=""/>
            </a:pPr>
            <a:r>
              <a:rPr b="0" lang="en-US" sz="2000" spc="-1" strike="noStrike">
                <a:solidFill>
                  <a:srgbClr val="000099"/>
                </a:solidFill>
                <a:latin typeface="Times New Roman"/>
                <a:ea typeface="HG丸ｺﾞｼｯｸM-PRO"/>
              </a:rPr>
              <a:t>BT</a:t>
            </a:r>
            <a:r>
              <a:rPr b="0" lang="ja-JP" sz="2000" spc="-1" strike="noStrike">
                <a:solidFill>
                  <a:srgbClr val="000099"/>
                </a:solidFill>
                <a:latin typeface="Times New Roman"/>
                <a:ea typeface="HG丸ｺﾞｼｯｸM-PRO"/>
              </a:rPr>
              <a:t>の発生メカニズム</a:t>
            </a:r>
            <a:endParaRPr b="0" lang="en-US" sz="2000" spc="-1" strike="noStrike">
              <a:solidFill>
                <a:srgbClr val="000000"/>
              </a:solidFill>
              <a:latin typeface="Arial"/>
            </a:endParaRPr>
          </a:p>
          <a:p>
            <a:pPr lvl="1" marL="820800" indent="-285840">
              <a:lnSpc>
                <a:spcPct val="100000"/>
              </a:lnSpc>
              <a:spcBef>
                <a:spcPts val="1001"/>
              </a:spcBef>
              <a:buClr>
                <a:srgbClr val="000099"/>
              </a:buClr>
              <a:buFont typeface="Symbol"/>
              <a:buChar char=""/>
            </a:pPr>
            <a:r>
              <a:rPr b="0" lang="en-US" sz="2000" spc="-1" strike="noStrike" u="sng">
                <a:solidFill>
                  <a:srgbClr val="000099"/>
                </a:solidFill>
                <a:uFillTx/>
                <a:latin typeface="Times New Roman"/>
                <a:ea typeface="HG丸ｺﾞｼｯｸM-PRO"/>
              </a:rPr>
              <a:t>DNB</a:t>
            </a:r>
            <a:r>
              <a:rPr b="0" lang="ja-JP" sz="2000" spc="-1" strike="noStrike">
                <a:solidFill>
                  <a:srgbClr val="000099"/>
                </a:solidFill>
                <a:latin typeface="Times New Roman"/>
                <a:ea typeface="HG丸ｺﾞｼｯｸM-PRO"/>
              </a:rPr>
              <a:t>：プール沸騰と類似の機構、液体と加熱壁の間に蒸気膜が形成される。</a:t>
            </a:r>
            <a:endParaRPr b="0" lang="en-US" sz="2000" spc="-1" strike="noStrike">
              <a:solidFill>
                <a:srgbClr val="000000"/>
              </a:solidFill>
              <a:latin typeface="Arial"/>
            </a:endParaRPr>
          </a:p>
          <a:p>
            <a:pPr lvl="1" marL="820800" indent="-285840">
              <a:lnSpc>
                <a:spcPct val="100000"/>
              </a:lnSpc>
              <a:spcBef>
                <a:spcPts val="1001"/>
              </a:spcBef>
              <a:buClr>
                <a:srgbClr val="000099"/>
              </a:buClr>
              <a:buFont typeface="Symbol"/>
              <a:buChar char=""/>
            </a:pPr>
            <a:r>
              <a:rPr b="0" lang="ja-JP" sz="2000" spc="-1" strike="noStrike" u="sng">
                <a:solidFill>
                  <a:srgbClr val="000099"/>
                </a:solidFill>
                <a:uFillTx/>
                <a:latin typeface="Times New Roman"/>
                <a:ea typeface="HG丸ｺﾞｼｯｸM-PRO"/>
              </a:rPr>
              <a:t>ドライアウト</a:t>
            </a:r>
            <a:r>
              <a:rPr b="0" lang="ja-JP" sz="2000" spc="-1" strike="noStrike">
                <a:solidFill>
                  <a:srgbClr val="000099"/>
                </a:solidFill>
                <a:latin typeface="Times New Roman"/>
                <a:ea typeface="HG丸ｺﾞｼｯｸM-PRO"/>
              </a:rPr>
              <a:t>：環状流中で液膜が消失する。流動系に特有</a:t>
            </a:r>
            <a:endParaRPr b="0" lang="en-US" sz="2000" spc="-1" strike="noStrike">
              <a:solidFill>
                <a:srgbClr val="000000"/>
              </a:solidFill>
              <a:latin typeface="Arial"/>
            </a:endParaRPr>
          </a:p>
          <a:p>
            <a:pPr lvl="1" marL="82080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環状流遷移と</a:t>
            </a:r>
            <a:r>
              <a:rPr b="0" lang="en-US" sz="2000" spc="-1" strike="noStrike">
                <a:solidFill>
                  <a:srgbClr val="000099"/>
                </a:solidFill>
                <a:latin typeface="Times New Roman"/>
                <a:ea typeface="HG丸ｺﾞｼｯｸM-PRO"/>
              </a:rPr>
              <a:t>BT</a:t>
            </a:r>
            <a:r>
              <a:rPr b="0" lang="ja-JP" sz="2000" spc="-1" strike="noStrike">
                <a:solidFill>
                  <a:srgbClr val="000099"/>
                </a:solidFill>
                <a:latin typeface="Times New Roman"/>
                <a:ea typeface="HG丸ｺﾞｼｯｸM-PRO"/>
              </a:rPr>
              <a:t>の相対関係</a:t>
            </a:r>
            <a:endParaRPr b="0" lang="en-US" sz="2000" spc="-1" strike="noStrike">
              <a:solidFill>
                <a:srgbClr val="000000"/>
              </a:solidFill>
              <a:latin typeface="Arial"/>
            </a:endParaRPr>
          </a:p>
        </p:txBody>
      </p:sp>
      <p:pic>
        <p:nvPicPr>
          <p:cNvPr id="1636" name="Picture 4" descr=""/>
          <p:cNvPicPr/>
          <p:nvPr/>
        </p:nvPicPr>
        <p:blipFill>
          <a:blip r:embed="rId1"/>
          <a:stretch/>
        </p:blipFill>
        <p:spPr>
          <a:xfrm>
            <a:off x="4572000" y="990720"/>
            <a:ext cx="2477520" cy="4141080"/>
          </a:xfrm>
          <a:prstGeom prst="rect">
            <a:avLst/>
          </a:prstGeom>
          <a:ln w="0">
            <a:noFill/>
          </a:ln>
        </p:spPr>
      </p:pic>
      <p:pic>
        <p:nvPicPr>
          <p:cNvPr id="1637" name="Picture 5" descr=""/>
          <p:cNvPicPr/>
          <p:nvPr/>
        </p:nvPicPr>
        <p:blipFill>
          <a:blip r:embed="rId2"/>
          <a:stretch/>
        </p:blipFill>
        <p:spPr>
          <a:xfrm>
            <a:off x="6588000" y="981000"/>
            <a:ext cx="2480400" cy="4137840"/>
          </a:xfrm>
          <a:prstGeom prst="rect">
            <a:avLst/>
          </a:prstGeom>
          <a:ln w="0">
            <a:noFill/>
          </a:ln>
        </p:spPr>
      </p:pic>
      <p:sp>
        <p:nvSpPr>
          <p:cNvPr id="1638" name="Rectangle 6"/>
          <p:cNvSpPr/>
          <p:nvPr/>
        </p:nvSpPr>
        <p:spPr>
          <a:xfrm>
            <a:off x="4500720" y="5157720"/>
            <a:ext cx="4463280" cy="1223280"/>
          </a:xfrm>
          <a:prstGeom prst="rect">
            <a:avLst/>
          </a:prstGeom>
          <a:noFill/>
          <a:ln w="12700">
            <a:solidFill>
              <a:srgbClr val="008000"/>
            </a:solidFill>
            <a:prstDash val="lgDash"/>
            <a:miter/>
          </a:ln>
        </p:spPr>
        <p:style>
          <a:lnRef idx="0"/>
          <a:fillRef idx="0"/>
          <a:effectRef idx="0"/>
          <a:fontRef idx="minor"/>
        </p:style>
        <p:txBody>
          <a:bodyPr lIns="90000" rIns="90000" tIns="45000" bIns="45000" anchor="t">
            <a:noAutofit/>
          </a:bodyPr>
          <a:p>
            <a:pPr marL="181080" indent="-181080">
              <a:lnSpc>
                <a:spcPct val="100000"/>
              </a:lnSpc>
              <a:spcBef>
                <a:spcPts val="300"/>
              </a:spcBef>
              <a:buClr>
                <a:srgbClr val="000099"/>
              </a:buClr>
              <a:buFont typeface="Wingdings" charset="2"/>
              <a:buChar char=""/>
            </a:pPr>
            <a:r>
              <a:rPr b="0" lang="en-US" sz="1200" spc="-1" strike="noStrike">
                <a:solidFill>
                  <a:srgbClr val="000099"/>
                </a:solidFill>
                <a:latin typeface="Times New Roman"/>
                <a:ea typeface="HG丸ｺﾞｼｯｸM-PRO"/>
              </a:rPr>
              <a:t>BT (Boiling Transition)</a:t>
            </a:r>
            <a:r>
              <a:rPr b="0" lang="ja-JP" sz="1200" spc="-1" strike="noStrike">
                <a:solidFill>
                  <a:srgbClr val="000099"/>
                </a:solidFill>
                <a:latin typeface="Times New Roman"/>
                <a:ea typeface="HG丸ｺﾞｼｯｸM-PRO"/>
              </a:rPr>
              <a:t>：熱伝達率の急減（壁温度の急上昇）</a:t>
            </a:r>
            <a:endParaRPr b="0" lang="en-US" sz="1200" spc="-1" strike="noStrike">
              <a:solidFill>
                <a:srgbClr val="000000"/>
              </a:solidFill>
              <a:latin typeface="Arial"/>
            </a:endParaRPr>
          </a:p>
          <a:p>
            <a:pPr marL="181080" indent="-181080">
              <a:lnSpc>
                <a:spcPct val="100000"/>
              </a:lnSpc>
              <a:spcBef>
                <a:spcPts val="300"/>
              </a:spcBef>
              <a:buClr>
                <a:srgbClr val="000099"/>
              </a:buClr>
              <a:buFont typeface="Wingdings" charset="2"/>
              <a:buChar char=""/>
            </a:pPr>
            <a:r>
              <a:rPr b="0" lang="ja-JP" sz="1200" spc="-1" strike="noStrike">
                <a:solidFill>
                  <a:srgbClr val="000099"/>
                </a:solidFill>
                <a:latin typeface="Times New Roman"/>
                <a:ea typeface="HG丸ｺﾞｼｯｸM-PRO"/>
              </a:rPr>
              <a:t>限界出力 </a:t>
            </a:r>
            <a:r>
              <a:rPr b="0" lang="en-US" sz="1200" spc="-1" strike="noStrike">
                <a:solidFill>
                  <a:srgbClr val="000099"/>
                </a:solidFill>
                <a:latin typeface="Times New Roman"/>
                <a:ea typeface="HG丸ｺﾞｼｯｸM-PRO"/>
              </a:rPr>
              <a:t>(Critical Power)</a:t>
            </a:r>
            <a:r>
              <a:rPr b="0" lang="ja-JP" sz="1200" spc="-1" strike="noStrike">
                <a:solidFill>
                  <a:srgbClr val="000099"/>
                </a:solidFill>
                <a:latin typeface="Times New Roman"/>
                <a:ea typeface="HG丸ｺﾞｼｯｸM-PRO"/>
              </a:rPr>
              <a:t>：</a:t>
            </a:r>
            <a:r>
              <a:rPr b="0" lang="en-US" sz="1200" spc="-1" strike="noStrike">
                <a:solidFill>
                  <a:srgbClr val="000099"/>
                </a:solidFill>
                <a:latin typeface="Times New Roman"/>
                <a:ea typeface="HG丸ｺﾞｼｯｸM-PRO"/>
              </a:rPr>
              <a:t>BT</a:t>
            </a:r>
            <a:r>
              <a:rPr b="0" lang="ja-JP" sz="1200" spc="-1" strike="noStrike">
                <a:solidFill>
                  <a:srgbClr val="000099"/>
                </a:solidFill>
                <a:latin typeface="Times New Roman"/>
                <a:ea typeface="HG丸ｺﾞｼｯｸM-PRO"/>
              </a:rPr>
              <a:t>を生じるときの熱出力</a:t>
            </a:r>
            <a:endParaRPr b="0" lang="en-US" sz="1200" spc="-1" strike="noStrike">
              <a:solidFill>
                <a:srgbClr val="000000"/>
              </a:solidFill>
              <a:latin typeface="Arial"/>
            </a:endParaRPr>
          </a:p>
          <a:p>
            <a:pPr marL="181080" indent="-181080">
              <a:lnSpc>
                <a:spcPct val="100000"/>
              </a:lnSpc>
              <a:spcBef>
                <a:spcPts val="300"/>
              </a:spcBef>
              <a:buClr>
                <a:srgbClr val="000099"/>
              </a:buClr>
              <a:buFont typeface="Wingdings" charset="2"/>
              <a:buChar char=""/>
            </a:pPr>
            <a:r>
              <a:rPr b="0" lang="ja-JP" sz="1200" spc="-1" strike="noStrike">
                <a:solidFill>
                  <a:srgbClr val="000099"/>
                </a:solidFill>
                <a:latin typeface="Times New Roman"/>
                <a:ea typeface="HG丸ｺﾞｼｯｸM-PRO"/>
              </a:rPr>
              <a:t>限界熱流束 </a:t>
            </a:r>
            <a:r>
              <a:rPr b="0" lang="en-US" sz="1200" spc="-1" strike="noStrike">
                <a:solidFill>
                  <a:srgbClr val="000099"/>
                </a:solidFill>
                <a:latin typeface="Times New Roman"/>
                <a:ea typeface="HG丸ｺﾞｼｯｸM-PRO"/>
              </a:rPr>
              <a:t>(Critical Heat Flux)</a:t>
            </a:r>
            <a:r>
              <a:rPr b="0" lang="ja-JP" sz="1200" spc="-1" strike="noStrike">
                <a:solidFill>
                  <a:srgbClr val="000099"/>
                </a:solidFill>
                <a:latin typeface="Times New Roman"/>
                <a:ea typeface="HG丸ｺﾞｼｯｸM-PRO"/>
              </a:rPr>
              <a:t>：</a:t>
            </a:r>
            <a:r>
              <a:rPr b="0" lang="en-US" sz="1200" spc="-1" strike="noStrike">
                <a:solidFill>
                  <a:srgbClr val="000099"/>
                </a:solidFill>
                <a:latin typeface="Times New Roman"/>
                <a:ea typeface="HG丸ｺﾞｼｯｸM-PRO"/>
              </a:rPr>
              <a:t>BT</a:t>
            </a:r>
            <a:r>
              <a:rPr b="0" lang="ja-JP" sz="1200" spc="-1" strike="noStrike">
                <a:solidFill>
                  <a:srgbClr val="000099"/>
                </a:solidFill>
                <a:latin typeface="Times New Roman"/>
                <a:ea typeface="HG丸ｺﾞｼｯｸM-PRO"/>
              </a:rPr>
              <a:t>を生じるときの熱流束</a:t>
            </a:r>
            <a:endParaRPr b="0" lang="en-US" sz="1200" spc="-1" strike="noStrike">
              <a:solidFill>
                <a:srgbClr val="000000"/>
              </a:solidFill>
              <a:latin typeface="Arial"/>
            </a:endParaRPr>
          </a:p>
          <a:p>
            <a:pPr marL="181080" indent="-181080">
              <a:lnSpc>
                <a:spcPct val="100000"/>
              </a:lnSpc>
              <a:spcBef>
                <a:spcPts val="300"/>
              </a:spcBef>
              <a:buClr>
                <a:srgbClr val="000099"/>
              </a:buClr>
              <a:buFont typeface="Wingdings" charset="2"/>
              <a:buChar char=""/>
            </a:pPr>
            <a:r>
              <a:rPr b="0" lang="ja-JP" sz="1200" spc="-1" strike="noStrike">
                <a:solidFill>
                  <a:srgbClr val="000099"/>
                </a:solidFill>
                <a:latin typeface="Times New Roman"/>
                <a:ea typeface="HG丸ｺﾞｼｯｸM-PRO"/>
              </a:rPr>
              <a:t>ドライアウト：環状流中での液膜消失（</a:t>
            </a:r>
            <a:r>
              <a:rPr b="0" lang="en-US" sz="1200" spc="-1" strike="noStrike">
                <a:solidFill>
                  <a:srgbClr val="000099"/>
                </a:solidFill>
                <a:latin typeface="Times New Roman"/>
                <a:ea typeface="HG丸ｺﾞｼｯｸM-PRO"/>
              </a:rPr>
              <a:t>BT</a:t>
            </a:r>
            <a:r>
              <a:rPr b="0" lang="ja-JP" sz="1200" spc="-1" strike="noStrike">
                <a:solidFill>
                  <a:srgbClr val="000099"/>
                </a:solidFill>
                <a:latin typeface="Times New Roman"/>
                <a:ea typeface="HG丸ｺﾞｼｯｸM-PRO"/>
              </a:rPr>
              <a:t>機構の一つ）</a:t>
            </a:r>
            <a:endParaRPr b="0" lang="en-US" sz="1200" spc="-1" strike="noStrike">
              <a:solidFill>
                <a:srgbClr val="000000"/>
              </a:solidFill>
              <a:latin typeface="Arial"/>
            </a:endParaRPr>
          </a:p>
          <a:p>
            <a:pPr marL="181080" indent="-181080">
              <a:lnSpc>
                <a:spcPct val="100000"/>
              </a:lnSpc>
              <a:spcBef>
                <a:spcPts val="300"/>
              </a:spcBef>
              <a:buClr>
                <a:srgbClr val="000099"/>
              </a:buClr>
              <a:buFont typeface="Wingdings" charset="2"/>
              <a:buChar char=""/>
            </a:pPr>
            <a:r>
              <a:rPr b="0" lang="en-US" sz="1200" spc="-1" strike="noStrike">
                <a:solidFill>
                  <a:srgbClr val="000099"/>
                </a:solidFill>
                <a:latin typeface="Times New Roman"/>
                <a:ea typeface="HG丸ｺﾞｼｯｸM-PRO"/>
              </a:rPr>
              <a:t>DNB (Departure from Nucleate Boiling)</a:t>
            </a:r>
            <a:r>
              <a:rPr b="0" lang="ja-JP" sz="1200" spc="-1" strike="noStrike">
                <a:solidFill>
                  <a:srgbClr val="000099"/>
                </a:solidFill>
                <a:latin typeface="Times New Roman"/>
                <a:ea typeface="HG丸ｺﾞｼｯｸM-PRO"/>
              </a:rPr>
              <a:t>：</a:t>
            </a:r>
            <a:r>
              <a:rPr b="0" lang="en-US" sz="1200" spc="-1" strike="noStrike">
                <a:solidFill>
                  <a:srgbClr val="000099"/>
                </a:solidFill>
                <a:latin typeface="Times New Roman"/>
                <a:ea typeface="HG丸ｺﾞｼｯｸM-PRO"/>
              </a:rPr>
              <a:t>BT</a:t>
            </a:r>
            <a:r>
              <a:rPr b="0" lang="ja-JP" sz="1200" spc="-1" strike="noStrike">
                <a:solidFill>
                  <a:srgbClr val="000099"/>
                </a:solidFill>
                <a:latin typeface="Times New Roman"/>
                <a:ea typeface="HG丸ｺﾞｼｯｸM-PRO"/>
              </a:rPr>
              <a:t>機構の一つ</a:t>
            </a:r>
            <a:endParaRPr b="0" lang="en-US" sz="1200" spc="-1" strike="noStrike">
              <a:solidFill>
                <a:srgbClr val="000000"/>
              </a:solidFill>
              <a:latin typeface="Arial"/>
            </a:endParaRPr>
          </a:p>
        </p:txBody>
      </p:sp>
      <p:sp>
        <p:nvSpPr>
          <p:cNvPr id="1639" name="Text Box 7"/>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限界熱流束</a:t>
            </a:r>
            <a:endParaRPr b="0" lang="en-US" sz="3200" spc="-1" strike="noStrike">
              <a:solidFill>
                <a:srgbClr val="000000"/>
              </a:solidFill>
              <a:latin typeface="Arial"/>
            </a:endParaRPr>
          </a:p>
        </p:txBody>
      </p:sp>
      <p:sp>
        <p:nvSpPr>
          <p:cNvPr id="1641" name="PlaceHolder 2"/>
          <p:cNvSpPr>
            <a:spLocks noGrp="1"/>
          </p:cNvSpPr>
          <p:nvPr>
            <p:ph/>
          </p:nvPr>
        </p:nvSpPr>
        <p:spPr>
          <a:xfrm>
            <a:off x="152280" y="990720"/>
            <a:ext cx="729864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en-US" sz="2000" spc="-1" strike="noStrike">
                <a:solidFill>
                  <a:srgbClr val="000099"/>
                </a:solidFill>
                <a:latin typeface="Times New Roman"/>
                <a:ea typeface="HG丸ｺﾞｼｯｸM-PRO"/>
              </a:rPr>
              <a:t>BT</a:t>
            </a:r>
            <a:r>
              <a:rPr b="0" lang="ja-JP" sz="2000" spc="-1" strike="noStrike">
                <a:solidFill>
                  <a:srgbClr val="000099"/>
                </a:solidFill>
                <a:latin typeface="Times New Roman"/>
                <a:ea typeface="HG丸ｺﾞｼｯｸM-PRO"/>
              </a:rPr>
              <a:t>の上流と下流で熱伝達率（壁面温度）が大きく異なるため、</a:t>
            </a:r>
            <a:r>
              <a:rPr b="0" lang="en-US" sz="2000" spc="-1" strike="noStrike">
                <a:solidFill>
                  <a:srgbClr val="000099"/>
                </a:solidFill>
                <a:latin typeface="Times New Roman"/>
                <a:ea typeface="HG丸ｺﾞｼｯｸM-PRO"/>
              </a:rPr>
              <a:t>BT</a:t>
            </a:r>
            <a:r>
              <a:rPr b="0" lang="ja-JP" sz="2000" spc="-1" strike="noStrike">
                <a:solidFill>
                  <a:srgbClr val="000099"/>
                </a:solidFill>
                <a:latin typeface="Times New Roman"/>
                <a:ea typeface="HG丸ｺﾞｼｯｸM-PRO"/>
              </a:rPr>
              <a:t>の発生（限界熱流束）を正確に予測することが最も重要</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簡単な体系（均一加熱、均一流路形状、定常）では、多数の実験データをもとにした実験相関式（甲藤）</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簡単でない体系では、個別試験が必要だが、ドライアウト型であればより汎用性の高い取扱いが可能（液膜流モデル）</a:t>
            </a:r>
            <a:endParaRPr b="0" lang="en-US" sz="2000" spc="-1" strike="noStrike">
              <a:solidFill>
                <a:srgbClr val="000000"/>
              </a:solidFill>
              <a:latin typeface="Arial"/>
            </a:endParaRPr>
          </a:p>
        </p:txBody>
      </p:sp>
      <p:sp>
        <p:nvSpPr>
          <p:cNvPr id="1642" name="Rectangle 4"/>
          <p:cNvSpPr/>
          <p:nvPr/>
        </p:nvSpPr>
        <p:spPr>
          <a:xfrm>
            <a:off x="0" y="3186000"/>
            <a:ext cx="9143280" cy="360"/>
          </a:xfrm>
          <a:prstGeom prst="rect">
            <a:avLst/>
          </a:prstGeom>
          <a:noFill/>
          <a:ln w="0">
            <a:noFill/>
          </a:ln>
        </p:spPr>
        <p:style>
          <a:lnRef idx="0"/>
          <a:fillRef idx="0"/>
          <a:effectRef idx="0"/>
          <a:fontRef idx="minor"/>
        </p:style>
        <p:txBody>
          <a:bodyPr wrap="none" lIns="90000" rIns="90000" tIns="-44280" bIns="-44280" anchor="ctr">
            <a:sp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643" name="Object 5"/>
          <p:cNvGraphicFramePr/>
          <p:nvPr/>
        </p:nvGraphicFramePr>
        <p:xfrm>
          <a:off x="1300320" y="2836800"/>
          <a:ext cx="4279320" cy="735840"/>
        </p:xfrm>
        <a:graphic>
          <a:graphicData uri="http://schemas.openxmlformats.org/presentationml/2006/ole">
            <p:oleObj progId="Equation.DSMT4" r:id="rId1" spid="">
              <p:embed/>
              <p:pic>
                <p:nvPicPr>
                  <p:cNvPr id="1644" name="Object 5" descr=""/>
                  <p:cNvPicPr/>
                  <p:nvPr/>
                </p:nvPicPr>
                <p:blipFill>
                  <a:blip r:embed="rId2"/>
                  <a:stretch/>
                </p:blipFill>
                <p:spPr>
                  <a:xfrm>
                    <a:off x="1300320" y="2836800"/>
                    <a:ext cx="4279320" cy="735840"/>
                  </a:xfrm>
                  <a:prstGeom prst="rect">
                    <a:avLst/>
                  </a:prstGeom>
                  <a:ln w="0">
                    <a:noFill/>
                  </a:ln>
                </p:spPr>
              </p:pic>
            </p:oleObj>
          </a:graphicData>
        </a:graphic>
      </p:graphicFrame>
      <p:sp>
        <p:nvSpPr>
          <p:cNvPr id="1645" name="Rectangle 6"/>
          <p:cNvSpPr/>
          <p:nvPr/>
        </p:nvSpPr>
        <p:spPr>
          <a:xfrm>
            <a:off x="0" y="3186000"/>
            <a:ext cx="9143280" cy="360"/>
          </a:xfrm>
          <a:prstGeom prst="rect">
            <a:avLst/>
          </a:prstGeom>
          <a:noFill/>
          <a:ln w="0">
            <a:noFill/>
          </a:ln>
        </p:spPr>
        <p:style>
          <a:lnRef idx="0"/>
          <a:fillRef idx="0"/>
          <a:effectRef idx="0"/>
          <a:fontRef idx="minor"/>
        </p:style>
        <p:txBody>
          <a:bodyPr wrap="none" lIns="90000" rIns="90000" tIns="-44280" bIns="-44280" anchor="ctr">
            <a:sp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646" name="Object 7"/>
          <p:cNvGraphicFramePr/>
          <p:nvPr/>
        </p:nvGraphicFramePr>
        <p:xfrm>
          <a:off x="1332000" y="4724280"/>
          <a:ext cx="2729880" cy="735840"/>
        </p:xfrm>
        <a:graphic>
          <a:graphicData uri="http://schemas.openxmlformats.org/presentationml/2006/ole">
            <p:oleObj progId="Equation.DSMT4" r:id="rId3" spid="">
              <p:embed/>
              <p:pic>
                <p:nvPicPr>
                  <p:cNvPr id="1647" name="Object 7" descr=""/>
                  <p:cNvPicPr/>
                  <p:nvPr/>
                </p:nvPicPr>
                <p:blipFill>
                  <a:blip r:embed="rId4"/>
                  <a:stretch/>
                </p:blipFill>
                <p:spPr>
                  <a:xfrm>
                    <a:off x="1332000" y="4724280"/>
                    <a:ext cx="2729880" cy="735840"/>
                  </a:xfrm>
                  <a:prstGeom prst="rect">
                    <a:avLst/>
                  </a:prstGeom>
                  <a:ln w="0">
                    <a:noFill/>
                  </a:ln>
                </p:spPr>
              </p:pic>
            </p:oleObj>
          </a:graphicData>
        </a:graphic>
      </p:graphicFrame>
      <p:pic>
        <p:nvPicPr>
          <p:cNvPr id="1648" name="Picture 8" descr=""/>
          <p:cNvPicPr/>
          <p:nvPr/>
        </p:nvPicPr>
        <p:blipFill>
          <a:blip r:embed="rId5"/>
          <a:stretch/>
        </p:blipFill>
        <p:spPr>
          <a:xfrm>
            <a:off x="5506920" y="4437000"/>
            <a:ext cx="2160000" cy="1985400"/>
          </a:xfrm>
          <a:prstGeom prst="rect">
            <a:avLst/>
          </a:prstGeom>
          <a:ln w="0">
            <a:noFill/>
          </a:ln>
        </p:spPr>
      </p:pic>
      <p:sp>
        <p:nvSpPr>
          <p:cNvPr id="1649" name="Text Box 9"/>
          <p:cNvSpPr/>
          <p:nvPr/>
        </p:nvSpPr>
        <p:spPr>
          <a:xfrm>
            <a:off x="324000" y="5734080"/>
            <a:ext cx="5110920" cy="576360"/>
          </a:xfrm>
          <a:prstGeom prst="rect">
            <a:avLst/>
          </a:prstGeom>
          <a:noFill/>
          <a:ln w="9525">
            <a:solidFill>
              <a:srgbClr val="000000"/>
            </a:solidFill>
            <a:prstDash val="lgDash"/>
            <a:miter/>
          </a:ln>
        </p:spPr>
        <p:style>
          <a:lnRef idx="0"/>
          <a:fillRef idx="0"/>
          <a:effectRef idx="0"/>
          <a:fontRef idx="minor"/>
        </p:style>
        <p:txBody>
          <a:bodyPr lIns="90000" rIns="90000" tIns="45000" bIns="45000" anchor="t">
            <a:spAutoFit/>
          </a:bodyPr>
          <a:p>
            <a:pPr>
              <a:lnSpc>
                <a:spcPct val="100000"/>
              </a:lnSpc>
            </a:pPr>
            <a:r>
              <a:rPr b="1" lang="ja-JP" sz="1600" spc="-1" strike="noStrike">
                <a:solidFill>
                  <a:srgbClr val="000000"/>
                </a:solidFill>
                <a:latin typeface="Times New Roman"/>
                <a:ea typeface="HG丸ｺﾞｼｯｸM-PRO"/>
              </a:rPr>
              <a:t>液膜が消失して</a:t>
            </a:r>
            <a:r>
              <a:rPr b="1" lang="en-US" sz="1600" spc="-1" strike="noStrike">
                <a:solidFill>
                  <a:srgbClr val="000000"/>
                </a:solidFill>
                <a:latin typeface="Times New Roman"/>
                <a:ea typeface="HG丸ｺﾞｼｯｸM-PRO"/>
              </a:rPr>
              <a:t>BT</a:t>
            </a:r>
            <a:r>
              <a:rPr b="1" lang="ja-JP" sz="1600" spc="-1" strike="noStrike">
                <a:solidFill>
                  <a:srgbClr val="000000"/>
                </a:solidFill>
                <a:latin typeface="Times New Roman"/>
                <a:ea typeface="HG丸ｺﾞｼｯｸM-PRO"/>
              </a:rPr>
              <a:t>を生じると仮定することにより、原理的には非均一加熱、非定常状態にも適用できる。</a:t>
            </a:r>
            <a:endParaRPr b="0" lang="en-US" sz="1600" spc="-1" strike="noStrike">
              <a:solidFill>
                <a:srgbClr val="000000"/>
              </a:solidFill>
              <a:latin typeface="Arial"/>
            </a:endParaRPr>
          </a:p>
        </p:txBody>
      </p:sp>
      <p:pic>
        <p:nvPicPr>
          <p:cNvPr id="1650" name="Picture 10" descr=""/>
          <p:cNvPicPr/>
          <p:nvPr/>
        </p:nvPicPr>
        <p:blipFill>
          <a:blip r:embed="rId6"/>
          <a:stretch/>
        </p:blipFill>
        <p:spPr>
          <a:xfrm>
            <a:off x="7591320" y="1066680"/>
            <a:ext cx="1323360" cy="4952160"/>
          </a:xfrm>
          <a:prstGeom prst="rect">
            <a:avLst/>
          </a:prstGeom>
          <a:ln w="38100">
            <a:solidFill>
              <a:srgbClr val="000000"/>
            </a:solidFill>
            <a:miter/>
          </a:ln>
        </p:spPr>
      </p:pic>
      <p:sp>
        <p:nvSpPr>
          <p:cNvPr id="1651" name="Text Box 11"/>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7.1.3 </a:t>
            </a:r>
            <a:r>
              <a:rPr b="1" lang="ja-JP" sz="3200" spc="-1" strike="noStrike">
                <a:solidFill>
                  <a:srgbClr val="000099"/>
                </a:solidFill>
                <a:latin typeface="Times New Roman"/>
                <a:ea typeface="HG丸ｺﾞｼｯｸM-PRO"/>
              </a:rPr>
              <a:t>相変化を利用した冷却</a:t>
            </a:r>
            <a:endParaRPr b="0" lang="en-US" sz="3200" spc="-1" strike="noStrike">
              <a:solidFill>
                <a:srgbClr val="000000"/>
              </a:solidFill>
              <a:latin typeface="Arial"/>
            </a:endParaRPr>
          </a:p>
        </p:txBody>
      </p:sp>
      <p:sp>
        <p:nvSpPr>
          <p:cNvPr id="1653" name="PlaceHolder 2"/>
          <p:cNvSpPr>
            <a:spLocks noGrp="1"/>
          </p:cNvSpPr>
          <p:nvPr>
            <p:ph/>
          </p:nvPr>
        </p:nvSpPr>
        <p:spPr>
          <a:xfrm>
            <a:off x="152280" y="1341360"/>
            <a:ext cx="8811360" cy="4982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HG丸ｺﾞｼｯｸM-PRO"/>
                <a:ea typeface="HG丸ｺﾞｼｯｸM-PRO"/>
              </a:rPr>
              <a:t>沸騰：加熱のイメージだが，熱伝達率が大きいので，飽和温度まで急速に温度を下げられる．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HG丸ｺﾞｼｯｸM-PRO"/>
                <a:ea typeface="HG丸ｺﾞｼｯｸM-PRO"/>
              </a:rPr>
              <a:t>お湯を沸かすときも，加熱面は水によって冷却されているおかげで、温度が一定に保たれる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HG丸ｺﾞｼｯｸM-PRO"/>
                <a:ea typeface="HG丸ｺﾞｼｯｸM-PRO"/>
              </a:rPr>
              <a:t>鉄鋼の連続鋳造や金属材料の焼きいれ</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HG丸ｺﾞｼｯｸM-PRO"/>
                <a:ea typeface="HG丸ｺﾞｼｯｸM-PRO"/>
              </a:rPr>
              <a:t>吹き付け方式</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HG丸ｺﾞｼｯｸM-PRO"/>
                <a:ea typeface="HG丸ｺﾞｼｯｸM-PRO"/>
              </a:rPr>
              <a:t>スプレー冷却、ラミナー冷却、ジェット冷却、ミスト冷却</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HG丸ｺﾞｼｯｸM-PRO"/>
                <a:ea typeface="HG丸ｺﾞｼｯｸM-PRO"/>
              </a:rPr>
              <a:t>どぶづけ方式</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HG丸ｺﾞｼｯｸM-PRO"/>
                <a:ea typeface="HG丸ｺﾞｼｯｸM-PRO"/>
              </a:rPr>
              <a:t>浸漬冷却</a:t>
            </a:r>
            <a:endParaRPr b="0" lang="en-US" sz="2000" spc="-1" strike="noStrike">
              <a:solidFill>
                <a:srgbClr val="000000"/>
              </a:solidFill>
              <a:latin typeface="Arial"/>
            </a:endParaRPr>
          </a:p>
        </p:txBody>
      </p:sp>
      <p:sp>
        <p:nvSpPr>
          <p:cNvPr id="1654" name="Text Box 4"/>
          <p:cNvSpPr/>
          <p:nvPr/>
        </p:nvSpPr>
        <p:spPr>
          <a:xfrm>
            <a:off x="4068000" y="5445000"/>
            <a:ext cx="4463640" cy="576360"/>
          </a:xfrm>
          <a:prstGeom prst="rect">
            <a:avLst/>
          </a:prstGeom>
          <a:noFill/>
          <a:ln w="9525">
            <a:solidFill>
              <a:srgbClr val="000000"/>
            </a:solidFill>
            <a:prstDash val="lgDash"/>
            <a:miter/>
          </a:ln>
        </p:spPr>
        <p:style>
          <a:lnRef idx="0"/>
          <a:fillRef idx="0"/>
          <a:effectRef idx="0"/>
          <a:fontRef idx="minor"/>
        </p:style>
        <p:txBody>
          <a:bodyPr lIns="90000" rIns="90000" tIns="45000" bIns="45000" anchor="t">
            <a:spAutoFit/>
          </a:bodyPr>
          <a:p>
            <a:pPr>
              <a:lnSpc>
                <a:spcPct val="100000"/>
              </a:lnSpc>
            </a:pPr>
            <a:r>
              <a:rPr b="1" lang="ja-JP" sz="1600" spc="-1" strike="noStrike">
                <a:solidFill>
                  <a:srgbClr val="000000"/>
                </a:solidFill>
                <a:latin typeface="Times New Roman"/>
                <a:ea typeface="HG丸ｺﾞｼｯｸM-PRO"/>
              </a:rPr>
              <a:t>図</a:t>
            </a:r>
            <a:r>
              <a:rPr b="1" lang="en-US" sz="1600" spc="-1" strike="noStrike">
                <a:solidFill>
                  <a:srgbClr val="000000"/>
                </a:solidFill>
                <a:latin typeface="Times New Roman"/>
                <a:ea typeface="HG丸ｺﾞｼｯｸM-PRO"/>
              </a:rPr>
              <a:t>7.2</a:t>
            </a:r>
            <a:r>
              <a:rPr b="1" lang="ja-JP" sz="1600" spc="-1" strike="noStrike">
                <a:solidFill>
                  <a:srgbClr val="000000"/>
                </a:solidFill>
                <a:latin typeface="Times New Roman"/>
                <a:ea typeface="HG丸ｺﾞｼｯｸM-PRO"/>
              </a:rPr>
              <a:t>の意味を理解しておくこと。</a:t>
            </a:r>
            <a:endParaRPr b="0" lang="en-US" sz="1600" spc="-1" strike="noStrike">
              <a:solidFill>
                <a:srgbClr val="000000"/>
              </a:solidFill>
              <a:latin typeface="Arial"/>
            </a:endParaRPr>
          </a:p>
          <a:p>
            <a:pPr>
              <a:lnSpc>
                <a:spcPct val="100000"/>
              </a:lnSpc>
            </a:pPr>
            <a:r>
              <a:rPr b="1" lang="ja-JP" sz="1600" spc="-1" strike="noStrike">
                <a:solidFill>
                  <a:srgbClr val="000000"/>
                </a:solidFill>
                <a:latin typeface="Times New Roman"/>
                <a:ea typeface="HG丸ｺﾞｼｯｸM-PRO"/>
              </a:rPr>
              <a:t>演習（余力があれば）：テキスト </a:t>
            </a:r>
            <a:r>
              <a:rPr b="1" lang="en-US" sz="1600" spc="-1" strike="noStrike">
                <a:solidFill>
                  <a:srgbClr val="000000"/>
                </a:solidFill>
                <a:latin typeface="Times New Roman"/>
                <a:ea typeface="HG丸ｺﾞｼｯｸM-PRO"/>
              </a:rPr>
              <a:t>[1] &amp; [2]</a:t>
            </a:r>
            <a:endParaRPr b="0" lang="en-US" sz="1600" spc="-1" strike="noStrike">
              <a:solidFill>
                <a:srgbClr val="000000"/>
              </a:solidFill>
              <a:latin typeface="Arial"/>
            </a:endParaRPr>
          </a:p>
        </p:txBody>
      </p:sp>
      <p:sp>
        <p:nvSpPr>
          <p:cNvPr id="1655" name="Text Box 5"/>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7.2 </a:t>
            </a:r>
            <a:r>
              <a:rPr b="1" lang="ja-JP" sz="3200" spc="-1" strike="noStrike">
                <a:solidFill>
                  <a:srgbClr val="000099"/>
                </a:solidFill>
                <a:latin typeface="Times New Roman"/>
                <a:ea typeface="HG丸ｺﾞｼｯｸM-PRO"/>
              </a:rPr>
              <a:t>凝縮熱伝達</a:t>
            </a:r>
            <a:endParaRPr b="0" lang="en-US" sz="3200" spc="-1" strike="noStrike">
              <a:solidFill>
                <a:srgbClr val="000000"/>
              </a:solidFill>
              <a:latin typeface="Arial"/>
            </a:endParaRPr>
          </a:p>
        </p:txBody>
      </p:sp>
      <p:sp>
        <p:nvSpPr>
          <p:cNvPr id="1657" name="PlaceHolder 2"/>
          <p:cNvSpPr>
            <a:spLocks noGrp="1"/>
          </p:cNvSpPr>
          <p:nvPr>
            <p:ph/>
          </p:nvPr>
        </p:nvSpPr>
        <p:spPr>
          <a:xfrm>
            <a:off x="152280" y="1143000"/>
            <a:ext cx="8838360" cy="502848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沸騰：液体が飽和温度よりも温度の高い伝熱面に触れる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凝縮：気体が飽和温度よりも温度の低い伝熱面に触れる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凝縮</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膜状凝縮：凝縮液が液膜を形成して伝熱面全体を濡らす．</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滴状凝縮：凝縮液が滴状になって伝熱面を部分的に濡らす．</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例えば凝縮器：あるシステムで沸騰により蒸気が発生して圧力上昇</a:t>
            </a:r>
            <a:r>
              <a:rPr b="0" lang="en-US" sz="1800" spc="-1" strike="noStrike">
                <a:solidFill>
                  <a:srgbClr val="000099"/>
                </a:solidFill>
                <a:latin typeface="Wingdings"/>
                <a:ea typeface="HG丸ｺﾞｼｯｸM-PRO"/>
              </a:rPr>
              <a:t></a:t>
            </a:r>
            <a:r>
              <a:rPr b="0" lang="ja-JP" sz="1800" spc="-1" strike="noStrike">
                <a:solidFill>
                  <a:srgbClr val="000099"/>
                </a:solidFill>
                <a:latin typeface="Times New Roman"/>
                <a:ea typeface="HG丸ｺﾞｼｯｸM-PRO"/>
              </a:rPr>
              <a:t>凝縮器で圧力抑制</a:t>
            </a:r>
            <a:r>
              <a:rPr b="0" lang="en-US" sz="1800" spc="-1" strike="noStrike">
                <a:solidFill>
                  <a:srgbClr val="000099"/>
                </a:solidFill>
                <a:latin typeface="Wingdings"/>
                <a:ea typeface="HG丸ｺﾞｼｯｸM-PRO"/>
              </a:rPr>
              <a:t></a:t>
            </a:r>
            <a:r>
              <a:rPr b="0" lang="ja-JP" sz="1800" spc="-1" strike="noStrike">
                <a:solidFill>
                  <a:srgbClr val="000099"/>
                </a:solidFill>
                <a:latin typeface="Times New Roman"/>
                <a:ea typeface="HG丸ｺﾞｼｯｸM-PRO"/>
              </a:rPr>
              <a:t>凝縮熱伝達率が大きい方が凝縮器を小さくできる．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膜状：蒸気は液膜を介して壁と熱交換</a:t>
            </a:r>
            <a:r>
              <a:rPr b="0" lang="en-US" sz="1800" spc="-1" strike="noStrike">
                <a:solidFill>
                  <a:srgbClr val="000099"/>
                </a:solidFill>
                <a:latin typeface="Wingdings"/>
                <a:ea typeface="HG丸ｺﾞｼｯｸM-PRO"/>
              </a:rPr>
              <a:t></a:t>
            </a:r>
            <a:r>
              <a:rPr b="0" lang="ja-JP" sz="1800" spc="-1" strike="noStrike">
                <a:solidFill>
                  <a:srgbClr val="000099"/>
                </a:solidFill>
                <a:latin typeface="Times New Roman"/>
                <a:ea typeface="HG丸ｺﾞｼｯｸM-PRO"/>
              </a:rPr>
              <a:t>滴状：直接接触可</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膜状より滴状の方が熱伝達率は大きい（高性能）</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濡れにくい面の方が滴状になりやすい傾向があるが，どちらになるかはよくわからない．昨日まで滴状だったのに今日は膜状になるかもしれない．滴状で設計すると失敗するかも．滴状は理論ができていない（研究要）．</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滴状は省略，膜状についてだけ解説する．</a:t>
            </a:r>
            <a:endParaRPr b="0" lang="en-US" sz="18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8"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7.2.1 </a:t>
            </a:r>
            <a:r>
              <a:rPr b="1" lang="ja-JP" sz="3200" spc="-1" strike="noStrike">
                <a:solidFill>
                  <a:srgbClr val="000099"/>
                </a:solidFill>
                <a:latin typeface="Times New Roman"/>
                <a:ea typeface="HG丸ｺﾞｼｯｸM-PRO"/>
              </a:rPr>
              <a:t>膜状凝縮の理論解析（層流液膜）</a:t>
            </a:r>
            <a:endParaRPr b="0" lang="en-US" sz="3200" spc="-1" strike="noStrike">
              <a:solidFill>
                <a:srgbClr val="000000"/>
              </a:solidFill>
              <a:latin typeface="Arial"/>
            </a:endParaRPr>
          </a:p>
        </p:txBody>
      </p:sp>
      <p:sp>
        <p:nvSpPr>
          <p:cNvPr id="1659" name="PlaceHolder 2"/>
          <p:cNvSpPr>
            <a:spLocks noGrp="1"/>
          </p:cNvSpPr>
          <p:nvPr>
            <p:ph/>
          </p:nvPr>
        </p:nvSpPr>
        <p:spPr>
          <a:xfrm>
            <a:off x="2666880" y="1066680"/>
            <a:ext cx="6323760" cy="51048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en-US" sz="1800" spc="-1" strike="noStrike">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まず速度：液膜内の </a:t>
            </a:r>
            <a:r>
              <a:rPr b="0" lang="en-US" sz="1800" spc="-1" strike="noStrike">
                <a:solidFill>
                  <a:srgbClr val="000099"/>
                </a:solidFill>
                <a:latin typeface="Times New Roman"/>
                <a:ea typeface="HG丸ｺﾞｼｯｸM-PRO"/>
              </a:rPr>
              <a:t>CV </a:t>
            </a:r>
            <a:r>
              <a:rPr b="0" lang="ja-JP" sz="1800" spc="-1" strike="noStrike">
                <a:solidFill>
                  <a:srgbClr val="000099"/>
                </a:solidFill>
                <a:latin typeface="Times New Roman"/>
                <a:ea typeface="HG丸ｺﾞｼｯｸM-PRO"/>
              </a:rPr>
              <a:t>で力のバランスを考えると</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(2) </a:t>
            </a:r>
            <a:r>
              <a:rPr b="0" lang="ja-JP" sz="1800" spc="-1" strike="noStrike">
                <a:solidFill>
                  <a:srgbClr val="000099"/>
                </a:solidFill>
                <a:latin typeface="Times New Roman"/>
                <a:ea typeface="HG丸ｺﾞｼｯｸM-PRO"/>
              </a:rPr>
              <a:t>次は温度分布・・</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en-US" sz="1800" spc="-1" strike="noStrike">
                <a:solidFill>
                  <a:srgbClr val="000099"/>
                </a:solidFill>
                <a:latin typeface="Symbol"/>
                <a:ea typeface="HG丸ｺﾞｼｯｸM-PRO"/>
              </a:rPr>
              <a:t>d</a:t>
            </a:r>
            <a:r>
              <a:rPr b="0" lang="en-US" sz="1800" spc="-1" strike="noStrike">
                <a:solidFill>
                  <a:srgbClr val="000099"/>
                </a:solidFill>
                <a:latin typeface="Times New Roman"/>
                <a:ea typeface="HG丸ｺﾞｼｯｸM-PRO"/>
              </a:rPr>
              <a:t> = </a:t>
            </a:r>
            <a:r>
              <a:rPr b="0" lang="en-US" sz="1800" spc="-1" strike="noStrike">
                <a:solidFill>
                  <a:srgbClr val="000099"/>
                </a:solidFill>
                <a:latin typeface="Symbol"/>
                <a:ea typeface="HG丸ｺﾞｼｯｸM-PRO"/>
              </a:rPr>
              <a:t>d</a:t>
            </a:r>
            <a:r>
              <a:rPr b="0" lang="en-US" sz="1800" spc="-1" strike="noStrike">
                <a:solidFill>
                  <a:srgbClr val="000099"/>
                </a:solidFill>
                <a:latin typeface="Times New Roman"/>
                <a:ea typeface="HG丸ｺﾞｼｯｸM-PRO"/>
              </a:rPr>
              <a:t> (x) </a:t>
            </a:r>
            <a:r>
              <a:rPr b="0" lang="ja-JP" sz="1800" spc="-1" strike="noStrike">
                <a:solidFill>
                  <a:srgbClr val="000099"/>
                </a:solidFill>
                <a:latin typeface="Times New Roman"/>
                <a:ea typeface="HG丸ｺﾞｼｯｸM-PRO"/>
              </a:rPr>
              <a:t>がわかれば，</a:t>
            </a:r>
            <a:r>
              <a:rPr b="0" lang="en-US" sz="1800" spc="-1" strike="noStrike">
                <a:solidFill>
                  <a:srgbClr val="000099"/>
                </a:solidFill>
                <a:latin typeface="Times New Roman"/>
                <a:ea typeface="HG丸ｺﾞｼｯｸM-PRO"/>
              </a:rPr>
              <a:t>u &amp; T </a:t>
            </a:r>
            <a:r>
              <a:rPr b="0" lang="ja-JP" sz="1800" spc="-1" strike="noStrike">
                <a:solidFill>
                  <a:srgbClr val="000099"/>
                </a:solidFill>
                <a:latin typeface="Times New Roman"/>
                <a:ea typeface="HG丸ｺﾞｼｯｸM-PRO"/>
              </a:rPr>
              <a:t>が解けたことになる．</a:t>
            </a:r>
            <a:endParaRPr b="0" lang="en-US" sz="1800" spc="-1" strike="noStrike">
              <a:solidFill>
                <a:srgbClr val="000000"/>
              </a:solidFill>
              <a:latin typeface="Arial"/>
            </a:endParaRPr>
          </a:p>
        </p:txBody>
      </p:sp>
      <p:pic>
        <p:nvPicPr>
          <p:cNvPr id="1660" name="Picture 4" descr="右上がり対角線"/>
          <p:cNvPicPr/>
          <p:nvPr/>
        </p:nvPicPr>
        <p:blipFill>
          <a:blip r:embed="rId1"/>
          <a:stretch/>
        </p:blipFill>
        <p:spPr>
          <a:xfrm>
            <a:off x="76320" y="990720"/>
            <a:ext cx="2724840" cy="3720240"/>
          </a:xfrm>
          <a:prstGeom prst="rect">
            <a:avLst/>
          </a:prstGeom>
          <a:ln w="0">
            <a:noFill/>
          </a:ln>
        </p:spPr>
      </p:pic>
      <p:graphicFrame>
        <p:nvGraphicFramePr>
          <p:cNvPr id="1661" name="Object 5"/>
          <p:cNvGraphicFramePr/>
          <p:nvPr/>
        </p:nvGraphicFramePr>
        <p:xfrm>
          <a:off x="3505320" y="1447920"/>
          <a:ext cx="4774320" cy="1675800"/>
        </p:xfrm>
        <a:graphic>
          <a:graphicData uri="http://schemas.openxmlformats.org/presentationml/2006/ole">
            <p:oleObj progId="Equation.DSMT4" r:id="rId2" spid="">
              <p:embed/>
              <p:pic>
                <p:nvPicPr>
                  <p:cNvPr id="1662" name="Object 5" descr=""/>
                  <p:cNvPicPr/>
                  <p:nvPr/>
                </p:nvPicPr>
                <p:blipFill>
                  <a:blip r:embed="rId3"/>
                  <a:stretch/>
                </p:blipFill>
                <p:spPr>
                  <a:xfrm>
                    <a:off x="3505320" y="1447920"/>
                    <a:ext cx="4774320" cy="1675800"/>
                  </a:xfrm>
                  <a:prstGeom prst="rect">
                    <a:avLst/>
                  </a:prstGeom>
                  <a:ln w="0">
                    <a:noFill/>
                  </a:ln>
                </p:spPr>
              </p:pic>
            </p:oleObj>
          </a:graphicData>
        </a:graphic>
      </p:graphicFrame>
      <p:graphicFrame>
        <p:nvGraphicFramePr>
          <p:cNvPr id="1663" name="Object 6"/>
          <p:cNvGraphicFramePr/>
          <p:nvPr/>
        </p:nvGraphicFramePr>
        <p:xfrm>
          <a:off x="3124080" y="3797280"/>
          <a:ext cx="5803200" cy="1840680"/>
        </p:xfrm>
        <a:graphic>
          <a:graphicData uri="http://schemas.openxmlformats.org/presentationml/2006/ole">
            <p:oleObj progId="Equation.DSMT4" r:id="rId4" spid="">
              <p:embed/>
              <p:pic>
                <p:nvPicPr>
                  <p:cNvPr id="1664" name="Object 6" descr=""/>
                  <p:cNvPicPr/>
                  <p:nvPr/>
                </p:nvPicPr>
                <p:blipFill>
                  <a:blip r:embed="rId5"/>
                  <a:stretch/>
                </p:blipFill>
                <p:spPr>
                  <a:xfrm>
                    <a:off x="3124080" y="3797280"/>
                    <a:ext cx="5803200" cy="184068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5"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 </a:t>
            </a:r>
            <a:r>
              <a:rPr b="1" lang="ja-JP" sz="3200" spc="-1" strike="noStrike">
                <a:solidFill>
                  <a:srgbClr val="000099"/>
                </a:solidFill>
                <a:latin typeface="Times New Roman"/>
                <a:ea typeface="HG丸ｺﾞｼｯｸM-PRO"/>
              </a:rPr>
              <a:t>液膜厚さと熱伝達率</a:t>
            </a:r>
            <a:endParaRPr b="0" lang="en-US" sz="3200" spc="-1" strike="noStrike">
              <a:solidFill>
                <a:srgbClr val="000000"/>
              </a:solidFill>
              <a:latin typeface="Arial"/>
            </a:endParaRPr>
          </a:p>
        </p:txBody>
      </p:sp>
      <p:sp>
        <p:nvSpPr>
          <p:cNvPr id="1666" name="PlaceHolder 2"/>
          <p:cNvSpPr>
            <a:spLocks noGrp="1"/>
          </p:cNvSpPr>
          <p:nvPr>
            <p:ph/>
          </p:nvPr>
        </p:nvSpPr>
        <p:spPr>
          <a:xfrm>
            <a:off x="2666880" y="990720"/>
            <a:ext cx="6323760" cy="53334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液膜厚さの計算</a:t>
            </a:r>
            <a:endParaRPr b="0" lang="en-US" sz="1800" spc="-1" strike="noStrike">
              <a:solidFill>
                <a:srgbClr val="000000"/>
              </a:solidFill>
              <a:latin typeface="Arial"/>
            </a:endParaRPr>
          </a:p>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定常 </a:t>
            </a:r>
            <a:r>
              <a:rPr b="0" lang="en-US" sz="1800" spc="-1" strike="noStrike">
                <a:solidFill>
                  <a:srgbClr val="000099"/>
                </a:solidFill>
                <a:latin typeface="Wingdings"/>
                <a:ea typeface="HG丸ｺﾞｼｯｸM-PRO"/>
              </a:rPr>
              <a:t></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x = X </a:t>
            </a:r>
            <a:r>
              <a:rPr b="0" lang="ja-JP" sz="1800" spc="-1" strike="noStrike">
                <a:solidFill>
                  <a:srgbClr val="000099"/>
                </a:solidFill>
                <a:latin typeface="Times New Roman"/>
                <a:ea typeface="HG丸ｺﾞｼｯｸM-PRO"/>
              </a:rPr>
              <a:t>面の流出量）＝（</a:t>
            </a:r>
            <a:r>
              <a:rPr b="0" lang="en-US" sz="1800" spc="-1" strike="noStrike">
                <a:solidFill>
                  <a:srgbClr val="000099"/>
                </a:solidFill>
                <a:latin typeface="Times New Roman"/>
                <a:ea typeface="HG丸ｺﾞｼｯｸM-PRO"/>
              </a:rPr>
              <a:t>x = 0</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X </a:t>
            </a:r>
            <a:r>
              <a:rPr b="0" lang="ja-JP" sz="1800" spc="-1" strike="noStrike">
                <a:solidFill>
                  <a:srgbClr val="000099"/>
                </a:solidFill>
                <a:latin typeface="Times New Roman"/>
                <a:ea typeface="HG丸ｺﾞｼｯｸM-PRO"/>
              </a:rPr>
              <a:t>間の凝縮量）</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局所熱伝達率は・・</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局所</a:t>
            </a:r>
            <a:r>
              <a:rPr b="0" lang="en-US" sz="1800" spc="-1" strike="noStrike">
                <a:solidFill>
                  <a:srgbClr val="000099"/>
                </a:solidFill>
                <a:latin typeface="Wingdings"/>
                <a:ea typeface="HG丸ｺﾞｼｯｸM-PRO"/>
              </a:rPr>
              <a:t></a:t>
            </a:r>
            <a:r>
              <a:rPr b="0" lang="ja-JP" sz="1800" spc="-1" strike="noStrike">
                <a:solidFill>
                  <a:srgbClr val="000099"/>
                </a:solidFill>
                <a:latin typeface="Times New Roman"/>
                <a:ea typeface="HG丸ｺﾞｼｯｸM-PRO"/>
              </a:rPr>
              <a:t>平均は今までと同じ</a:t>
            </a:r>
            <a:r>
              <a:rPr b="0" lang="en-US" sz="1800" spc="-1" strike="noStrike">
                <a:solidFill>
                  <a:srgbClr val="000099"/>
                </a:solidFill>
                <a:latin typeface="Times New Roman"/>
                <a:ea typeface="HG丸ｺﾞｼｯｸM-PRO"/>
              </a:rPr>
              <a:t>Eqs.(7.30)&amp;(7.31)</a:t>
            </a: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実験より</a:t>
            </a:r>
            <a:r>
              <a:rPr b="0" lang="en-US" sz="1800" spc="-1" strike="noStrike">
                <a:solidFill>
                  <a:srgbClr val="000099"/>
                </a:solidFill>
                <a:latin typeface="Times New Roman"/>
                <a:ea typeface="HG丸ｺﾞｼｯｸM-PRO"/>
              </a:rPr>
              <a:t>20%</a:t>
            </a:r>
            <a:r>
              <a:rPr b="0" lang="ja-JP" sz="1800" spc="-1" strike="noStrike">
                <a:solidFill>
                  <a:srgbClr val="000099"/>
                </a:solidFill>
                <a:latin typeface="Times New Roman"/>
                <a:ea typeface="HG丸ｺﾞｼｯｸM-PRO"/>
              </a:rPr>
              <a:t>くらい小さい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McAdams</a:t>
            </a:r>
            <a:r>
              <a:rPr b="0" lang="ja-JP" sz="1800" spc="-1" strike="noStrike">
                <a:solidFill>
                  <a:srgbClr val="000099"/>
                </a:solidFill>
                <a:latin typeface="Times New Roman"/>
                <a:ea typeface="HG丸ｺﾞｼｯｸM-PRO"/>
              </a:rPr>
              <a:t>（さざ波？）</a:t>
            </a: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水平円柱や球でも同じような結果：</a:t>
            </a:r>
            <a:r>
              <a:rPr b="0" lang="en-US" sz="1800" spc="-1" strike="noStrike">
                <a:solidFill>
                  <a:srgbClr val="000099"/>
                </a:solidFill>
                <a:latin typeface="Times New Roman"/>
                <a:ea typeface="HG丸ｺﾞｼｯｸM-PRO"/>
              </a:rPr>
              <a:t>Eqs. (7.32) &amp; (7.33)</a:t>
            </a:r>
            <a:endParaRPr b="0" lang="en-US" sz="1800" spc="-1" strike="noStrike">
              <a:solidFill>
                <a:srgbClr val="000000"/>
              </a:solidFill>
              <a:latin typeface="Arial"/>
            </a:endParaRPr>
          </a:p>
        </p:txBody>
      </p:sp>
      <p:pic>
        <p:nvPicPr>
          <p:cNvPr id="1667" name="Picture 4" descr="右上がり対角線"/>
          <p:cNvPicPr/>
          <p:nvPr/>
        </p:nvPicPr>
        <p:blipFill>
          <a:blip r:embed="rId1"/>
          <a:stretch/>
        </p:blipFill>
        <p:spPr>
          <a:xfrm>
            <a:off x="76320" y="990720"/>
            <a:ext cx="2724840" cy="3720240"/>
          </a:xfrm>
          <a:prstGeom prst="rect">
            <a:avLst/>
          </a:prstGeom>
          <a:ln w="0">
            <a:noFill/>
          </a:ln>
        </p:spPr>
      </p:pic>
      <p:graphicFrame>
        <p:nvGraphicFramePr>
          <p:cNvPr id="1668" name="Object 5"/>
          <p:cNvGraphicFramePr/>
          <p:nvPr/>
        </p:nvGraphicFramePr>
        <p:xfrm>
          <a:off x="2895480" y="1689120"/>
          <a:ext cx="5790600" cy="2272680"/>
        </p:xfrm>
        <a:graphic>
          <a:graphicData uri="http://schemas.openxmlformats.org/presentationml/2006/ole">
            <p:oleObj progId="Equation.DSMT4" r:id="rId2" spid="">
              <p:embed/>
              <p:pic>
                <p:nvPicPr>
                  <p:cNvPr id="1669" name="Object 5" descr=""/>
                  <p:cNvPicPr/>
                  <p:nvPr/>
                </p:nvPicPr>
                <p:blipFill>
                  <a:blip r:embed="rId3"/>
                  <a:stretch/>
                </p:blipFill>
                <p:spPr>
                  <a:xfrm>
                    <a:off x="2895480" y="1689120"/>
                    <a:ext cx="5790600" cy="2272680"/>
                  </a:xfrm>
                  <a:prstGeom prst="rect">
                    <a:avLst/>
                  </a:prstGeom>
                  <a:ln w="0">
                    <a:noFill/>
                  </a:ln>
                </p:spPr>
              </p:pic>
            </p:oleObj>
          </a:graphicData>
        </a:graphic>
      </p:graphicFrame>
      <p:graphicFrame>
        <p:nvGraphicFramePr>
          <p:cNvPr id="1670" name="Object 6"/>
          <p:cNvGraphicFramePr/>
          <p:nvPr/>
        </p:nvGraphicFramePr>
        <p:xfrm>
          <a:off x="2197080" y="4419720"/>
          <a:ext cx="6717600" cy="837360"/>
        </p:xfrm>
        <a:graphic>
          <a:graphicData uri="http://schemas.openxmlformats.org/presentationml/2006/ole">
            <p:oleObj progId="Equation.DSMT4" r:id="rId4" spid="">
              <p:embed/>
              <p:pic>
                <p:nvPicPr>
                  <p:cNvPr id="1671" name="Object 6" descr=""/>
                  <p:cNvPicPr/>
                  <p:nvPr/>
                </p:nvPicPr>
                <p:blipFill>
                  <a:blip r:embed="rId5"/>
                  <a:stretch/>
                </p:blipFill>
                <p:spPr>
                  <a:xfrm>
                    <a:off x="2197080" y="4419720"/>
                    <a:ext cx="6717600" cy="837360"/>
                  </a:xfrm>
                  <a:prstGeom prst="rect">
                    <a:avLst/>
                  </a:prstGeom>
                  <a:ln w="0">
                    <a:noFill/>
                  </a:ln>
                </p:spPr>
              </p:pic>
            </p:oleObj>
          </a:graphicData>
        </a:graphic>
      </p:graphicFrame>
      <p:sp>
        <p:nvSpPr>
          <p:cNvPr id="1672" name="Text Box 7"/>
          <p:cNvSpPr/>
          <p:nvPr/>
        </p:nvSpPr>
        <p:spPr>
          <a:xfrm>
            <a:off x="6099120" y="2711520"/>
            <a:ext cx="23601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Symbol"/>
                <a:ea typeface="HG丸ｺﾞｼｯｸM-PRO"/>
              </a:rPr>
              <a:t>d</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に関する常微分方程式</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1.2.3 </a:t>
            </a:r>
            <a:r>
              <a:rPr b="1" lang="ja-JP" sz="3200" spc="-1" strike="noStrike">
                <a:solidFill>
                  <a:srgbClr val="000099"/>
                </a:solidFill>
                <a:latin typeface="Times New Roman"/>
                <a:ea typeface="HG丸ｺﾞｼｯｸM-PRO"/>
              </a:rPr>
              <a:t>熱放射（８章）</a:t>
            </a:r>
            <a:endParaRPr b="0" lang="en-US" sz="3200" spc="-1" strike="noStrike">
              <a:solidFill>
                <a:srgbClr val="000000"/>
              </a:solidFill>
              <a:latin typeface="Arial"/>
            </a:endParaRPr>
          </a:p>
        </p:txBody>
      </p:sp>
      <p:sp>
        <p:nvSpPr>
          <p:cNvPr id="383"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熱伝導　・・流体分子や自由電子の運動を介して熱が伝わる．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対流伝熱・・流れが加わるが，本質的には熱伝導に同じ</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u="sng">
                <a:solidFill>
                  <a:srgbClr val="000099"/>
                </a:solidFill>
                <a:uFillTx/>
                <a:latin typeface="Times New Roman"/>
                <a:ea typeface="HG丸ｺﾞｼｯｸM-PRO"/>
              </a:rPr>
              <a:t>熱放射　・・電磁波として熱が移動する．真空中でも熱移動できる．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光子のエネルギー：</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Times New Roman"/>
                <a:ea typeface="HG丸ｺﾞｼｯｸM-PRO"/>
              </a:rPr>
              <a:t>e (J), h (</a:t>
            </a:r>
            <a:r>
              <a:rPr b="0" lang="ja-JP" sz="2000" spc="-1" strike="noStrike">
                <a:solidFill>
                  <a:srgbClr val="000099"/>
                </a:solidFill>
                <a:latin typeface="Times New Roman"/>
                <a:ea typeface="HG丸ｺﾞｼｯｸM-PRO"/>
              </a:rPr>
              <a:t>プランク定数</a:t>
            </a:r>
            <a:r>
              <a:rPr b="0" lang="en-US" sz="2000" spc="-1" strike="noStrike">
                <a:solidFill>
                  <a:srgbClr val="000099"/>
                </a:solidFill>
                <a:latin typeface="Times New Roman"/>
                <a:ea typeface="HG丸ｺﾞｼｯｸM-PRO"/>
              </a:rPr>
              <a:t>; Js), </a:t>
            </a:r>
            <a:r>
              <a:rPr b="0" lang="en-US" sz="2000" spc="-1" strike="noStrike">
                <a:solidFill>
                  <a:srgbClr val="000099"/>
                </a:solidFill>
                <a:latin typeface="Symbol"/>
                <a:ea typeface="HG丸ｺﾞｼｯｸM-PRO"/>
              </a:rPr>
              <a:t>n</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振動数</a:t>
            </a:r>
            <a:r>
              <a:rPr b="0" lang="en-US" sz="2000" spc="-1" strike="noStrike">
                <a:solidFill>
                  <a:srgbClr val="000099"/>
                </a:solidFill>
                <a:latin typeface="Times New Roman"/>
                <a:ea typeface="HG丸ｺﾞｼｯｸM-PRO"/>
              </a:rPr>
              <a:t>; s</a:t>
            </a:r>
            <a:r>
              <a:rPr b="0" lang="en-US" sz="2000" spc="-1" strike="noStrike" baseline="30000">
                <a:solidFill>
                  <a:srgbClr val="000099"/>
                </a:solidFill>
                <a:latin typeface="Times New Roman"/>
                <a:ea typeface="HG丸ｺﾞｼｯｸM-PRO"/>
              </a:rPr>
              <a:t>-1</a:t>
            </a:r>
            <a:r>
              <a:rPr b="0" lang="en-US" sz="2000" spc="-1" strike="noStrike">
                <a:solidFill>
                  <a:srgbClr val="000099"/>
                </a:solidFill>
                <a:latin typeface="Times New Roman"/>
                <a:ea typeface="HG丸ｺﾞｼｯｸM-PRO"/>
              </a:rPr>
              <a:t>), c (</a:t>
            </a:r>
            <a:r>
              <a:rPr b="0" lang="ja-JP" sz="2000" spc="-1" strike="noStrike">
                <a:solidFill>
                  <a:srgbClr val="000099"/>
                </a:solidFill>
                <a:latin typeface="Times New Roman"/>
                <a:ea typeface="HG丸ｺﾞｼｯｸM-PRO"/>
              </a:rPr>
              <a:t>光速</a:t>
            </a:r>
            <a:r>
              <a:rPr b="0" lang="en-US" sz="2000" spc="-1" strike="noStrike">
                <a:solidFill>
                  <a:srgbClr val="000099"/>
                </a:solidFill>
                <a:latin typeface="Times New Roman"/>
                <a:ea typeface="HG丸ｺﾞｼｯｸM-PRO"/>
              </a:rPr>
              <a:t>; m/s), </a:t>
            </a:r>
            <a:r>
              <a:rPr b="0" lang="en-US" sz="2000" spc="-1" strike="noStrike">
                <a:solidFill>
                  <a:srgbClr val="000099"/>
                </a:solidFill>
                <a:latin typeface="Symbol"/>
                <a:ea typeface="HG丸ｺﾞｼｯｸM-PRO"/>
              </a:rPr>
              <a:t>l</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波長</a:t>
            </a:r>
            <a:r>
              <a:rPr b="0" lang="en-US" sz="2000" spc="-1" strike="noStrike">
                <a:solidFill>
                  <a:srgbClr val="000099"/>
                </a:solidFill>
                <a:latin typeface="Times New Roman"/>
                <a:ea typeface="HG丸ｺﾞｼｯｸM-PRO"/>
              </a:rPr>
              <a:t>; m)</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固体表面からは色々な波長の電磁波が出るので，波長で積分するとトータルのエネルギー放出量を計算できる．放出できるエネルギーの上限値は温度により決まっていて，ステファン・ボルツマンの式で計算できる．</a:t>
            </a:r>
            <a:endParaRPr b="0" lang="en-US" sz="2000" spc="-1" strike="noStrike">
              <a:solidFill>
                <a:srgbClr val="000000"/>
              </a:solidFill>
              <a:latin typeface="Arial"/>
            </a:endParaRPr>
          </a:p>
          <a:p>
            <a:pPr lvl="1" marL="743040" indent="-285840">
              <a:lnSpc>
                <a:spcPct val="100000"/>
              </a:lnSpc>
              <a:spcBef>
                <a:spcPts val="1001"/>
              </a:spcBef>
              <a:buClr>
                <a:srgbClr val="ff0000"/>
              </a:buClr>
              <a:buFont typeface="Symbol"/>
              <a:buChar char=""/>
            </a:pPr>
            <a:r>
              <a:rPr b="0" lang="en-US" sz="2000" spc="-1" strike="noStrike">
                <a:solidFill>
                  <a:srgbClr val="ff0000"/>
                </a:solidFill>
                <a:latin typeface="Times New Roman"/>
                <a:ea typeface="HG丸ｺﾞｼｯｸM-PRO"/>
              </a:rPr>
              <a:t>E = </a:t>
            </a:r>
            <a:r>
              <a:rPr b="0" lang="en-US" sz="2000" spc="-1" strike="noStrike">
                <a:solidFill>
                  <a:srgbClr val="ff0000"/>
                </a:solidFill>
                <a:latin typeface="Symbol"/>
                <a:ea typeface="HG丸ｺﾞｼｯｸM-PRO"/>
              </a:rPr>
              <a:t>s</a:t>
            </a:r>
            <a:r>
              <a:rPr b="0" lang="en-US" sz="2000" spc="-1" strike="noStrike">
                <a:solidFill>
                  <a:srgbClr val="ff0000"/>
                </a:solidFill>
                <a:latin typeface="Times New Roman"/>
                <a:ea typeface="HG丸ｺﾞｼｯｸM-PRO"/>
              </a:rPr>
              <a:t>T</a:t>
            </a:r>
            <a:r>
              <a:rPr b="0" lang="en-US" sz="2000" spc="-1" strike="noStrike" baseline="30000">
                <a:solidFill>
                  <a:srgbClr val="ff0000"/>
                </a:solidFill>
                <a:latin typeface="Times New Roman"/>
                <a:ea typeface="HG丸ｺﾞｼｯｸM-PRO"/>
              </a:rPr>
              <a:t>4</a:t>
            </a:r>
            <a:r>
              <a:rPr b="0" lang="ja-JP" sz="2000" spc="-1" strike="noStrike">
                <a:solidFill>
                  <a:srgbClr val="000099"/>
                </a:solidFill>
                <a:latin typeface="Times New Roman"/>
                <a:ea typeface="HG丸ｺﾞｼｯｸM-PRO"/>
              </a:rPr>
              <a:t>　（</a:t>
            </a:r>
            <a:r>
              <a:rPr b="0" lang="en-US" sz="2000" spc="-1" strike="noStrike">
                <a:solidFill>
                  <a:srgbClr val="000099"/>
                </a:solidFill>
                <a:latin typeface="Times New Roman"/>
                <a:ea typeface="HG丸ｺﾞｼｯｸM-PRO"/>
              </a:rPr>
              <a:t>E : </a:t>
            </a:r>
            <a:r>
              <a:rPr b="0" lang="ja-JP" sz="2000" spc="-1" strike="noStrike" u="sng">
                <a:solidFill>
                  <a:srgbClr val="000099"/>
                </a:solidFill>
                <a:uFillTx/>
                <a:latin typeface="Times New Roman"/>
                <a:ea typeface="HG丸ｺﾞｼｯｸM-PRO"/>
              </a:rPr>
              <a:t>全射出能</a:t>
            </a:r>
            <a:r>
              <a:rPr b="0" lang="en-US" sz="2000" spc="-1" strike="noStrike">
                <a:solidFill>
                  <a:srgbClr val="000099"/>
                </a:solidFill>
                <a:latin typeface="Times New Roman"/>
                <a:ea typeface="HG丸ｺﾞｼｯｸM-PRO"/>
              </a:rPr>
              <a:t>, s : Stefan-Boltzmann</a:t>
            </a:r>
            <a:r>
              <a:rPr b="0" lang="ja-JP" sz="2000" spc="-1" strike="noStrike">
                <a:solidFill>
                  <a:srgbClr val="000099"/>
                </a:solidFill>
                <a:latin typeface="Times New Roman"/>
                <a:ea typeface="HG丸ｺﾞｼｯｸM-PRO"/>
              </a:rPr>
              <a:t>定数</a:t>
            </a:r>
            <a:r>
              <a:rPr b="0" lang="en-US" sz="2000" spc="-1" strike="noStrike">
                <a:solidFill>
                  <a:srgbClr val="000099"/>
                </a:solidFill>
                <a:latin typeface="Times New Roman"/>
                <a:ea typeface="HG丸ｺﾞｼｯｸM-PRO"/>
              </a:rPr>
              <a:t>, T : </a:t>
            </a:r>
            <a:r>
              <a:rPr b="0" lang="ja-JP" sz="2000" spc="-1" strike="noStrike">
                <a:solidFill>
                  <a:srgbClr val="ff0000"/>
                </a:solidFill>
                <a:latin typeface="Times New Roman"/>
                <a:ea typeface="HG丸ｺﾞｼｯｸM-PRO"/>
              </a:rPr>
              <a:t>絶対</a:t>
            </a:r>
            <a:r>
              <a:rPr b="0" lang="ja-JP" sz="2000" spc="-1" strike="noStrike">
                <a:solidFill>
                  <a:srgbClr val="000099"/>
                </a:solidFill>
                <a:latin typeface="Times New Roman"/>
                <a:ea typeface="HG丸ｺﾞｼｯｸM-PRO"/>
              </a:rPr>
              <a:t>温度）</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全射出能が上式に従う物質を「</a:t>
            </a:r>
            <a:r>
              <a:rPr b="0" lang="ja-JP" sz="2000" spc="-1" strike="noStrike">
                <a:solidFill>
                  <a:srgbClr val="ff0000"/>
                </a:solidFill>
                <a:latin typeface="Times New Roman"/>
                <a:ea typeface="HG丸ｺﾞｼｯｸM-PRO"/>
              </a:rPr>
              <a:t>黒体 </a:t>
            </a:r>
            <a:r>
              <a:rPr b="0" lang="en-US" sz="2000" spc="-1" strike="noStrike">
                <a:solidFill>
                  <a:srgbClr val="ff0000"/>
                </a:solidFill>
                <a:latin typeface="Times New Roman"/>
                <a:ea typeface="HG丸ｺﾞｼｯｸM-PRO"/>
              </a:rPr>
              <a:t>(Black Body)</a:t>
            </a:r>
            <a:r>
              <a:rPr b="0" lang="ja-JP" sz="2000" spc="-1" strike="noStrike">
                <a:solidFill>
                  <a:srgbClr val="000099"/>
                </a:solidFill>
                <a:latin typeface="Times New Roman"/>
                <a:ea typeface="HG丸ｺﾞｼｯｸM-PRO"/>
              </a:rPr>
              <a:t>」と呼ぶ．</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黒体は理論的に最大のエネルギーを放出する．逆に，外から来た電磁波をすべて吸収する．</a:t>
            </a:r>
            <a:r>
              <a:rPr b="1" lang="ja-JP" sz="2000" spc="-1" strike="noStrike" u="sng">
                <a:solidFill>
                  <a:srgbClr val="ff0000"/>
                </a:solidFill>
                <a:uFillTx/>
                <a:latin typeface="Times New Roman"/>
                <a:ea typeface="HG丸ｺﾞｼｯｸM-PRO"/>
              </a:rPr>
              <a:t>放出量の方が多ければ温度は下がり，吸収量の方が多ければ温度は上がる．</a:t>
            </a:r>
            <a:endParaRPr b="0" lang="en-US" sz="2000" spc="-1" strike="noStrike">
              <a:solidFill>
                <a:srgbClr val="000000"/>
              </a:solidFill>
              <a:latin typeface="Arial"/>
            </a:endParaRPr>
          </a:p>
        </p:txBody>
      </p:sp>
      <p:graphicFrame>
        <p:nvGraphicFramePr>
          <p:cNvPr id="384" name="Object 4"/>
          <p:cNvGraphicFramePr/>
          <p:nvPr/>
        </p:nvGraphicFramePr>
        <p:xfrm>
          <a:off x="2946240" y="2462040"/>
          <a:ext cx="1320120" cy="227880"/>
        </p:xfrm>
        <a:graphic>
          <a:graphicData uri="http://schemas.openxmlformats.org/presentationml/2006/ole">
            <p:oleObj progId="Equation.DSMT4" r:id="rId1" spid="">
              <p:embed/>
              <p:pic>
                <p:nvPicPr>
                  <p:cNvPr id="385" name="Object 4" descr=""/>
                  <p:cNvPicPr/>
                  <p:nvPr/>
                </p:nvPicPr>
                <p:blipFill>
                  <a:blip r:embed="rId2"/>
                  <a:stretch/>
                </p:blipFill>
                <p:spPr>
                  <a:xfrm>
                    <a:off x="2946240" y="2462040"/>
                    <a:ext cx="1320120" cy="227880"/>
                  </a:xfrm>
                  <a:prstGeom prst="rect">
                    <a:avLst/>
                  </a:prstGeom>
                  <a:ln w="0">
                    <a:noFill/>
                  </a:ln>
                </p:spPr>
              </p:pic>
            </p:oleObj>
          </a:graphicData>
        </a:graphic>
      </p:graphicFrame>
      <p:grpSp>
        <p:nvGrpSpPr>
          <p:cNvPr id="386" name="Group 11"/>
          <p:cNvGrpSpPr/>
          <p:nvPr/>
        </p:nvGrpSpPr>
        <p:grpSpPr>
          <a:xfrm>
            <a:off x="4716360" y="6021360"/>
            <a:ext cx="1078920" cy="359640"/>
            <a:chOff x="4716360" y="6021360"/>
            <a:chExt cx="1078920" cy="359640"/>
          </a:xfrm>
        </p:grpSpPr>
        <p:sp>
          <p:nvSpPr>
            <p:cNvPr id="387" name="Oval 5"/>
            <p:cNvSpPr/>
            <p:nvPr/>
          </p:nvSpPr>
          <p:spPr>
            <a:xfrm>
              <a:off x="4716360" y="6021360"/>
              <a:ext cx="359640" cy="35964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88" name="Oval 6"/>
            <p:cNvSpPr/>
            <p:nvPr/>
          </p:nvSpPr>
          <p:spPr>
            <a:xfrm>
              <a:off x="5435640" y="6021360"/>
              <a:ext cx="359640" cy="35964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89" name="Line 7"/>
            <p:cNvSpPr/>
            <p:nvPr/>
          </p:nvSpPr>
          <p:spPr>
            <a:xfrm>
              <a:off x="5109840" y="6121080"/>
              <a:ext cx="287640" cy="360"/>
            </a:xfrm>
            <a:prstGeom prst="line">
              <a:avLst/>
            </a:prstGeom>
            <a:ln w="25400">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90" name="Line 8"/>
            <p:cNvSpPr/>
            <p:nvPr/>
          </p:nvSpPr>
          <p:spPr>
            <a:xfrm flipH="1">
              <a:off x="5114880" y="6264000"/>
              <a:ext cx="2872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91" name="Text Box 9"/>
            <p:cNvSpPr/>
            <p:nvPr/>
          </p:nvSpPr>
          <p:spPr>
            <a:xfrm>
              <a:off x="4717440" y="6032520"/>
              <a:ext cx="3268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600" spc="-1" strike="noStrike">
                  <a:solidFill>
                    <a:srgbClr val="000000"/>
                  </a:solidFill>
                  <a:latin typeface="Times New Roman"/>
                  <a:ea typeface="HG丸ｺﾞｼｯｸM-PRO"/>
                </a:rPr>
                <a:t>A</a:t>
              </a:r>
              <a:endParaRPr b="0" lang="en-US" sz="1600" spc="-1" strike="noStrike">
                <a:solidFill>
                  <a:srgbClr val="000000"/>
                </a:solidFill>
                <a:latin typeface="Arial"/>
              </a:endParaRPr>
            </a:p>
          </p:txBody>
        </p:sp>
        <p:sp>
          <p:nvSpPr>
            <p:cNvPr id="392" name="Text Box 10"/>
            <p:cNvSpPr/>
            <p:nvPr/>
          </p:nvSpPr>
          <p:spPr>
            <a:xfrm>
              <a:off x="5453640" y="6033960"/>
              <a:ext cx="316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600" spc="-1" strike="noStrike">
                  <a:solidFill>
                    <a:srgbClr val="000000"/>
                  </a:solidFill>
                  <a:latin typeface="Times New Roman"/>
                  <a:ea typeface="HG丸ｺﾞｼｯｸM-PRO"/>
                </a:rPr>
                <a:t>B</a:t>
              </a:r>
              <a:endParaRPr b="0" lang="en-US" sz="1600" spc="-1" strike="noStrike">
                <a:solidFill>
                  <a:srgbClr val="000000"/>
                </a:solidFill>
                <a:latin typeface="Arial"/>
              </a:endParaRPr>
            </a:p>
          </p:txBody>
        </p:sp>
      </p:grpSp>
    </p:spTree>
  </p:cSld>
  <mc:AlternateContent>
    <mc:Choice Requires="p14">
      <p:transition spd="slow" p14:dur="1500">
        <p:random/>
      </p:transition>
    </mc:Choice>
    <mc:Fallback>
      <p:transition spd="slow">
        <p:random/>
      </p:transition>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凝縮；その他</a:t>
            </a:r>
            <a:endParaRPr b="0" lang="en-US" sz="3200" spc="-1" strike="noStrike">
              <a:solidFill>
                <a:srgbClr val="000000"/>
              </a:solidFill>
              <a:latin typeface="Arial"/>
            </a:endParaRPr>
          </a:p>
        </p:txBody>
      </p:sp>
      <p:sp>
        <p:nvSpPr>
          <p:cNvPr id="1674"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実験相関式</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層流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乱流遷移（液膜レイノルズ数）：</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層流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McAdams; Eq. (7.36)</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乱流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Kirkbride; Eq. (7.37)</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滴状凝縮：長時間維持するのが難しい．データは多いがばらばら．滴が流下するときに冷える？滴の大きさは？伝熱面性状？</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蒸気中に非凝縮性ガス（たいていは空気のこと）が少しでも含まれると，凝縮性能は大きく減少する．</a:t>
            </a:r>
            <a:r>
              <a:rPr b="0" lang="ja-JP" sz="1800" spc="-1" strike="noStrike" u="sng">
                <a:solidFill>
                  <a:srgbClr val="ff0000"/>
                </a:solidFill>
                <a:uFillTx/>
                <a:latin typeface="Times New Roman"/>
                <a:ea typeface="HG丸ｺﾞｼｯｸM-PRO"/>
              </a:rPr>
              <a:t>なぜか？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理論的評価はなかなか難しく，たいていは実験で調べる必要がある．凝縮器ではなるべく空気が混入しないように．</a:t>
            </a:r>
            <a:endParaRPr b="0" lang="en-US" sz="1800" spc="-1" strike="noStrike">
              <a:solidFill>
                <a:srgbClr val="000000"/>
              </a:solidFill>
              <a:latin typeface="Arial"/>
            </a:endParaRPr>
          </a:p>
          <a:p>
            <a:pPr marL="343080" indent="-343080">
              <a:lnSpc>
                <a:spcPct val="100000"/>
              </a:lnSpc>
              <a:spcBef>
                <a:spcPts val="901"/>
              </a:spcBef>
              <a:buClr>
                <a:srgbClr val="ff0066"/>
              </a:buClr>
              <a:buFont typeface="Wingdings" charset="2"/>
              <a:buChar char=""/>
              <a:tabLst>
                <a:tab algn="l" pos="0"/>
              </a:tabLst>
            </a:pPr>
            <a:r>
              <a:rPr b="0" lang="ja-JP" sz="1800" spc="-1" strike="noStrike">
                <a:solidFill>
                  <a:srgbClr val="ff0066"/>
                </a:solidFill>
                <a:latin typeface="Times New Roman"/>
                <a:ea typeface="HG丸ｺﾞｼｯｸM-PRO"/>
              </a:rPr>
              <a:t>宿題：演習問題</a:t>
            </a:r>
            <a:r>
              <a:rPr b="0" lang="en-US" sz="1800" spc="-1" strike="noStrike">
                <a:solidFill>
                  <a:srgbClr val="ff0066"/>
                </a:solidFill>
                <a:latin typeface="Times New Roman"/>
                <a:ea typeface="HG丸ｺﾞｼｯｸM-PRO"/>
              </a:rPr>
              <a:t>[4]</a:t>
            </a:r>
            <a:r>
              <a:rPr b="0" lang="ja-JP" sz="1800" spc="-1" strike="noStrike">
                <a:solidFill>
                  <a:srgbClr val="ff0066"/>
                </a:solidFill>
                <a:latin typeface="Times New Roman"/>
                <a:ea typeface="HG丸ｺﾞｼｯｸM-PRO"/>
              </a:rPr>
              <a:t>（</a:t>
            </a:r>
            <a:r>
              <a:rPr b="0" lang="en-US" sz="1800" spc="-1" strike="noStrike">
                <a:solidFill>
                  <a:srgbClr val="ff0066"/>
                </a:solidFill>
                <a:latin typeface="Times New Roman"/>
                <a:ea typeface="HG丸ｺﾞｼｯｸM-PRO"/>
              </a:rPr>
              <a:t>184</a:t>
            </a:r>
            <a:r>
              <a:rPr b="0" lang="ja-JP" sz="1800" spc="-1" strike="noStrike">
                <a:solidFill>
                  <a:srgbClr val="ff0066"/>
                </a:solidFill>
                <a:latin typeface="Times New Roman"/>
                <a:ea typeface="HG丸ｺﾞｼｯｸM-PRO"/>
              </a:rPr>
              <a:t>ページ）</a:t>
            </a:r>
            <a:endParaRPr b="0" lang="en-US" sz="1800" spc="-1" strike="noStrike">
              <a:solidFill>
                <a:srgbClr val="000000"/>
              </a:solidFill>
              <a:latin typeface="Arial"/>
            </a:endParaRPr>
          </a:p>
        </p:txBody>
      </p:sp>
      <p:graphicFrame>
        <p:nvGraphicFramePr>
          <p:cNvPr id="1675" name="Object 4"/>
          <p:cNvGraphicFramePr/>
          <p:nvPr/>
        </p:nvGraphicFramePr>
        <p:xfrm>
          <a:off x="5334120" y="1219320"/>
          <a:ext cx="1955160" cy="786600"/>
        </p:xfrm>
        <a:graphic>
          <a:graphicData uri="http://schemas.openxmlformats.org/presentationml/2006/ole">
            <p:oleObj progId="Equation.DSMT4" r:id="rId1" spid="">
              <p:embed/>
              <p:pic>
                <p:nvPicPr>
                  <p:cNvPr id="1676" name="Object 4" descr=""/>
                  <p:cNvPicPr/>
                  <p:nvPr/>
                </p:nvPicPr>
                <p:blipFill>
                  <a:blip r:embed="rId2"/>
                  <a:stretch/>
                </p:blipFill>
                <p:spPr>
                  <a:xfrm>
                    <a:off x="5334120" y="1219320"/>
                    <a:ext cx="1955160" cy="786600"/>
                  </a:xfrm>
                  <a:prstGeom prst="rect">
                    <a:avLst/>
                  </a:prstGeom>
                  <a:ln w="0">
                    <a:noFill/>
                  </a:ln>
                </p:spPr>
              </p:pic>
            </p:oleObj>
          </a:graphicData>
        </a:graphic>
      </p:graphicFrame>
      <p:sp>
        <p:nvSpPr>
          <p:cNvPr id="1677" name="Text Box 5"/>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12</a:t>
            </a:r>
            <a:r>
              <a:rPr b="1" lang="ja-JP" sz="4000" spc="-1" strike="noStrike" cap="all">
                <a:solidFill>
                  <a:srgbClr val="000099"/>
                </a:solidFill>
                <a:latin typeface="Times New Roman"/>
                <a:ea typeface="HG丸ｺﾞｼｯｸM-PRO"/>
              </a:rPr>
              <a:t>回 放射伝熱</a:t>
            </a:r>
            <a:r>
              <a:rPr b="1" lang="en-US" sz="4000" spc="-1" strike="noStrike" cap="all">
                <a:solidFill>
                  <a:srgbClr val="000099"/>
                </a:solidFill>
                <a:latin typeface="Times New Roman"/>
                <a:ea typeface="HG丸ｺﾞｼｯｸM-PRO"/>
              </a:rPr>
              <a:t>1</a:t>
            </a:r>
            <a:endParaRPr b="0" lang="en-US" sz="4000" spc="-1" strike="noStrike">
              <a:solidFill>
                <a:srgbClr val="000000"/>
              </a:solidFill>
              <a:latin typeface="Arial"/>
            </a:endParaRPr>
          </a:p>
        </p:txBody>
      </p:sp>
      <p:sp>
        <p:nvSpPr>
          <p:cNvPr id="1679"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0" name="Rectangle 2"/>
          <p:cNvSpPr/>
          <p:nvPr/>
        </p:nvSpPr>
        <p:spPr>
          <a:xfrm>
            <a:off x="5029200" y="5486400"/>
            <a:ext cx="1904400" cy="685080"/>
          </a:xfrm>
          <a:prstGeom prst="rect">
            <a:avLst/>
          </a:prstGeom>
          <a:solidFill>
            <a:srgbClr val="ccffff"/>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68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 </a:t>
            </a:r>
            <a:r>
              <a:rPr b="1" lang="ja-JP" sz="3200" spc="-1" strike="noStrike">
                <a:solidFill>
                  <a:srgbClr val="000099"/>
                </a:solidFill>
                <a:latin typeface="Times New Roman"/>
                <a:ea typeface="HG丸ｺﾞｼｯｸM-PRO"/>
              </a:rPr>
              <a:t>熱放射</a:t>
            </a:r>
            <a:endParaRPr b="0" lang="en-US" sz="3200" spc="-1" strike="noStrike">
              <a:solidFill>
                <a:srgbClr val="000000"/>
              </a:solidFill>
              <a:latin typeface="Arial"/>
            </a:endParaRPr>
          </a:p>
        </p:txBody>
      </p:sp>
      <p:sp>
        <p:nvSpPr>
          <p:cNvPr id="1682" name="PlaceHolder 2"/>
          <p:cNvSpPr>
            <a:spLocks noGrp="1"/>
          </p:cNvSpPr>
          <p:nvPr>
            <p:ph/>
          </p:nvPr>
        </p:nvSpPr>
        <p:spPr>
          <a:xfrm>
            <a:off x="152280" y="990720"/>
            <a:ext cx="7314480" cy="5333400"/>
          </a:xfrm>
          <a:prstGeom prst="rect">
            <a:avLst/>
          </a:prstGeom>
          <a:noFill/>
          <a:ln w="0">
            <a:noFill/>
          </a:ln>
        </p:spPr>
        <p:txBody>
          <a:bodyPr numCol="1" spcCol="0" lIns="90000" rIns="90000" tIns="45000" bIns="45000" anchor="t">
            <a:noAutofit/>
          </a:bodyPr>
          <a:p>
            <a:pPr marL="343080" indent="-343080">
              <a:lnSpc>
                <a:spcPct val="100000"/>
              </a:lnSpc>
              <a:spcBef>
                <a:spcPts val="451"/>
              </a:spcBef>
              <a:buClr>
                <a:srgbClr val="000099"/>
              </a:buClr>
              <a:buFont typeface="Wingdings" charset="2"/>
              <a:buChar char=""/>
            </a:pPr>
            <a:r>
              <a:rPr b="0" lang="ja-JP" sz="1800" spc="-1" strike="noStrike">
                <a:solidFill>
                  <a:srgbClr val="000099"/>
                </a:solidFill>
                <a:latin typeface="Times New Roman"/>
                <a:ea typeface="HG丸ｺﾞｼｯｸM-PRO"/>
              </a:rPr>
              <a:t>物体が内部エネルギーを電磁波の形で射出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温度低下</a:t>
            </a:r>
            <a:endParaRPr b="0" lang="en-US" sz="1800" spc="-1" strike="noStrike">
              <a:solidFill>
                <a:srgbClr val="000000"/>
              </a:solidFill>
              <a:latin typeface="Arial"/>
            </a:endParaRPr>
          </a:p>
          <a:p>
            <a:pPr marL="343080" indent="-343080">
              <a:lnSpc>
                <a:spcPct val="100000"/>
              </a:lnSpc>
              <a:spcBef>
                <a:spcPts val="451"/>
              </a:spcBef>
              <a:buClr>
                <a:srgbClr val="000099"/>
              </a:buClr>
              <a:buFont typeface="Wingdings" charset="2"/>
              <a:buChar char=""/>
            </a:pPr>
            <a:r>
              <a:rPr b="0" lang="ja-JP" sz="1800" spc="-1" strike="noStrike">
                <a:solidFill>
                  <a:srgbClr val="000099"/>
                </a:solidFill>
                <a:latin typeface="Times New Roman"/>
                <a:ea typeface="HG丸ｺﾞｼｯｸM-PRO"/>
              </a:rPr>
              <a:t>これを他の物体が吸収して内部エネルギー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温度上昇</a:t>
            </a:r>
            <a:endParaRPr b="0" lang="en-US" sz="1800" spc="-1" strike="noStrike">
              <a:solidFill>
                <a:srgbClr val="000000"/>
              </a:solidFill>
              <a:latin typeface="Arial"/>
            </a:endParaRPr>
          </a:p>
          <a:p>
            <a:pPr marL="343080" indent="-343080">
              <a:lnSpc>
                <a:spcPct val="100000"/>
              </a:lnSpc>
              <a:spcBef>
                <a:spcPts val="451"/>
              </a:spcBef>
              <a:buClr>
                <a:srgbClr val="000099"/>
              </a:buClr>
              <a:buFont typeface="Wingdings" charset="2"/>
              <a:buChar char=""/>
            </a:pPr>
            <a:r>
              <a:rPr b="0" lang="ja-JP" sz="1800" spc="-1" strike="noStrike">
                <a:solidFill>
                  <a:srgbClr val="000099"/>
                </a:solidFill>
                <a:latin typeface="Times New Roman"/>
                <a:ea typeface="HG丸ｺﾞｼｯｸM-PRO"/>
              </a:rPr>
              <a:t>上記の熱移動を「放射伝熱」という．</a:t>
            </a:r>
            <a:endParaRPr b="0" lang="en-US" sz="1800" spc="-1" strike="noStrike">
              <a:solidFill>
                <a:srgbClr val="000000"/>
              </a:solidFill>
              <a:latin typeface="Arial"/>
            </a:endParaRPr>
          </a:p>
          <a:p>
            <a:pPr marL="343080" indent="-343080">
              <a:lnSpc>
                <a:spcPct val="100000"/>
              </a:lnSpc>
              <a:spcBef>
                <a:spcPts val="451"/>
              </a:spcBef>
              <a:buClr>
                <a:srgbClr val="000099"/>
              </a:buClr>
              <a:buFont typeface="Wingdings" charset="2"/>
              <a:buChar char=""/>
            </a:pPr>
            <a:r>
              <a:rPr b="0" lang="ja-JP" sz="1800" spc="-1" strike="noStrike">
                <a:solidFill>
                  <a:srgbClr val="000099"/>
                </a:solidFill>
                <a:latin typeface="Times New Roman"/>
                <a:ea typeface="HG丸ｺﾞｼｯｸM-PRO"/>
              </a:rPr>
              <a:t>物体の温度が高いときに特に重要　</a:t>
            </a:r>
            <a:r>
              <a:rPr b="0" lang="en-US" sz="1800" spc="-1" strike="noStrike">
                <a:solidFill>
                  <a:srgbClr val="000099"/>
                </a:solidFill>
                <a:latin typeface="Times New Roman"/>
                <a:ea typeface="HG丸ｺﾞｼｯｸM-PRO"/>
              </a:rPr>
              <a:t>T &gt; 1,000K ?</a:t>
            </a:r>
            <a:endParaRPr b="0" lang="en-US" sz="1800" spc="-1" strike="noStrike">
              <a:solidFill>
                <a:srgbClr val="000000"/>
              </a:solidFill>
              <a:latin typeface="Arial"/>
            </a:endParaRPr>
          </a:p>
          <a:p>
            <a:pPr marL="343080" indent="-343080">
              <a:lnSpc>
                <a:spcPct val="100000"/>
              </a:lnSpc>
              <a:spcBef>
                <a:spcPts val="451"/>
              </a:spcBef>
              <a:buClr>
                <a:srgbClr val="000099"/>
              </a:buClr>
              <a:buFont typeface="Wingdings" charset="2"/>
              <a:buChar char=""/>
            </a:pPr>
            <a:r>
              <a:rPr b="0" lang="ja-JP" sz="1800" spc="-1" strike="noStrike">
                <a:solidFill>
                  <a:srgbClr val="000099"/>
                </a:solidFill>
                <a:latin typeface="Times New Roman"/>
                <a:ea typeface="HG丸ｺﾞｼｯｸM-PRO"/>
              </a:rPr>
              <a:t>真空中でも熱移動が生じる．</a:t>
            </a:r>
            <a:endParaRPr b="0" lang="en-US" sz="1800" spc="-1" strike="noStrike">
              <a:solidFill>
                <a:srgbClr val="000000"/>
              </a:solidFill>
              <a:latin typeface="Arial"/>
            </a:endParaRPr>
          </a:p>
          <a:p>
            <a:pPr lvl="1" marL="743040" indent="-285840">
              <a:lnSpc>
                <a:spcPct val="100000"/>
              </a:lnSpc>
              <a:spcBef>
                <a:spcPts val="451"/>
              </a:spcBef>
              <a:buClr>
                <a:srgbClr val="000099"/>
              </a:buClr>
              <a:buFont typeface="Symbol"/>
              <a:buChar char=""/>
            </a:pPr>
            <a:r>
              <a:rPr b="0" lang="ja-JP" sz="1800" spc="-1" strike="noStrike">
                <a:solidFill>
                  <a:srgbClr val="000099"/>
                </a:solidFill>
                <a:latin typeface="Times New Roman"/>
                <a:ea typeface="HG丸ｺﾞｼｯｸM-PRO"/>
              </a:rPr>
              <a:t>太陽 → 地球</a:t>
            </a:r>
            <a:endParaRPr b="0" lang="en-US" sz="1800" spc="-1" strike="noStrike">
              <a:solidFill>
                <a:srgbClr val="000000"/>
              </a:solidFill>
              <a:latin typeface="Arial"/>
            </a:endParaRPr>
          </a:p>
          <a:p>
            <a:pPr lvl="1" marL="743040" indent="-285840">
              <a:lnSpc>
                <a:spcPct val="100000"/>
              </a:lnSpc>
              <a:spcBef>
                <a:spcPts val="451"/>
              </a:spcBef>
              <a:buClr>
                <a:srgbClr val="000099"/>
              </a:buClr>
              <a:buFont typeface="Symbol"/>
              <a:buChar char=""/>
            </a:pPr>
            <a:r>
              <a:rPr b="0" lang="ja-JP" sz="1800" spc="-1" strike="noStrike">
                <a:solidFill>
                  <a:srgbClr val="000099"/>
                </a:solidFill>
                <a:latin typeface="Times New Roman"/>
                <a:ea typeface="HG丸ｺﾞｼｯｸM-PRO"/>
              </a:rPr>
              <a:t>地球温暖化</a:t>
            </a:r>
            <a:endParaRPr b="0" lang="en-US" sz="1800" spc="-1" strike="noStrike">
              <a:solidFill>
                <a:srgbClr val="000000"/>
              </a:solidFill>
              <a:latin typeface="Arial"/>
            </a:endParaRPr>
          </a:p>
          <a:p>
            <a:pPr lvl="1" marL="743040" indent="-285840">
              <a:lnSpc>
                <a:spcPct val="100000"/>
              </a:lnSpc>
              <a:spcBef>
                <a:spcPts val="451"/>
              </a:spcBef>
              <a:buClr>
                <a:srgbClr val="000099"/>
              </a:buClr>
              <a:buFont typeface="Symbol"/>
              <a:buChar char=""/>
            </a:pPr>
            <a:r>
              <a:rPr b="0" lang="ja-JP" sz="1800" spc="-1" strike="noStrike">
                <a:solidFill>
                  <a:srgbClr val="000099"/>
                </a:solidFill>
                <a:latin typeface="Times New Roman"/>
                <a:ea typeface="HG丸ｺﾞｼｯｸM-PRO"/>
              </a:rPr>
              <a:t>真空ポットでも冷える</a:t>
            </a:r>
            <a:endParaRPr b="0" lang="en-US" sz="1800" spc="-1" strike="noStrike">
              <a:solidFill>
                <a:srgbClr val="000000"/>
              </a:solidFill>
              <a:latin typeface="Arial"/>
            </a:endParaRPr>
          </a:p>
          <a:p>
            <a:pPr marL="343080" indent="-343080">
              <a:lnSpc>
                <a:spcPct val="100000"/>
              </a:lnSpc>
              <a:spcBef>
                <a:spcPts val="451"/>
              </a:spcBef>
              <a:buClr>
                <a:srgbClr val="000099"/>
              </a:buClr>
              <a:buFont typeface="Wingdings" charset="2"/>
              <a:buChar char=""/>
            </a:pPr>
            <a:r>
              <a:rPr b="0" lang="ja-JP" sz="1800" spc="-1" strike="noStrike">
                <a:solidFill>
                  <a:srgbClr val="000099"/>
                </a:solidFill>
                <a:latin typeface="Times New Roman"/>
                <a:ea typeface="HG丸ｺﾞｼｯｸM-PRO"/>
              </a:rPr>
              <a:t>一般には熱伝導，対流伝熱と共存</a:t>
            </a:r>
            <a:endParaRPr b="0" lang="en-US" sz="1800" spc="-1" strike="noStrike">
              <a:solidFill>
                <a:srgbClr val="000000"/>
              </a:solidFill>
              <a:latin typeface="Arial"/>
            </a:endParaRPr>
          </a:p>
          <a:p>
            <a:pPr marL="343080" indent="-343080">
              <a:lnSpc>
                <a:spcPct val="100000"/>
              </a:lnSpc>
              <a:spcBef>
                <a:spcPts val="451"/>
              </a:spcBef>
              <a:buClr>
                <a:srgbClr val="000099"/>
              </a:buClr>
              <a:buFont typeface="Wingdings" charset="2"/>
              <a:buChar char=""/>
            </a:pPr>
            <a:r>
              <a:rPr b="0" lang="ja-JP" sz="1800" spc="-1" strike="noStrike">
                <a:solidFill>
                  <a:srgbClr val="000099"/>
                </a:solidFill>
                <a:latin typeface="Times New Roman"/>
                <a:ea typeface="HG丸ｺﾞｼｯｸM-PRO"/>
              </a:rPr>
              <a:t>固体面間の放射伝熱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8.2</a:t>
            </a:r>
            <a:r>
              <a:rPr b="0" lang="ja-JP" sz="1800" spc="-1" strike="noStrike">
                <a:solidFill>
                  <a:srgbClr val="000099"/>
                </a:solidFill>
                <a:latin typeface="Times New Roman"/>
                <a:ea typeface="HG丸ｺﾞｼｯｸM-PRO"/>
              </a:rPr>
              <a:t>節</a:t>
            </a:r>
            <a:endParaRPr b="0" lang="en-US" sz="1800" spc="-1" strike="noStrike">
              <a:solidFill>
                <a:srgbClr val="000000"/>
              </a:solidFill>
              <a:latin typeface="Arial"/>
            </a:endParaRPr>
          </a:p>
        </p:txBody>
      </p:sp>
      <p:pic>
        <p:nvPicPr>
          <p:cNvPr id="1683" name="Picture 5" descr=""/>
          <p:cNvPicPr/>
          <p:nvPr/>
        </p:nvPicPr>
        <p:blipFill>
          <a:blip r:embed="rId1"/>
          <a:stretch/>
        </p:blipFill>
        <p:spPr>
          <a:xfrm>
            <a:off x="7591320" y="990720"/>
            <a:ext cx="1323360" cy="5333400"/>
          </a:xfrm>
          <a:prstGeom prst="rect">
            <a:avLst/>
          </a:prstGeom>
          <a:ln w="38100">
            <a:solidFill>
              <a:srgbClr val="000000"/>
            </a:solidFill>
            <a:miter/>
          </a:ln>
        </p:spPr>
      </p:pic>
      <p:grpSp>
        <p:nvGrpSpPr>
          <p:cNvPr id="1684" name="Group 6"/>
          <p:cNvGrpSpPr/>
          <p:nvPr/>
        </p:nvGrpSpPr>
        <p:grpSpPr>
          <a:xfrm>
            <a:off x="4775040" y="2714760"/>
            <a:ext cx="4107600" cy="360"/>
            <a:chOff x="4775040" y="2714760"/>
            <a:chExt cx="4107600" cy="360"/>
          </a:xfrm>
        </p:grpSpPr>
        <p:sp>
          <p:nvSpPr>
            <p:cNvPr id="1685" name="Rectangle 7"/>
            <p:cNvSpPr/>
            <p:nvPr/>
          </p:nvSpPr>
          <p:spPr>
            <a:xfrm>
              <a:off x="4775040" y="2714760"/>
              <a:ext cx="720" cy="360"/>
            </a:xfrm>
            <a:prstGeom prst="rect">
              <a:avLst/>
            </a:prstGeom>
            <a:noFill/>
            <a:ln w="0">
              <a:noFill/>
            </a:ln>
          </p:spPr>
          <p:style>
            <a:lnRef idx="0"/>
            <a:fillRef idx="0"/>
            <a:effectRef idx="0"/>
            <a:fontRef idx="minor"/>
          </p:style>
          <p:txBody>
            <a:bodyPr lIns="90000" rIns="90000" tIns="-44280" bIns="-44280" anchor="t">
              <a:spAutoFit/>
            </a:bodyPr>
            <a:p>
              <a:pPr algn="ctr">
                <a:lnSpc>
                  <a:spcPct val="100000"/>
                </a:lnSpc>
              </a:pPr>
              <a:endParaRPr b="1" lang="en-US" sz="1600" spc="-1" strike="noStrike">
                <a:solidFill>
                  <a:srgbClr val="000000"/>
                </a:solidFill>
                <a:latin typeface="Times New Roman"/>
                <a:ea typeface="HG丸ｺﾞｼｯｸM-PRO"/>
              </a:endParaRPr>
            </a:p>
          </p:txBody>
        </p:sp>
        <p:grpSp>
          <p:nvGrpSpPr>
            <p:cNvPr id="1686" name="Group 8"/>
            <p:cNvGrpSpPr/>
            <p:nvPr/>
          </p:nvGrpSpPr>
          <p:grpSpPr>
            <a:xfrm>
              <a:off x="4775040" y="2714760"/>
              <a:ext cx="4107600" cy="360"/>
              <a:chOff x="4775040" y="2714760"/>
              <a:chExt cx="4107600" cy="360"/>
            </a:xfrm>
          </p:grpSpPr>
          <p:sp>
            <p:nvSpPr>
              <p:cNvPr id="1687" name="Rectangle 9"/>
              <p:cNvSpPr/>
              <p:nvPr/>
            </p:nvSpPr>
            <p:spPr>
              <a:xfrm>
                <a:off x="4775040" y="2714760"/>
                <a:ext cx="4107600" cy="360"/>
              </a:xfrm>
              <a:prstGeom prst="rect">
                <a:avLst/>
              </a:prstGeom>
              <a:noFill/>
              <a:ln w="0">
                <a:noFill/>
              </a:ln>
            </p:spPr>
            <p:style>
              <a:lnRef idx="0"/>
              <a:fillRef idx="0"/>
              <a:effectRef idx="0"/>
              <a:fontRef idx="minor"/>
            </p:style>
            <p:txBody>
              <a:bodyPr lIns="90000" rIns="90000" tIns="-44280" bIns="-44280" anchor="t">
                <a:spAutoFit/>
              </a:bodyPr>
              <a:p>
                <a:pPr algn="ctr">
                  <a:lnSpc>
                    <a:spcPct val="100000"/>
                  </a:lnSpc>
                </a:pPr>
                <a:endParaRPr b="1" lang="en-US" sz="1600" spc="-1" strike="noStrike">
                  <a:solidFill>
                    <a:srgbClr val="000000"/>
                  </a:solidFill>
                  <a:latin typeface="Times New Roman"/>
                  <a:ea typeface="HG丸ｺﾞｼｯｸM-PRO"/>
                </a:endParaRPr>
              </a:p>
            </p:txBody>
          </p:sp>
          <p:sp>
            <p:nvSpPr>
              <p:cNvPr id="1688" name="Rectangle 10"/>
              <p:cNvSpPr/>
              <p:nvPr/>
            </p:nvSpPr>
            <p:spPr>
              <a:xfrm>
                <a:off x="4775040" y="2714760"/>
                <a:ext cx="4107600" cy="360"/>
              </a:xfrm>
              <a:prstGeom prst="rect">
                <a:avLst/>
              </a:prstGeom>
              <a:noFill/>
              <a:ln w="0">
                <a:noFill/>
              </a:ln>
            </p:spPr>
            <p:style>
              <a:lnRef idx="0"/>
              <a:fillRef idx="0"/>
              <a:effectRef idx="0"/>
              <a:fontRef idx="minor"/>
            </p:style>
            <p:txBody>
              <a:bodyPr lIns="90000" rIns="90000" tIns="-44280" bIns="-44280" anchor="t">
                <a:spAutoFit/>
              </a:bodyPr>
              <a:p>
                <a:pPr algn="ctr">
                  <a:lnSpc>
                    <a:spcPct val="100000"/>
                  </a:lnSpc>
                </a:pPr>
                <a:endParaRPr b="1" lang="en-US" sz="1600" spc="-1" strike="noStrike">
                  <a:solidFill>
                    <a:srgbClr val="000000"/>
                  </a:solidFill>
                  <a:latin typeface="Times New Roman"/>
                  <a:ea typeface="HG丸ｺﾞｼｯｸM-PRO"/>
                </a:endParaRPr>
              </a:p>
            </p:txBody>
          </p:sp>
        </p:grpSp>
      </p:grpSp>
      <p:sp>
        <p:nvSpPr>
          <p:cNvPr id="1689" name="Rectangle 11"/>
          <p:cNvSpPr/>
          <p:nvPr/>
        </p:nvSpPr>
        <p:spPr>
          <a:xfrm>
            <a:off x="279360" y="1736640"/>
            <a:ext cx="9143280" cy="360"/>
          </a:xfrm>
          <a:prstGeom prst="rect">
            <a:avLst/>
          </a:prstGeom>
          <a:noFill/>
          <a:ln w="0">
            <a:noFill/>
          </a:ln>
        </p:spPr>
        <p:style>
          <a:lnRef idx="0"/>
          <a:fillRef idx="0"/>
          <a:effectRef idx="0"/>
          <a:fontRef idx="minor"/>
        </p:style>
        <p:txBody>
          <a:bodyPr lIns="90000" rIns="90000" tIns="-44280" bIns="-44280" anchor="t">
            <a:spAutoFit/>
          </a:bodyPr>
          <a:p>
            <a:pPr algn="ctr">
              <a:lnSpc>
                <a:spcPct val="100000"/>
              </a:lnSpc>
            </a:pPr>
            <a:endParaRPr b="1" lang="en-US" sz="1600" spc="-1" strike="noStrike">
              <a:solidFill>
                <a:srgbClr val="000000"/>
              </a:solidFill>
              <a:latin typeface="Times New Roman"/>
              <a:ea typeface="HG丸ｺﾞｼｯｸM-PRO"/>
            </a:endParaRPr>
          </a:p>
        </p:txBody>
      </p:sp>
      <p:pic>
        <p:nvPicPr>
          <p:cNvPr id="1690" name="Picture 12" descr="img1055753330">
            <a:hlinkClick r:id="rId2"/>
          </p:cNvPr>
          <p:cNvPicPr/>
          <p:nvPr/>
        </p:nvPicPr>
        <p:blipFill>
          <a:blip r:embed="rId3"/>
          <a:stretch/>
        </p:blipFill>
        <p:spPr>
          <a:xfrm>
            <a:off x="4572000" y="2743200"/>
            <a:ext cx="2677320" cy="2129760"/>
          </a:xfrm>
          <a:prstGeom prst="rect">
            <a:avLst/>
          </a:prstGeom>
          <a:ln w="9525">
            <a:solidFill>
              <a:srgbClr val="000000"/>
            </a:solidFill>
            <a:miter/>
          </a:ln>
        </p:spPr>
      </p:pic>
      <p:sp>
        <p:nvSpPr>
          <p:cNvPr id="1691" name="Rectangle 13"/>
          <p:cNvSpPr/>
          <p:nvPr/>
        </p:nvSpPr>
        <p:spPr>
          <a:xfrm>
            <a:off x="5029200" y="5257800"/>
            <a:ext cx="1904400" cy="913680"/>
          </a:xfrm>
          <a:prstGeom prst="rect">
            <a:avLst/>
          </a:prstGeom>
          <a:noFill/>
          <a:ln w="63500">
            <a:solidFill>
              <a:srgbClr val="ffffff"/>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692" name="Rectangle 14"/>
          <p:cNvSpPr/>
          <p:nvPr/>
        </p:nvSpPr>
        <p:spPr>
          <a:xfrm>
            <a:off x="4572000" y="5105520"/>
            <a:ext cx="2666160" cy="1218600"/>
          </a:xfrm>
          <a:prstGeom prst="rect">
            <a:avLst/>
          </a:prstGeom>
          <a:noFill/>
          <a:ln w="63500">
            <a:solidFill>
              <a:srgbClr val="ffffff"/>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693" name="Line 15"/>
          <p:cNvSpPr/>
          <p:nvPr/>
        </p:nvSpPr>
        <p:spPr>
          <a:xfrm flipH="1">
            <a:off x="4572000" y="5715000"/>
            <a:ext cx="4572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694" name="Line 16"/>
          <p:cNvSpPr/>
          <p:nvPr/>
        </p:nvSpPr>
        <p:spPr>
          <a:xfrm>
            <a:off x="4572000" y="5943600"/>
            <a:ext cx="4572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695" name="AutoShape 17"/>
          <p:cNvSpPr/>
          <p:nvPr/>
        </p:nvSpPr>
        <p:spPr>
          <a:xfrm>
            <a:off x="3352680" y="5257800"/>
            <a:ext cx="685080" cy="304200"/>
          </a:xfrm>
          <a:prstGeom prst="wedgeRectCallout">
            <a:avLst>
              <a:gd name="adj1" fmla="val 151389"/>
              <a:gd name="adj2" fmla="val 11981"/>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200" spc="-1" strike="noStrike">
                <a:solidFill>
                  <a:srgbClr val="000000"/>
                </a:solidFill>
                <a:latin typeface="Times New Roman"/>
                <a:ea typeface="HG丸ｺﾞｼｯｸM-PRO"/>
              </a:rPr>
              <a:t>真空</a:t>
            </a:r>
            <a:endParaRPr b="0" lang="en-US" sz="1200" spc="-1" strike="noStrike">
              <a:solidFill>
                <a:srgbClr val="000000"/>
              </a:solidFill>
              <a:latin typeface="Arial"/>
            </a:endParaRPr>
          </a:p>
        </p:txBody>
      </p:sp>
      <p:sp>
        <p:nvSpPr>
          <p:cNvPr id="1696" name="AutoShape 18"/>
          <p:cNvSpPr/>
          <p:nvPr/>
        </p:nvSpPr>
        <p:spPr>
          <a:xfrm>
            <a:off x="3124080" y="5791320"/>
            <a:ext cx="913680" cy="380160"/>
          </a:xfrm>
          <a:prstGeom prst="wedgeRectCallout">
            <a:avLst>
              <a:gd name="adj1" fmla="val 122398"/>
              <a:gd name="adj2" fmla="val -38750"/>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200" spc="-1" strike="noStrike">
                <a:solidFill>
                  <a:srgbClr val="000000"/>
                </a:solidFill>
                <a:latin typeface="Times New Roman"/>
                <a:ea typeface="HG丸ｺﾞｼｯｸM-PRO"/>
              </a:rPr>
              <a:t>放射伝熱</a:t>
            </a:r>
            <a:endParaRPr b="0" lang="en-US" sz="1200" spc="-1" strike="noStrike">
              <a:solidFill>
                <a:srgbClr val="000000"/>
              </a:solidFill>
              <a:latin typeface="Arial"/>
            </a:endParaRPr>
          </a:p>
        </p:txBody>
      </p:sp>
      <p:sp>
        <p:nvSpPr>
          <p:cNvPr id="1697" name="Rectangle 19"/>
          <p:cNvSpPr/>
          <p:nvPr/>
        </p:nvSpPr>
        <p:spPr>
          <a:xfrm>
            <a:off x="762120" y="6019920"/>
            <a:ext cx="1980360" cy="304200"/>
          </a:xfrm>
          <a:prstGeom prst="rect">
            <a:avLst/>
          </a:prstGeom>
          <a:pattFill prst="ltUpDiag">
            <a:fgClr>
              <a:srgbClr val="000000"/>
            </a:fgClr>
            <a:bgClr>
              <a:srgbClr val="ffffff"/>
            </a:bgClr>
          </a:patt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698" name="Line 20"/>
          <p:cNvSpPr/>
          <p:nvPr/>
        </p:nvSpPr>
        <p:spPr>
          <a:xfrm>
            <a:off x="761760" y="6019560"/>
            <a:ext cx="1981440" cy="360"/>
          </a:xfrm>
          <a:prstGeom prst="line">
            <a:avLst/>
          </a:prstGeom>
          <a:ln w="9525">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699" name="Line 21"/>
          <p:cNvSpPr/>
          <p:nvPr/>
        </p:nvSpPr>
        <p:spPr>
          <a:xfrm>
            <a:off x="1066680" y="5029200"/>
            <a:ext cx="609480" cy="9903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00" name="Line 22"/>
          <p:cNvSpPr/>
          <p:nvPr/>
        </p:nvSpPr>
        <p:spPr>
          <a:xfrm>
            <a:off x="990360" y="4952880"/>
            <a:ext cx="381240" cy="10666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01" name="Line 23"/>
          <p:cNvSpPr/>
          <p:nvPr/>
        </p:nvSpPr>
        <p:spPr>
          <a:xfrm>
            <a:off x="990360" y="4952880"/>
            <a:ext cx="990720" cy="10666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02" name="Line 24"/>
          <p:cNvSpPr/>
          <p:nvPr/>
        </p:nvSpPr>
        <p:spPr>
          <a:xfrm>
            <a:off x="990360" y="5029200"/>
            <a:ext cx="360" cy="9903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03" name="Line 25"/>
          <p:cNvSpPr/>
          <p:nvPr/>
        </p:nvSpPr>
        <p:spPr>
          <a:xfrm>
            <a:off x="990360" y="4952880"/>
            <a:ext cx="1295640" cy="10666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04" name="Oval 26"/>
          <p:cNvSpPr/>
          <p:nvPr/>
        </p:nvSpPr>
        <p:spPr>
          <a:xfrm>
            <a:off x="685800" y="4648320"/>
            <a:ext cx="608760" cy="608760"/>
          </a:xfrm>
          <a:prstGeom prst="ellipse">
            <a:avLst/>
          </a:prstGeom>
          <a:solidFill>
            <a:srgbClr val="ff99cc"/>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705" name="Line 27"/>
          <p:cNvSpPr/>
          <p:nvPr/>
        </p:nvSpPr>
        <p:spPr>
          <a:xfrm flipV="1">
            <a:off x="2286000" y="5257800"/>
            <a:ext cx="457200" cy="7617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06" name="Line 28"/>
          <p:cNvSpPr/>
          <p:nvPr/>
        </p:nvSpPr>
        <p:spPr>
          <a:xfrm>
            <a:off x="2286000" y="6019560"/>
            <a:ext cx="228600" cy="2286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07" name="Rectangle 29"/>
          <p:cNvSpPr/>
          <p:nvPr/>
        </p:nvSpPr>
        <p:spPr>
          <a:xfrm>
            <a:off x="533520" y="5562720"/>
            <a:ext cx="2513880" cy="151560"/>
          </a:xfrm>
          <a:prstGeom prst="rect">
            <a:avLst/>
          </a:prstGeom>
          <a:solidFill>
            <a:schemeClr val="bg1"/>
          </a:solidFill>
          <a:ln w="9525">
            <a:solidFill>
              <a:srgbClr val="000000"/>
            </a:solidFill>
            <a:prstDash val="lgDash"/>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708" name="Line 30"/>
          <p:cNvSpPr/>
          <p:nvPr/>
        </p:nvSpPr>
        <p:spPr>
          <a:xfrm flipV="1">
            <a:off x="1752480" y="5257800"/>
            <a:ext cx="380880" cy="3045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09" name="Line 31"/>
          <p:cNvSpPr/>
          <p:nvPr/>
        </p:nvSpPr>
        <p:spPr>
          <a:xfrm>
            <a:off x="2438280" y="5715000"/>
            <a:ext cx="304920" cy="2286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10" name="Freeform 32"/>
          <p:cNvSpPr/>
          <p:nvPr/>
        </p:nvSpPr>
        <p:spPr>
          <a:xfrm>
            <a:off x="3564000" y="4292640"/>
            <a:ext cx="936000" cy="936000"/>
          </a:xfrm>
          <a:custGeom>
            <a:avLst/>
            <a:gdLst>
              <a:gd name="textAreaLeft" fmla="*/ 0 w 936000"/>
              <a:gd name="textAreaRight" fmla="*/ 936720 w 936000"/>
              <a:gd name="textAreaTop" fmla="*/ 0 h 936000"/>
              <a:gd name="textAreaBottom" fmla="*/ 936720 h 936000"/>
            </a:gdLst>
            <a:ahLst/>
            <a:rect l="textAreaLeft" t="textAreaTop" r="textAreaRight" b="textAreaBottom"/>
            <a:pathLst>
              <a:path w="590" h="590">
                <a:moveTo>
                  <a:pt x="0" y="0"/>
                </a:moveTo>
                <a:lnTo>
                  <a:pt x="363" y="0"/>
                </a:lnTo>
                <a:lnTo>
                  <a:pt x="363" y="590"/>
                </a:lnTo>
                <a:lnTo>
                  <a:pt x="590" y="590"/>
                </a:lnTo>
              </a:path>
            </a:pathLst>
          </a:custGeom>
          <a:noFill/>
          <a:ln w="9525">
            <a:solidFill>
              <a:srgbClr val="000000"/>
            </a:solidFill>
            <a:round/>
            <a:tailEnd len="med" type="arrow"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8.1 </a:t>
            </a:r>
            <a:r>
              <a:rPr b="1" lang="ja-JP" sz="3200" spc="-1" strike="noStrike">
                <a:solidFill>
                  <a:srgbClr val="000099"/>
                </a:solidFill>
                <a:latin typeface="Times New Roman"/>
                <a:ea typeface="HG丸ｺﾞｼｯｸM-PRO"/>
              </a:rPr>
              <a:t>熱放射</a:t>
            </a:r>
            <a:endParaRPr b="0" lang="en-US" sz="3200" spc="-1" strike="noStrike">
              <a:solidFill>
                <a:srgbClr val="000000"/>
              </a:solidFill>
              <a:latin typeface="Arial"/>
            </a:endParaRPr>
          </a:p>
        </p:txBody>
      </p:sp>
      <p:sp>
        <p:nvSpPr>
          <p:cNvPr id="1712" name="PlaceHolder 2"/>
          <p:cNvSpPr>
            <a:spLocks noGrp="1"/>
          </p:cNvSpPr>
          <p:nvPr>
            <p:ph/>
          </p:nvPr>
        </p:nvSpPr>
        <p:spPr>
          <a:xfrm>
            <a:off x="152280" y="990720"/>
            <a:ext cx="853380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物体を構成する粒子が下位のエネルギー準位に遷移</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光子（電磁波）を放出して内部エネルギーを失う</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光子のエネルギー </a:t>
            </a:r>
            <a:r>
              <a:rPr b="0" i="1" lang="en-US" sz="2000" spc="-1" strike="noStrike">
                <a:solidFill>
                  <a:srgbClr val="000099"/>
                </a:solidFill>
                <a:latin typeface="Times New Roman"/>
                <a:ea typeface="HG丸ｺﾞｼｯｸM-PRO"/>
              </a:rPr>
              <a:t>e</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は・・</a:t>
            </a:r>
            <a:endParaRPr b="0" lang="en-US" sz="2000" spc="-1" strike="noStrike">
              <a:solidFill>
                <a:srgbClr val="000000"/>
              </a:solidFill>
              <a:latin typeface="Arial"/>
            </a:endParaRPr>
          </a:p>
          <a:p>
            <a:pPr lvl="1" marL="743040" indent="-285840">
              <a:lnSpc>
                <a:spcPct val="100000"/>
              </a:lnSpc>
              <a:spcBef>
                <a:spcPts val="2001"/>
              </a:spcBef>
              <a:spcAft>
                <a:spcPts val="2001"/>
              </a:spcAft>
              <a:buClr>
                <a:srgbClr val="000099"/>
              </a:buClr>
              <a:buFont typeface="Symbol"/>
              <a:buChar char=""/>
            </a:pP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a:t>
            </a:r>
            <a:r>
              <a:rPr b="0" i="1" lang="en-US" sz="2000" spc="-1" strike="noStrike">
                <a:solidFill>
                  <a:srgbClr val="000099"/>
                </a:solidFill>
                <a:latin typeface="Times New Roman"/>
                <a:ea typeface="HG丸ｺﾞｼｯｸM-PRO"/>
              </a:rPr>
              <a:t>h</a:t>
            </a:r>
            <a:r>
              <a:rPr b="0" lang="ja-JP" sz="2000" spc="-1" strike="noStrike">
                <a:solidFill>
                  <a:srgbClr val="000099"/>
                </a:solidFill>
                <a:latin typeface="Times New Roman"/>
                <a:ea typeface="HG丸ｺﾞｼｯｸM-PRO"/>
              </a:rPr>
              <a:t>：プランク定数） </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エネルギー準位の差が大きいほど射出される電磁波の振動数 </a:t>
            </a:r>
            <a:r>
              <a:rPr b="0" lang="en-US" sz="2000" spc="-1" strike="noStrike">
                <a:solidFill>
                  <a:srgbClr val="000099"/>
                </a:solidFill>
                <a:latin typeface="Symbol"/>
                <a:ea typeface="HG丸ｺﾞｼｯｸM-PRO"/>
              </a:rPr>
              <a:t>n</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は高く，波長 </a:t>
            </a:r>
            <a:r>
              <a:rPr b="0" lang="en-US" sz="2000" spc="-1" strike="noStrike">
                <a:solidFill>
                  <a:srgbClr val="000099"/>
                </a:solidFill>
                <a:latin typeface="Symbol"/>
                <a:ea typeface="HG丸ｺﾞｼｯｸM-PRO"/>
              </a:rPr>
              <a:t>l</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は短くなる．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電磁波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波長によって名前が違う</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ガンマ線</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エックス線</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紫外線</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可視光</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赤外線</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マイクロ波</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電波</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伝熱で特に重要な波長の電磁波（</a:t>
            </a:r>
            <a:r>
              <a:rPr b="0" lang="en-US" sz="2000" spc="-1" strike="noStrike">
                <a:solidFill>
                  <a:srgbClr val="000099"/>
                </a:solidFill>
                <a:latin typeface="Symbol"/>
                <a:ea typeface="HG丸ｺﾞｼｯｸM-PRO"/>
              </a:rPr>
              <a:t>l</a:t>
            </a:r>
            <a:r>
              <a:rPr b="0" lang="en-US" sz="2000" spc="-1" strike="noStrike">
                <a:solidFill>
                  <a:srgbClr val="000099"/>
                </a:solidFill>
                <a:latin typeface="Times New Roman"/>
                <a:ea typeface="HG丸ｺﾞｼｯｸM-PRO"/>
              </a:rPr>
              <a:t> = 1-100</a:t>
            </a:r>
            <a:r>
              <a:rPr b="0" lang="en-US" sz="2000" spc="-1" strike="noStrike">
                <a:solidFill>
                  <a:srgbClr val="000099"/>
                </a:solidFill>
                <a:latin typeface="Symbol"/>
                <a:ea typeface="HG丸ｺﾞｼｯｸM-PRO"/>
              </a:rPr>
              <a:t>m</a:t>
            </a:r>
            <a:r>
              <a:rPr b="0" lang="en-US" sz="2000" spc="-1" strike="noStrike">
                <a:solidFill>
                  <a:srgbClr val="000099"/>
                </a:solidFill>
                <a:latin typeface="Times New Roman"/>
                <a:ea typeface="HG丸ｺﾞｼｯｸM-PRO"/>
              </a:rPr>
              <a:t>m</a:t>
            </a:r>
            <a:r>
              <a:rPr b="0" lang="ja-JP" sz="2000" spc="-1" strike="noStrike">
                <a:solidFill>
                  <a:srgbClr val="000099"/>
                </a:solidFill>
                <a:latin typeface="Times New Roman"/>
                <a:ea typeface="HG丸ｺﾞｼｯｸM-PRO"/>
              </a:rPr>
              <a:t>）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熱線</a:t>
            </a:r>
            <a:endParaRPr b="0" lang="en-US" sz="2000" spc="-1" strike="noStrike">
              <a:solidFill>
                <a:srgbClr val="000000"/>
              </a:solidFill>
              <a:latin typeface="Arial"/>
            </a:endParaRPr>
          </a:p>
        </p:txBody>
      </p:sp>
      <p:graphicFrame>
        <p:nvGraphicFramePr>
          <p:cNvPr id="1713" name="Object 4"/>
          <p:cNvGraphicFramePr/>
          <p:nvPr/>
        </p:nvGraphicFramePr>
        <p:xfrm>
          <a:off x="1219320" y="2414520"/>
          <a:ext cx="1218600" cy="608760"/>
        </p:xfrm>
        <a:graphic>
          <a:graphicData uri="http://schemas.openxmlformats.org/presentationml/2006/ole">
            <p:oleObj progId="Equation.DSMT4" r:id="rId1" spid="">
              <p:embed/>
              <p:pic>
                <p:nvPicPr>
                  <p:cNvPr id="1714" name="Object 4" descr=""/>
                  <p:cNvPicPr/>
                  <p:nvPr/>
                </p:nvPicPr>
                <p:blipFill>
                  <a:blip r:embed="rId2"/>
                  <a:stretch/>
                </p:blipFill>
                <p:spPr>
                  <a:xfrm>
                    <a:off x="1219320" y="2414520"/>
                    <a:ext cx="1218600" cy="60876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5"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8.1.1 </a:t>
            </a:r>
            <a:r>
              <a:rPr b="1" lang="ja-JP" sz="3200" spc="-1" strike="noStrike">
                <a:solidFill>
                  <a:srgbClr val="000099"/>
                </a:solidFill>
                <a:latin typeface="Times New Roman"/>
                <a:ea typeface="HG丸ｺﾞｼｯｸM-PRO"/>
              </a:rPr>
              <a:t>熱放射の強さ</a:t>
            </a:r>
            <a:endParaRPr b="0" lang="en-US" sz="3200" spc="-1" strike="noStrike">
              <a:solidFill>
                <a:srgbClr val="000000"/>
              </a:solidFill>
              <a:latin typeface="Arial"/>
            </a:endParaRPr>
          </a:p>
        </p:txBody>
      </p:sp>
      <p:sp>
        <p:nvSpPr>
          <p:cNvPr id="1716" name="PlaceHolder 2"/>
          <p:cNvSpPr>
            <a:spLocks noGrp="1"/>
          </p:cNvSpPr>
          <p:nvPr>
            <p:ph/>
          </p:nvPr>
        </p:nvSpPr>
        <p:spPr>
          <a:xfrm>
            <a:off x="152280" y="1981080"/>
            <a:ext cx="8838360" cy="312336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射出能（全射出能と単色射出能）～ </a:t>
            </a:r>
            <a:r>
              <a:rPr b="0" lang="ja-JP" sz="1800" spc="-1" strike="noStrike" u="sng">
                <a:solidFill>
                  <a:srgbClr val="000099"/>
                </a:solidFill>
                <a:uFillTx/>
                <a:latin typeface="Times New Roman"/>
                <a:ea typeface="HG丸ｺﾞｼｯｸM-PRO"/>
              </a:rPr>
              <a:t>熱放射の熱流束</a:t>
            </a:r>
            <a:endParaRPr b="0" lang="en-US" sz="1800" spc="-1" strike="noStrike">
              <a:solidFill>
                <a:srgbClr val="000000"/>
              </a:solidFill>
              <a:latin typeface="Arial"/>
            </a:endParaRPr>
          </a:p>
          <a:p>
            <a:pPr lvl="1" marL="743040" indent="-285840">
              <a:lnSpc>
                <a:spcPct val="100000"/>
              </a:lnSpc>
              <a:spcBef>
                <a:spcPts val="901"/>
              </a:spcBef>
              <a:buClr>
                <a:srgbClr val="ff0066"/>
              </a:buClr>
              <a:buFont typeface="Symbol"/>
              <a:buChar char=""/>
            </a:pPr>
            <a:r>
              <a:rPr b="0" lang="ja-JP" sz="1800" spc="-1" strike="noStrike">
                <a:solidFill>
                  <a:srgbClr val="ff0066"/>
                </a:solidFill>
                <a:latin typeface="Times New Roman"/>
                <a:ea typeface="HG丸ｺﾞｼｯｸM-PRO"/>
              </a:rPr>
              <a:t>まずは，</a:t>
            </a:r>
            <a:r>
              <a:rPr b="0" lang="ja-JP" sz="1800" spc="-1" strike="noStrike">
                <a:solidFill>
                  <a:srgbClr val="000099"/>
                </a:solidFill>
                <a:latin typeface="Times New Roman"/>
                <a:ea typeface="HG丸ｺﾞｼｯｸM-PRO"/>
              </a:rPr>
              <a:t>固体表面から射出される放射エネルギーの強さ</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単位面積・単位時間あたりに射出される全熱放射エネルギー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ja-JP" sz="1800" spc="-1" strike="noStrike" u="sng">
                <a:solidFill>
                  <a:srgbClr val="000099"/>
                </a:solidFill>
                <a:uFillTx/>
                <a:latin typeface="Times New Roman"/>
                <a:ea typeface="HG丸ｺﾞｼｯｸM-PRO"/>
              </a:rPr>
              <a:t>全射出能</a:t>
            </a:r>
            <a:r>
              <a:rPr b="0" lang="ja-JP" sz="1800" spc="-1" strike="noStrike">
                <a:solidFill>
                  <a:srgbClr val="000099"/>
                </a:solidFill>
                <a:latin typeface="Times New Roman"/>
                <a:ea typeface="HG丸ｺﾞｼｯｸM-PRO"/>
              </a:rPr>
              <a:t>：</a:t>
            </a:r>
            <a:r>
              <a:rPr b="0" i="1" lang="en-US" sz="1800" spc="-1" strike="noStrike">
                <a:solidFill>
                  <a:srgbClr val="000099"/>
                </a:solidFill>
                <a:latin typeface="Times New Roman"/>
                <a:ea typeface="HG丸ｺﾞｼｯｸM-PRO"/>
              </a:rPr>
              <a:t>E</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i="1" lang="en-US" sz="1800" spc="-1" strike="noStrike">
                <a:solidFill>
                  <a:srgbClr val="000099"/>
                </a:solidFill>
                <a:latin typeface="Times New Roman"/>
                <a:ea typeface="HG丸ｺﾞｼｯｸM-PRO"/>
              </a:rPr>
              <a:t>E</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は色々な波長の電磁波の合計なので、次のように書ける．</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E</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a:t>
            </a:r>
            <a:r>
              <a:rPr b="0" lang="ja-JP" sz="1800" spc="-1" strike="noStrike" u="sng">
                <a:solidFill>
                  <a:srgbClr val="000099"/>
                </a:solidFill>
                <a:uFillTx/>
                <a:latin typeface="Times New Roman"/>
                <a:ea typeface="HG丸ｺﾞｼｯｸM-PRO"/>
              </a:rPr>
              <a:t>単色射出能</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E </a:t>
            </a:r>
            <a:r>
              <a:rPr b="0" lang="ja-JP" sz="1800" spc="-1" strike="noStrike">
                <a:solidFill>
                  <a:srgbClr val="000099"/>
                </a:solidFill>
                <a:latin typeface="Times New Roman"/>
                <a:ea typeface="HG丸ｺﾞｼｯｸM-PRO"/>
              </a:rPr>
              <a:t>と単位が違うのに注意！）</a:t>
            </a:r>
            <a:endParaRPr b="0" lang="en-US" sz="1800" spc="-1" strike="noStrike">
              <a:solidFill>
                <a:srgbClr val="000000"/>
              </a:solidFill>
              <a:latin typeface="Arial"/>
            </a:endParaRPr>
          </a:p>
        </p:txBody>
      </p:sp>
      <p:graphicFrame>
        <p:nvGraphicFramePr>
          <p:cNvPr id="1717" name="Object 4"/>
          <p:cNvGraphicFramePr/>
          <p:nvPr/>
        </p:nvGraphicFramePr>
        <p:xfrm>
          <a:off x="1949400" y="3720960"/>
          <a:ext cx="1459800" cy="621720"/>
        </p:xfrm>
        <a:graphic>
          <a:graphicData uri="http://schemas.openxmlformats.org/presentationml/2006/ole">
            <p:oleObj progId="Equation.DSMT4" r:id="rId1" spid="">
              <p:embed/>
              <p:pic>
                <p:nvPicPr>
                  <p:cNvPr id="1718" name="Object 4" descr=""/>
                  <p:cNvPicPr/>
                  <p:nvPr/>
                </p:nvPicPr>
                <p:blipFill>
                  <a:blip r:embed="rId2"/>
                  <a:stretch/>
                </p:blipFill>
                <p:spPr>
                  <a:xfrm>
                    <a:off x="1949400" y="3720960"/>
                    <a:ext cx="1459800" cy="62172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放射強度（方向も考慮）</a:t>
            </a:r>
            <a:endParaRPr b="0" lang="en-US" sz="3200" spc="-1" strike="noStrike">
              <a:solidFill>
                <a:srgbClr val="000000"/>
              </a:solidFill>
              <a:latin typeface="Arial"/>
            </a:endParaRPr>
          </a:p>
        </p:txBody>
      </p:sp>
      <p:sp>
        <p:nvSpPr>
          <p:cNvPr id="1720"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dQ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微小面 </a:t>
            </a:r>
            <a:r>
              <a:rPr b="0" lang="en-US" sz="1800" spc="-1" strike="noStrike">
                <a:solidFill>
                  <a:srgbClr val="000099"/>
                </a:solidFill>
                <a:latin typeface="Times New Roman"/>
                <a:ea typeface="HG丸ｺﾞｼｯｸM-PRO"/>
              </a:rPr>
              <a:t>dA</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から射出されてお椀面上の微小面 </a:t>
            </a:r>
            <a:r>
              <a:rPr b="0" lang="en-US" sz="1800" spc="-1" strike="noStrike">
                <a:solidFill>
                  <a:srgbClr val="000099"/>
                </a:solidFill>
                <a:latin typeface="Times New Roman"/>
                <a:ea typeface="HG丸ｺﾞｼｯｸM-PRO"/>
              </a:rPr>
              <a:t>dA</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を通過する熱放射エネルギー。</a:t>
            </a:r>
            <a:r>
              <a:rPr b="0" lang="en-US" sz="1800" spc="-1" strike="noStrike">
                <a:solidFill>
                  <a:srgbClr val="000099"/>
                </a:solidFill>
                <a:latin typeface="Times New Roman"/>
                <a:ea typeface="HG丸ｺﾞｼｯｸM-PRO"/>
              </a:rPr>
              <a:t>dQ </a:t>
            </a:r>
            <a:r>
              <a:rPr b="0" lang="ja-JP" sz="1800" spc="-1" strike="noStrike">
                <a:solidFill>
                  <a:srgbClr val="000099"/>
                </a:solidFill>
                <a:latin typeface="Times New Roman"/>
                <a:ea typeface="HG丸ｺﾞｼｯｸM-PRO"/>
              </a:rPr>
              <a:t>は </a:t>
            </a:r>
            <a:r>
              <a:rPr b="0" lang="en-US" sz="1800" spc="-1" strike="noStrike">
                <a:solidFill>
                  <a:srgbClr val="000099"/>
                </a:solidFill>
                <a:latin typeface="Times New Roman"/>
                <a:ea typeface="HG丸ｺﾞｼｯｸM-PRO"/>
              </a:rPr>
              <a:t>I </a:t>
            </a:r>
            <a:r>
              <a:rPr b="0" lang="ja-JP" sz="1800" spc="-1" strike="noStrike">
                <a:solidFill>
                  <a:srgbClr val="000099"/>
                </a:solidFill>
                <a:latin typeface="Times New Roman"/>
                <a:ea typeface="HG丸ｺﾞｼｯｸM-PRO"/>
              </a:rPr>
              <a:t>を比例係数として次のように書ける（ランバートの余弦法則）。</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I</a:t>
            </a:r>
            <a:r>
              <a:rPr b="0" lang="ja-JP" sz="1800" spc="-1" strike="noStrike">
                <a:solidFill>
                  <a:srgbClr val="000099"/>
                </a:solidFill>
                <a:latin typeface="Times New Roman"/>
                <a:ea typeface="HG丸ｺﾞｼｯｸM-PRO"/>
              </a:rPr>
              <a:t>：</a:t>
            </a:r>
            <a:r>
              <a:rPr b="0" lang="ja-JP" sz="1800" spc="-1" strike="noStrike" u="sng">
                <a:solidFill>
                  <a:srgbClr val="000099"/>
                </a:solidFill>
                <a:uFillTx/>
                <a:latin typeface="Times New Roman"/>
                <a:ea typeface="HG丸ｺﾞｼｯｸM-PRO"/>
              </a:rPr>
              <a:t>放射強度</a:t>
            </a:r>
            <a:r>
              <a:rPr b="0" lang="ja-JP" sz="1800" spc="-1" strike="noStrike">
                <a:solidFill>
                  <a:srgbClr val="000099"/>
                </a:solidFill>
                <a:latin typeface="Times New Roman"/>
                <a:ea typeface="HG丸ｺﾞｼｯｸM-PRO"/>
              </a:rPr>
              <a:t>．残念ながら一般には定数ではなく </a:t>
            </a:r>
            <a:r>
              <a:rPr b="0" lang="en-US" sz="1800" spc="-1" strike="noStrike">
                <a:solidFill>
                  <a:srgbClr val="000099"/>
                </a:solidFill>
                <a:latin typeface="Symbol"/>
                <a:ea typeface="HG丸ｺﾞｼｯｸM-PRO"/>
              </a:rPr>
              <a:t>f </a:t>
            </a:r>
            <a:r>
              <a:rPr b="0" lang="ja-JP" sz="1800" spc="-1" strike="noStrike">
                <a:solidFill>
                  <a:srgbClr val="000099"/>
                </a:solidFill>
                <a:latin typeface="Times New Roman"/>
                <a:ea typeface="HG丸ｺﾞｼｯｸM-PRO"/>
              </a:rPr>
              <a:t>の関数（図</a:t>
            </a:r>
            <a:r>
              <a:rPr b="0" lang="en-US" sz="1800" spc="-1" strike="noStrike">
                <a:solidFill>
                  <a:srgbClr val="000099"/>
                </a:solidFill>
                <a:latin typeface="Times New Roman"/>
                <a:ea typeface="HG丸ｺﾞｼｯｸM-PRO"/>
              </a:rPr>
              <a:t>8.3</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343080">
              <a:lnSpc>
                <a:spcPct val="100000"/>
              </a:lnSpc>
              <a:spcBef>
                <a:spcPts val="1800"/>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I</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a:t>
            </a:r>
            <a:r>
              <a:rPr b="0" lang="ja-JP" sz="1800" spc="-1" strike="noStrike" u="sng">
                <a:solidFill>
                  <a:srgbClr val="000099"/>
                </a:solidFill>
                <a:uFillTx/>
                <a:latin typeface="Times New Roman"/>
                <a:ea typeface="HG丸ｺﾞｼｯｸM-PRO"/>
              </a:rPr>
              <a:t>単色放射強度</a:t>
            </a:r>
            <a:r>
              <a:rPr b="0" lang="ja-JP" sz="1800" spc="-1" strike="noStrike">
                <a:solidFill>
                  <a:srgbClr val="000099"/>
                </a:solidFill>
                <a:latin typeface="Times New Roman"/>
                <a:ea typeface="HG丸ｺﾞｼｯｸM-PRO"/>
              </a:rPr>
              <a:t>（射出能と同じ要領）</a:t>
            </a:r>
            <a:r>
              <a:rPr b="0" lang="en-US" sz="1800" spc="-1" strike="noStrike">
                <a:solidFill>
                  <a:srgbClr val="000099"/>
                </a:solidFill>
                <a:latin typeface="Wingdings"/>
                <a:ea typeface="HG丸ｺﾞｼｯｸM-PRO"/>
              </a:rPr>
              <a:t></a:t>
            </a:r>
            <a:endParaRPr b="0" lang="en-US" sz="1800" spc="-1" strike="noStrike">
              <a:solidFill>
                <a:srgbClr val="000000"/>
              </a:solidFill>
              <a:latin typeface="Arial"/>
            </a:endParaRPr>
          </a:p>
          <a:p>
            <a:pPr marL="343080" indent="-343080">
              <a:lnSpc>
                <a:spcPct val="100000"/>
              </a:lnSpc>
              <a:spcBef>
                <a:spcPts val="1800"/>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E </a:t>
            </a:r>
            <a:r>
              <a:rPr b="0" lang="ja-JP" sz="1800" spc="-1" strike="noStrike">
                <a:solidFill>
                  <a:srgbClr val="000099"/>
                </a:solidFill>
                <a:latin typeface="Times New Roman"/>
                <a:ea typeface="HG丸ｺﾞｼｯｸM-PRO"/>
              </a:rPr>
              <a:t>と </a:t>
            </a:r>
            <a:r>
              <a:rPr b="0" lang="en-US" sz="1800" spc="-1" strike="noStrike">
                <a:solidFill>
                  <a:srgbClr val="000099"/>
                </a:solidFill>
                <a:latin typeface="Times New Roman"/>
                <a:ea typeface="HG丸ｺﾞｼｯｸM-PRO"/>
              </a:rPr>
              <a:t>I </a:t>
            </a:r>
            <a:r>
              <a:rPr b="0" lang="ja-JP" sz="1800" spc="-1" strike="noStrike">
                <a:solidFill>
                  <a:srgbClr val="000099"/>
                </a:solidFill>
                <a:latin typeface="Times New Roman"/>
                <a:ea typeface="HG丸ｺﾞｼｯｸM-PRO"/>
              </a:rPr>
              <a:t>の関係（</a:t>
            </a:r>
            <a:r>
              <a:rPr b="0" lang="en-US" sz="1800" spc="-1" strike="noStrike">
                <a:solidFill>
                  <a:srgbClr val="000099"/>
                </a:solidFill>
                <a:latin typeface="Times New Roman"/>
                <a:ea typeface="HG丸ｺﾞｼｯｸM-PRO"/>
              </a:rPr>
              <a:t>I </a:t>
            </a:r>
            <a:r>
              <a:rPr b="0" lang="ja-JP" sz="1800" spc="-1" strike="noStrike">
                <a:solidFill>
                  <a:srgbClr val="000099"/>
                </a:solidFill>
                <a:latin typeface="Times New Roman"/>
                <a:ea typeface="HG丸ｺﾞｼｯｸM-PRO"/>
              </a:rPr>
              <a:t>は方向を考慮する分 </a:t>
            </a:r>
            <a:r>
              <a:rPr b="0" lang="en-US" sz="1800" spc="-1" strike="noStrike">
                <a:solidFill>
                  <a:srgbClr val="000099"/>
                </a:solidFill>
                <a:latin typeface="Times New Roman"/>
                <a:ea typeface="HG丸ｺﾞｼｯｸM-PRO"/>
              </a:rPr>
              <a:t>E </a:t>
            </a:r>
            <a:r>
              <a:rPr b="0" lang="ja-JP" sz="1800" spc="-1" strike="noStrike">
                <a:solidFill>
                  <a:srgbClr val="000099"/>
                </a:solidFill>
                <a:latin typeface="Times New Roman"/>
                <a:ea typeface="HG丸ｺﾞｼｯｸM-PRO"/>
              </a:rPr>
              <a:t>より精密；</a:t>
            </a:r>
            <a:r>
              <a:rPr b="0" lang="en-US" sz="1800" spc="-1" strike="noStrike">
                <a:solidFill>
                  <a:srgbClr val="000099"/>
                </a:solidFill>
                <a:latin typeface="Times New Roman"/>
                <a:ea typeface="HG丸ｺﾞｼｯｸM-PRO"/>
              </a:rPr>
              <a:t>I </a:t>
            </a:r>
            <a:r>
              <a:rPr b="0" lang="ja-JP" sz="1800" spc="-1" strike="noStrike">
                <a:solidFill>
                  <a:srgbClr val="000099"/>
                </a:solidFill>
                <a:latin typeface="Times New Roman"/>
                <a:ea typeface="HG丸ｺﾞｼｯｸM-PRO"/>
              </a:rPr>
              <a:t>を足し合わせると </a:t>
            </a:r>
            <a:r>
              <a:rPr b="0" lang="en-US" sz="1800" spc="-1" strike="noStrike">
                <a:solidFill>
                  <a:srgbClr val="000099"/>
                </a:solidFill>
                <a:latin typeface="Times New Roman"/>
                <a:ea typeface="HG丸ｺﾞｼｯｸM-PRO"/>
              </a:rPr>
              <a:t>E</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indent="0">
              <a:lnSpc>
                <a:spcPct val="100000"/>
              </a:lnSpc>
              <a:spcBef>
                <a:spcPts val="1800"/>
              </a:spcBef>
              <a:buNone/>
              <a:tabLst>
                <a:tab algn="l" pos="0"/>
              </a:tabLst>
            </a:pPr>
            <a:endParaRPr b="0" lang="en-US" sz="1800" spc="-1" strike="noStrike">
              <a:solidFill>
                <a:srgbClr val="000000"/>
              </a:solidFill>
              <a:latin typeface="Arial"/>
            </a:endParaRPr>
          </a:p>
          <a:p>
            <a:pPr marL="343080" indent="-343080">
              <a:lnSpc>
                <a:spcPct val="100000"/>
              </a:lnSpc>
              <a:spcBef>
                <a:spcPts val="27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I </a:t>
            </a:r>
            <a:r>
              <a:rPr b="0" lang="ja-JP" sz="1800" spc="-1" strike="noStrike">
                <a:solidFill>
                  <a:srgbClr val="000099"/>
                </a:solidFill>
                <a:latin typeface="Times New Roman"/>
                <a:ea typeface="HG丸ｺﾞｼｯｸM-PRO"/>
              </a:rPr>
              <a:t>が一定であることを「</a:t>
            </a:r>
            <a:r>
              <a:rPr b="0" lang="ja-JP" sz="1800" spc="-1" strike="noStrike" u="sng">
                <a:solidFill>
                  <a:srgbClr val="000099"/>
                </a:solidFill>
                <a:uFillTx/>
                <a:latin typeface="Times New Roman"/>
                <a:ea typeface="HG丸ｺﾞｼｯｸM-PRO"/>
              </a:rPr>
              <a:t>乱射性</a:t>
            </a:r>
            <a:r>
              <a:rPr b="0" lang="ja-JP" sz="1800" spc="-1" strike="noStrike">
                <a:solidFill>
                  <a:srgbClr val="000099"/>
                </a:solidFill>
                <a:latin typeface="Times New Roman"/>
                <a:ea typeface="HG丸ｺﾞｼｯｸM-PRO"/>
              </a:rPr>
              <a:t>」、乱射性を有する面を「</a:t>
            </a:r>
            <a:r>
              <a:rPr b="0" lang="ja-JP" sz="1800" spc="-1" strike="noStrike" u="sng">
                <a:solidFill>
                  <a:srgbClr val="000099"/>
                </a:solidFill>
                <a:uFillTx/>
                <a:latin typeface="Times New Roman"/>
                <a:ea typeface="HG丸ｺﾞｼｯｸM-PRO"/>
              </a:rPr>
              <a:t>乱射面</a:t>
            </a:r>
            <a:r>
              <a:rPr b="0" lang="ja-JP" sz="1800" spc="-1" strike="noStrike">
                <a:solidFill>
                  <a:srgbClr val="000099"/>
                </a:solidFill>
                <a:latin typeface="Times New Roman"/>
                <a:ea typeface="HG丸ｺﾞｼｯｸM-PRO"/>
              </a:rPr>
              <a:t>」という。</a:t>
            </a:r>
            <a:endParaRPr b="0" lang="en-US" sz="1800" spc="-1" strike="noStrike">
              <a:solidFill>
                <a:srgbClr val="000000"/>
              </a:solidFill>
              <a:latin typeface="Arial"/>
            </a:endParaRPr>
          </a:p>
          <a:p>
            <a:pPr marL="343080" indent="-343080">
              <a:lnSpc>
                <a:spcPct val="100000"/>
              </a:lnSpc>
              <a:spcBef>
                <a:spcPts val="1800"/>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乱射面なら積分できて・・</a:t>
            </a:r>
            <a:endParaRPr b="0" lang="en-US" sz="1800" spc="-1" strike="noStrike">
              <a:solidFill>
                <a:srgbClr val="000000"/>
              </a:solidFill>
              <a:latin typeface="Arial"/>
            </a:endParaRPr>
          </a:p>
        </p:txBody>
      </p:sp>
      <p:graphicFrame>
        <p:nvGraphicFramePr>
          <p:cNvPr id="1721" name="Object 4"/>
          <p:cNvGraphicFramePr/>
          <p:nvPr/>
        </p:nvGraphicFramePr>
        <p:xfrm>
          <a:off x="533520" y="1752480"/>
          <a:ext cx="4761720" cy="621720"/>
        </p:xfrm>
        <a:graphic>
          <a:graphicData uri="http://schemas.openxmlformats.org/presentationml/2006/ole">
            <p:oleObj progId="Equation.DSMT4" r:id="rId1" spid="">
              <p:embed/>
              <p:pic>
                <p:nvPicPr>
                  <p:cNvPr id="1722" name="Object 4" descr=""/>
                  <p:cNvPicPr/>
                  <p:nvPr/>
                </p:nvPicPr>
                <p:blipFill>
                  <a:blip r:embed="rId2"/>
                  <a:stretch/>
                </p:blipFill>
                <p:spPr>
                  <a:xfrm>
                    <a:off x="533520" y="1752480"/>
                    <a:ext cx="4761720" cy="621720"/>
                  </a:xfrm>
                  <a:prstGeom prst="rect">
                    <a:avLst/>
                  </a:prstGeom>
                  <a:ln w="0">
                    <a:noFill/>
                  </a:ln>
                </p:spPr>
              </p:pic>
            </p:oleObj>
          </a:graphicData>
        </a:graphic>
      </p:graphicFrame>
      <p:graphicFrame>
        <p:nvGraphicFramePr>
          <p:cNvPr id="1723" name="Object 5"/>
          <p:cNvGraphicFramePr/>
          <p:nvPr/>
        </p:nvGraphicFramePr>
        <p:xfrm>
          <a:off x="5054760" y="2911320"/>
          <a:ext cx="1345320" cy="621720"/>
        </p:xfrm>
        <a:graphic>
          <a:graphicData uri="http://schemas.openxmlformats.org/presentationml/2006/ole">
            <p:oleObj progId="Equation.DSMT4" r:id="rId3" spid="">
              <p:embed/>
              <p:pic>
                <p:nvPicPr>
                  <p:cNvPr id="1724" name="Object 5" descr=""/>
                  <p:cNvPicPr/>
                  <p:nvPr/>
                </p:nvPicPr>
                <p:blipFill>
                  <a:blip r:embed="rId4"/>
                  <a:stretch/>
                </p:blipFill>
                <p:spPr>
                  <a:xfrm>
                    <a:off x="5054760" y="2911320"/>
                    <a:ext cx="1345320" cy="621720"/>
                  </a:xfrm>
                  <a:prstGeom prst="rect">
                    <a:avLst/>
                  </a:prstGeom>
                  <a:ln w="0">
                    <a:noFill/>
                  </a:ln>
                </p:spPr>
              </p:pic>
            </p:oleObj>
          </a:graphicData>
        </a:graphic>
      </p:graphicFrame>
      <p:graphicFrame>
        <p:nvGraphicFramePr>
          <p:cNvPr id="1725" name="Object 6"/>
          <p:cNvGraphicFramePr/>
          <p:nvPr/>
        </p:nvGraphicFramePr>
        <p:xfrm>
          <a:off x="533520" y="4013280"/>
          <a:ext cx="8076600" cy="786600"/>
        </p:xfrm>
        <a:graphic>
          <a:graphicData uri="http://schemas.openxmlformats.org/presentationml/2006/ole">
            <p:oleObj progId="Equation.DSMT4" r:id="rId5" spid="">
              <p:embed/>
              <p:pic>
                <p:nvPicPr>
                  <p:cNvPr id="1726" name="Object 6" descr=""/>
                  <p:cNvPicPr/>
                  <p:nvPr/>
                </p:nvPicPr>
                <p:blipFill>
                  <a:blip r:embed="rId6"/>
                  <a:stretch/>
                </p:blipFill>
                <p:spPr>
                  <a:xfrm>
                    <a:off x="533520" y="4013280"/>
                    <a:ext cx="8076600" cy="786600"/>
                  </a:xfrm>
                  <a:prstGeom prst="rect">
                    <a:avLst/>
                  </a:prstGeom>
                  <a:ln w="0">
                    <a:noFill/>
                  </a:ln>
                </p:spPr>
              </p:pic>
            </p:oleObj>
          </a:graphicData>
        </a:graphic>
      </p:graphicFrame>
      <p:graphicFrame>
        <p:nvGraphicFramePr>
          <p:cNvPr id="1727" name="Object 7"/>
          <p:cNvGraphicFramePr/>
          <p:nvPr/>
        </p:nvGraphicFramePr>
        <p:xfrm>
          <a:off x="1371600" y="5867280"/>
          <a:ext cx="2323440" cy="430920"/>
        </p:xfrm>
        <a:graphic>
          <a:graphicData uri="http://schemas.openxmlformats.org/presentationml/2006/ole">
            <p:oleObj progId="Equation.DSMT4" r:id="rId7" spid="">
              <p:embed/>
              <p:pic>
                <p:nvPicPr>
                  <p:cNvPr id="1728" name="Object 7" descr=""/>
                  <p:cNvPicPr/>
                  <p:nvPr/>
                </p:nvPicPr>
                <p:blipFill>
                  <a:blip r:embed="rId8"/>
                  <a:stretch/>
                </p:blipFill>
                <p:spPr>
                  <a:xfrm>
                    <a:off x="1371600" y="5867280"/>
                    <a:ext cx="2323440" cy="430920"/>
                  </a:xfrm>
                  <a:prstGeom prst="rect">
                    <a:avLst/>
                  </a:prstGeom>
                  <a:ln w="0">
                    <a:noFill/>
                  </a:ln>
                </p:spPr>
              </p:pic>
            </p:oleObj>
          </a:graphicData>
        </a:graphic>
      </p:graphicFrame>
      <p:sp>
        <p:nvSpPr>
          <p:cNvPr id="1729" name="Text Box 8"/>
          <p:cNvSpPr/>
          <p:nvPr/>
        </p:nvSpPr>
        <p:spPr>
          <a:xfrm>
            <a:off x="4132800" y="5853240"/>
            <a:ext cx="44874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Wingdings"/>
                <a:ea typeface="HG丸ｺﾞｼｯｸM-PRO"/>
              </a:rPr>
              <a:t></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乱射面なら </a:t>
            </a:r>
            <a:r>
              <a:rPr b="0" i="1" lang="en-US" sz="1600" spc="-1" strike="noStrike">
                <a:solidFill>
                  <a:srgbClr val="000000"/>
                </a:solidFill>
                <a:latin typeface="Times New Roman"/>
                <a:ea typeface="HG丸ｺﾞｼｯｸM-PRO"/>
              </a:rPr>
              <a:t>E</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で十分（ </a:t>
            </a:r>
            <a:r>
              <a:rPr b="0" i="1" lang="en-US" sz="1600" spc="-1" strike="noStrike">
                <a:solidFill>
                  <a:srgbClr val="000000"/>
                </a:solidFill>
                <a:latin typeface="Times New Roman"/>
                <a:ea typeface="HG丸ｺﾞｼｯｸM-PRO"/>
              </a:rPr>
              <a:t>I</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を考えるまでもない）</a:t>
            </a:r>
            <a:endParaRPr b="0" lang="en-US" sz="1600" spc="-1" strike="noStrike">
              <a:solidFill>
                <a:srgbClr val="000000"/>
              </a:solidFill>
              <a:latin typeface="Arial"/>
            </a:endParaRPr>
          </a:p>
        </p:txBody>
      </p:sp>
      <p:graphicFrame>
        <p:nvGraphicFramePr>
          <p:cNvPr id="1730" name="Object 9"/>
          <p:cNvGraphicFramePr/>
          <p:nvPr/>
        </p:nvGraphicFramePr>
        <p:xfrm>
          <a:off x="5438880" y="1066680"/>
          <a:ext cx="3628440" cy="2505960"/>
        </p:xfrm>
        <a:graphic>
          <a:graphicData uri="http://schemas.openxmlformats.org/presentationml/2006/ole">
            <p:oleObj progId="Paint.Picture" r:id="rId9" spid="">
              <p:embed/>
              <p:pic>
                <p:nvPicPr>
                  <p:cNvPr id="1731" name="Object 9" descr=""/>
                  <p:cNvPicPr/>
                  <p:nvPr/>
                </p:nvPicPr>
                <p:blipFill>
                  <a:blip r:embed="rId10"/>
                  <a:stretch/>
                </p:blipFill>
                <p:spPr>
                  <a:xfrm>
                    <a:off x="5438880" y="1066680"/>
                    <a:ext cx="3628440" cy="2505960"/>
                  </a:xfrm>
                  <a:prstGeom prst="rect">
                    <a:avLst/>
                  </a:prstGeom>
                  <a:ln w="38100">
                    <a:solidFill>
                      <a:srgbClr val="ff0066"/>
                    </a:solidFill>
                    <a:miter/>
                  </a:ln>
                </p:spPr>
              </p:pic>
            </p:oleObj>
          </a:graphicData>
        </a:graphic>
      </p:graphicFrame>
      <p:sp>
        <p:nvSpPr>
          <p:cNvPr id="1732" name="Text Box 10"/>
          <p:cNvSpPr/>
          <p:nvPr/>
        </p:nvSpPr>
        <p:spPr>
          <a:xfrm>
            <a:off x="1404720" y="2217600"/>
            <a:ext cx="1247400" cy="2721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200" spc="-1" strike="noStrike" u="sng">
                <a:solidFill>
                  <a:srgbClr val="000000"/>
                </a:solidFill>
                <a:uFillTx/>
                <a:latin typeface="Times New Roman"/>
                <a:ea typeface="HG丸ｺﾞｼｯｸM-PRO"/>
              </a:rPr>
              <a:t>真上が一番強い</a:t>
            </a:r>
            <a:endParaRPr b="0" lang="en-US" sz="1200" spc="-1" strike="noStrike">
              <a:solidFill>
                <a:srgbClr val="000000"/>
              </a:solidFill>
              <a:latin typeface="Arial"/>
            </a:endParaRPr>
          </a:p>
        </p:txBody>
      </p:sp>
      <p:sp>
        <p:nvSpPr>
          <p:cNvPr id="1733" name="Text Box 11"/>
          <p:cNvSpPr/>
          <p:nvPr/>
        </p:nvSpPr>
        <p:spPr>
          <a:xfrm>
            <a:off x="685800" y="2217600"/>
            <a:ext cx="790200" cy="2721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200" spc="-1" strike="noStrike" u="sng">
                <a:solidFill>
                  <a:srgbClr val="000000"/>
                </a:solidFill>
                <a:uFillTx/>
                <a:latin typeface="Times New Roman"/>
                <a:ea typeface="HG丸ｺﾞｼｯｸM-PRO"/>
              </a:rPr>
              <a:t>比例係数</a:t>
            </a:r>
            <a:endParaRPr b="0" lang="en-US" sz="1200" spc="-1" strike="noStrike">
              <a:solidFill>
                <a:srgbClr val="000000"/>
              </a:solidFill>
              <a:latin typeface="Arial"/>
            </a:endParaRPr>
          </a:p>
        </p:txBody>
      </p:sp>
      <p:sp>
        <p:nvSpPr>
          <p:cNvPr id="1734" name="Text Box 12"/>
          <p:cNvSpPr/>
          <p:nvPr/>
        </p:nvSpPr>
        <p:spPr>
          <a:xfrm>
            <a:off x="2844720" y="2217600"/>
            <a:ext cx="637920" cy="2721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200" spc="-1" strike="noStrike" u="sng">
                <a:solidFill>
                  <a:srgbClr val="000000"/>
                </a:solidFill>
                <a:uFillTx/>
                <a:latin typeface="Times New Roman"/>
                <a:ea typeface="HG丸ｺﾞｼｯｸM-PRO"/>
              </a:rPr>
              <a:t>立体角</a:t>
            </a:r>
            <a:endParaRPr b="0" lang="en-US" sz="12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timing>
    <p:tnLst>
      <p:par>
        <p:cTn id="196" dur="indefinite" restart="never" nodeType="tmRoot">
          <p:childTnLst>
            <p:seq>
              <p:cTn id="197" dur="indefinite" nodeType="mainSeq">
                <p:childTnLst>
                  <p:par>
                    <p:cTn id="198" nodeType="clickEffect" fill="hold">
                      <p:stCondLst>
                        <p:cond delay="indefinite"/>
                      </p:stCondLst>
                      <p:childTnLst>
                        <p:par>
                          <p:cTn id="199" nodeType="withEffect" fill="hold">
                            <p:stCondLst>
                              <p:cond delay="0"/>
                            </p:stCondLst>
                            <p:childTnLst>
                              <p:par>
                                <p:cTn id="200" nodeType="clickEffect" fill="hold" presetClass="entr" presetID="3" presetSubtype="10">
                                  <p:stCondLst>
                                    <p:cond delay="0"/>
                                  </p:stCondLst>
                                  <p:childTnLst>
                                    <p:set>
                                      <p:cBhvr>
                                        <p:cTn id="201" dur="1" fill="hold">
                                          <p:stCondLst>
                                            <p:cond delay="0"/>
                                          </p:stCondLst>
                                        </p:cTn>
                                        <p:tgtEl>
                                          <p:spTgt spid="1731"/>
                                        </p:tgtEl>
                                        <p:attrNameLst>
                                          <p:attrName>style.visibility</p:attrName>
                                        </p:attrNameLst>
                                      </p:cBhvr>
                                      <p:to>
                                        <p:strVal val="visible"/>
                                      </p:to>
                                    </p:set>
                                    <p:animEffect filter="blinds(horizontal)" transition="in">
                                      <p:cBhvr additive="repl">
                                        <p:cTn id="202" dur="500"/>
                                        <p:tgtEl>
                                          <p:spTgt spid="1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5"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8.1.2 </a:t>
            </a:r>
            <a:r>
              <a:rPr b="1" lang="ja-JP" sz="3200" spc="-1" strike="noStrike">
                <a:solidFill>
                  <a:srgbClr val="000099"/>
                </a:solidFill>
                <a:latin typeface="Times New Roman"/>
                <a:ea typeface="HG丸ｺﾞｼｯｸM-PRO"/>
              </a:rPr>
              <a:t>黒体放射</a:t>
            </a:r>
            <a:endParaRPr b="0" lang="en-US" sz="3200" spc="-1" strike="noStrike">
              <a:solidFill>
                <a:srgbClr val="000000"/>
              </a:solidFill>
              <a:latin typeface="Arial"/>
            </a:endParaRPr>
          </a:p>
        </p:txBody>
      </p:sp>
      <p:sp>
        <p:nvSpPr>
          <p:cNvPr id="1736"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一般には・・</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放射エネルギーが飛来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一部を吸収、残りを反射（透過は珍しい）</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温度に応じてそれなりの熱放射エネルギーを射出</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黒体面は・・</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放射エネルギーが飛来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すべて吸収</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温度に応じて理論的に最大の熱放射エネルギーを射出（プランクの法則）</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ちなみに　　　　とするとレーリー・ジーンズの式（紫外発散）</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なお、黒体面は乱射性（と乱反射性）を有する</a:t>
            </a:r>
            <a:endParaRPr b="0" lang="en-US" sz="1800" spc="-1" strike="noStrike">
              <a:solidFill>
                <a:srgbClr val="000000"/>
              </a:solidFill>
              <a:latin typeface="Arial"/>
            </a:endParaRPr>
          </a:p>
        </p:txBody>
      </p:sp>
      <p:graphicFrame>
        <p:nvGraphicFramePr>
          <p:cNvPr id="1737" name="Object 4"/>
          <p:cNvGraphicFramePr/>
          <p:nvPr/>
        </p:nvGraphicFramePr>
        <p:xfrm>
          <a:off x="1841400" y="3645000"/>
          <a:ext cx="4025160" cy="774000"/>
        </p:xfrm>
        <a:graphic>
          <a:graphicData uri="http://schemas.openxmlformats.org/presentationml/2006/ole">
            <p:oleObj progId="Equation.DSMT4" r:id="rId1" spid="">
              <p:embed/>
              <p:pic>
                <p:nvPicPr>
                  <p:cNvPr id="1738" name="Object 4" descr=""/>
                  <p:cNvPicPr/>
                  <p:nvPr/>
                </p:nvPicPr>
                <p:blipFill>
                  <a:blip r:embed="rId2"/>
                  <a:stretch/>
                </p:blipFill>
                <p:spPr>
                  <a:xfrm>
                    <a:off x="1841400" y="3645000"/>
                    <a:ext cx="4025160" cy="774000"/>
                  </a:xfrm>
                  <a:prstGeom prst="rect">
                    <a:avLst/>
                  </a:prstGeom>
                  <a:ln w="0">
                    <a:noFill/>
                  </a:ln>
                </p:spPr>
              </p:pic>
            </p:oleObj>
          </a:graphicData>
        </a:graphic>
      </p:graphicFrame>
      <p:sp>
        <p:nvSpPr>
          <p:cNvPr id="1739" name="AutoShape 5"/>
          <p:cNvSpPr/>
          <p:nvPr/>
        </p:nvSpPr>
        <p:spPr>
          <a:xfrm>
            <a:off x="5715000" y="2286000"/>
            <a:ext cx="2513880" cy="685080"/>
          </a:xfrm>
          <a:prstGeom prst="wedgeRectCallout">
            <a:avLst>
              <a:gd name="adj1" fmla="val -129421"/>
              <a:gd name="adj2" fmla="val 73148"/>
            </a:avLst>
          </a:prstGeom>
          <a:noFill/>
          <a:ln w="9525">
            <a:solidFill>
              <a:srgbClr val="000000"/>
            </a:solidFill>
            <a:miter/>
          </a:ln>
        </p:spPr>
        <p:style>
          <a:lnRef idx="0"/>
          <a:fillRef idx="0"/>
          <a:effectRef idx="0"/>
          <a:fontRef idx="minor"/>
        </p:style>
        <p:txBody>
          <a:bodyPr lIns="0" rIns="0" tIns="0" bIns="0" anchor="t">
            <a:noAutofit/>
          </a:bodyPr>
          <a:p>
            <a:pPr algn="ctr">
              <a:lnSpc>
                <a:spcPct val="100000"/>
              </a:lnSpc>
            </a:pPr>
            <a:r>
              <a:rPr b="0" lang="ja-JP" sz="1600" spc="-1" strike="noStrike">
                <a:solidFill>
                  <a:srgbClr val="000000"/>
                </a:solidFill>
                <a:latin typeface="Times New Roman"/>
                <a:ea typeface="HG丸ｺﾞｼｯｸM-PRO"/>
              </a:rPr>
              <a:t>統計力学、量子論、ボルツマン分布、自由度・・</a:t>
            </a:r>
            <a:endParaRPr b="0" lang="en-US" sz="1600" spc="-1" strike="noStrike">
              <a:solidFill>
                <a:srgbClr val="000000"/>
              </a:solidFill>
              <a:latin typeface="Arial"/>
            </a:endParaRPr>
          </a:p>
        </p:txBody>
      </p:sp>
      <p:graphicFrame>
        <p:nvGraphicFramePr>
          <p:cNvPr id="1740" name="Object 6"/>
          <p:cNvGraphicFramePr/>
          <p:nvPr/>
        </p:nvGraphicFramePr>
        <p:xfrm>
          <a:off x="1996920" y="4789440"/>
          <a:ext cx="735840" cy="240480"/>
        </p:xfrm>
        <a:graphic>
          <a:graphicData uri="http://schemas.openxmlformats.org/presentationml/2006/ole">
            <p:oleObj progId="Equation.DSMT4" r:id="rId3" spid="">
              <p:embed/>
              <p:pic>
                <p:nvPicPr>
                  <p:cNvPr id="1741" name="Object 6" descr=""/>
                  <p:cNvPicPr/>
                  <p:nvPr/>
                </p:nvPicPr>
                <p:blipFill>
                  <a:blip r:embed="rId4"/>
                  <a:stretch/>
                </p:blipFill>
                <p:spPr>
                  <a:xfrm>
                    <a:off x="1996920" y="4789440"/>
                    <a:ext cx="735840" cy="240480"/>
                  </a:xfrm>
                  <a:prstGeom prst="rect">
                    <a:avLst/>
                  </a:prstGeom>
                  <a:ln w="0">
                    <a:noFill/>
                  </a:ln>
                </p:spPr>
              </p:pic>
            </p:oleObj>
          </a:graphicData>
        </a:graphic>
      </p:graphicFrame>
      <p:graphicFrame>
        <p:nvGraphicFramePr>
          <p:cNvPr id="1742" name="Object 7"/>
          <p:cNvGraphicFramePr/>
          <p:nvPr/>
        </p:nvGraphicFramePr>
        <p:xfrm>
          <a:off x="1752480" y="5359320"/>
          <a:ext cx="3822120" cy="354960"/>
        </p:xfrm>
        <a:graphic>
          <a:graphicData uri="http://schemas.openxmlformats.org/presentationml/2006/ole">
            <p:oleObj progId="Equation.DSMT4" r:id="rId5" spid="">
              <p:embed/>
              <p:pic>
                <p:nvPicPr>
                  <p:cNvPr id="1743" name="Object 7" descr=""/>
                  <p:cNvPicPr/>
                  <p:nvPr/>
                </p:nvPicPr>
                <p:blipFill>
                  <a:blip r:embed="rId6"/>
                  <a:stretch/>
                </p:blipFill>
                <p:spPr>
                  <a:xfrm>
                    <a:off x="1752480" y="5359320"/>
                    <a:ext cx="3822120" cy="35496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4" name="PlaceHolder 1"/>
          <p:cNvSpPr>
            <a:spLocks noGrp="1"/>
          </p:cNvSpPr>
          <p:nvPr>
            <p:ph type="title"/>
          </p:nvPr>
        </p:nvSpPr>
        <p:spPr>
          <a:xfrm>
            <a:off x="76320" y="5724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4400" spc="-1" strike="noStrike">
                <a:solidFill>
                  <a:srgbClr val="ff0000"/>
                </a:solidFill>
                <a:latin typeface="Times New Roman"/>
                <a:ea typeface="HG丸ｺﾞｼｯｸM-PRO"/>
              </a:rPr>
              <a:t>ステファン・ボルツマンの法則</a:t>
            </a:r>
            <a:endParaRPr b="0" lang="en-US" sz="4400" spc="-1" strike="noStrike">
              <a:solidFill>
                <a:srgbClr val="000000"/>
              </a:solidFill>
              <a:latin typeface="Arial"/>
            </a:endParaRPr>
          </a:p>
        </p:txBody>
      </p:sp>
      <p:sp>
        <p:nvSpPr>
          <p:cNvPr id="1745"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プランクの法則（図</a:t>
            </a:r>
            <a:r>
              <a:rPr b="0" lang="en-US" sz="1800" spc="-1" strike="noStrike">
                <a:solidFill>
                  <a:srgbClr val="000099"/>
                </a:solidFill>
                <a:latin typeface="Times New Roman"/>
                <a:ea typeface="HG丸ｺﾞｼｯｸM-PRO"/>
              </a:rPr>
              <a:t>8.2</a:t>
            </a:r>
            <a:r>
              <a:rPr b="0" lang="ja-JP" sz="1800" spc="-1" strike="noStrike">
                <a:solidFill>
                  <a:srgbClr val="000099"/>
                </a:solidFill>
                <a:latin typeface="Times New Roman"/>
                <a:ea typeface="HG丸ｺﾞｼｯｸM-PRO"/>
              </a:rPr>
              <a:t>）より黒体面の単色射出能は・・</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E</a:t>
            </a:r>
            <a:r>
              <a:rPr b="0" lang="en-US" sz="1800" spc="-1" strike="noStrike" baseline="-25000">
                <a:solidFill>
                  <a:srgbClr val="000099"/>
                </a:solidFill>
                <a:latin typeface="Symbol"/>
                <a:ea typeface="HG丸ｺﾞｼｯｸM-PRO"/>
              </a:rPr>
              <a:t>l</a:t>
            </a:r>
            <a:r>
              <a:rPr b="0"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が最大となるときの </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は・・</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全射出能は・・</a:t>
            </a:r>
            <a:endParaRPr b="0" lang="en-US" sz="1800" spc="-1" strike="noStrike">
              <a:solidFill>
                <a:srgbClr val="000000"/>
              </a:solidFill>
              <a:latin typeface="Arial"/>
            </a:endParaRPr>
          </a:p>
        </p:txBody>
      </p:sp>
      <p:graphicFrame>
        <p:nvGraphicFramePr>
          <p:cNvPr id="1746" name="Object 4"/>
          <p:cNvGraphicFramePr/>
          <p:nvPr/>
        </p:nvGraphicFramePr>
        <p:xfrm>
          <a:off x="1066680" y="1371600"/>
          <a:ext cx="2094840" cy="774000"/>
        </p:xfrm>
        <a:graphic>
          <a:graphicData uri="http://schemas.openxmlformats.org/presentationml/2006/ole">
            <p:oleObj progId="Equation.DSMT4" r:id="rId1" spid="">
              <p:embed/>
              <p:pic>
                <p:nvPicPr>
                  <p:cNvPr id="1747" name="Object 4" descr=""/>
                  <p:cNvPicPr/>
                  <p:nvPr/>
                </p:nvPicPr>
                <p:blipFill>
                  <a:blip r:embed="rId2"/>
                  <a:stretch/>
                </p:blipFill>
                <p:spPr>
                  <a:xfrm>
                    <a:off x="1066680" y="1371600"/>
                    <a:ext cx="2094840" cy="774000"/>
                  </a:xfrm>
                  <a:prstGeom prst="rect">
                    <a:avLst/>
                  </a:prstGeom>
                  <a:ln w="0">
                    <a:noFill/>
                  </a:ln>
                </p:spPr>
              </p:pic>
            </p:oleObj>
          </a:graphicData>
        </a:graphic>
      </p:graphicFrame>
      <p:graphicFrame>
        <p:nvGraphicFramePr>
          <p:cNvPr id="1748" name="Object 5"/>
          <p:cNvGraphicFramePr/>
          <p:nvPr/>
        </p:nvGraphicFramePr>
        <p:xfrm>
          <a:off x="1066680" y="2666880"/>
          <a:ext cx="4279320" cy="723240"/>
        </p:xfrm>
        <a:graphic>
          <a:graphicData uri="http://schemas.openxmlformats.org/presentationml/2006/ole">
            <p:oleObj progId="Equation.DSMT4" r:id="rId3" spid="">
              <p:embed/>
              <p:pic>
                <p:nvPicPr>
                  <p:cNvPr id="1749" name="Object 5" descr=""/>
                  <p:cNvPicPr/>
                  <p:nvPr/>
                </p:nvPicPr>
                <p:blipFill>
                  <a:blip r:embed="rId4"/>
                  <a:stretch/>
                </p:blipFill>
                <p:spPr>
                  <a:xfrm>
                    <a:off x="1066680" y="2666880"/>
                    <a:ext cx="4279320" cy="723240"/>
                  </a:xfrm>
                  <a:prstGeom prst="rect">
                    <a:avLst/>
                  </a:prstGeom>
                  <a:ln w="0">
                    <a:noFill/>
                  </a:ln>
                </p:spPr>
              </p:pic>
            </p:oleObj>
          </a:graphicData>
        </a:graphic>
      </p:graphicFrame>
      <p:sp>
        <p:nvSpPr>
          <p:cNvPr id="1750" name="Text Box 6"/>
          <p:cNvSpPr/>
          <p:nvPr/>
        </p:nvSpPr>
        <p:spPr>
          <a:xfrm>
            <a:off x="3642840" y="3321000"/>
            <a:ext cx="16851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u="sng">
                <a:solidFill>
                  <a:srgbClr val="000000"/>
                </a:solidFill>
                <a:uFillTx/>
                <a:latin typeface="Times New Roman"/>
                <a:ea typeface="HG丸ｺﾞｼｯｸM-PRO"/>
              </a:rPr>
              <a:t>ウィーンの変移則</a:t>
            </a:r>
            <a:endParaRPr b="0" lang="en-US" sz="1600" spc="-1" strike="noStrike">
              <a:solidFill>
                <a:srgbClr val="000000"/>
              </a:solidFill>
              <a:latin typeface="Arial"/>
            </a:endParaRPr>
          </a:p>
        </p:txBody>
      </p:sp>
      <p:graphicFrame>
        <p:nvGraphicFramePr>
          <p:cNvPr id="1751" name="Object 7"/>
          <p:cNvGraphicFramePr/>
          <p:nvPr/>
        </p:nvGraphicFramePr>
        <p:xfrm>
          <a:off x="1409760" y="4044960"/>
          <a:ext cx="2691720" cy="735840"/>
        </p:xfrm>
        <a:graphic>
          <a:graphicData uri="http://schemas.openxmlformats.org/presentationml/2006/ole">
            <p:oleObj progId="Equation.DSMT4" r:id="rId5" spid="">
              <p:embed/>
              <p:pic>
                <p:nvPicPr>
                  <p:cNvPr id="1752" name="Object 7" descr=""/>
                  <p:cNvPicPr/>
                  <p:nvPr/>
                </p:nvPicPr>
                <p:blipFill>
                  <a:blip r:embed="rId6"/>
                  <a:stretch/>
                </p:blipFill>
                <p:spPr>
                  <a:xfrm>
                    <a:off x="1409760" y="4044960"/>
                    <a:ext cx="2691720" cy="735840"/>
                  </a:xfrm>
                  <a:prstGeom prst="rect">
                    <a:avLst/>
                  </a:prstGeom>
                  <a:ln w="0">
                    <a:noFill/>
                  </a:ln>
                </p:spPr>
              </p:pic>
            </p:oleObj>
          </a:graphicData>
        </a:graphic>
      </p:graphicFrame>
      <p:sp>
        <p:nvSpPr>
          <p:cNvPr id="1753" name="Text Box 8"/>
          <p:cNvSpPr/>
          <p:nvPr/>
        </p:nvSpPr>
        <p:spPr>
          <a:xfrm>
            <a:off x="4785840" y="4187880"/>
            <a:ext cx="33112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2000" spc="-1" strike="noStrike" u="sng">
                <a:solidFill>
                  <a:srgbClr val="000000"/>
                </a:solidFill>
                <a:uFillTx/>
                <a:latin typeface="Times New Roman"/>
                <a:ea typeface="HG丸ｺﾞｼｯｸM-PRO"/>
              </a:rPr>
              <a:t>ステファン・ボルツマンの法則</a:t>
            </a:r>
            <a:endParaRPr b="0" lang="en-US" sz="2000" spc="-1" strike="noStrike">
              <a:solidFill>
                <a:srgbClr val="000000"/>
              </a:solidFill>
              <a:latin typeface="Arial"/>
            </a:endParaRPr>
          </a:p>
        </p:txBody>
      </p:sp>
      <p:graphicFrame>
        <p:nvGraphicFramePr>
          <p:cNvPr id="1754" name="Object 9"/>
          <p:cNvGraphicFramePr/>
          <p:nvPr/>
        </p:nvGraphicFramePr>
        <p:xfrm>
          <a:off x="1257480" y="5029200"/>
          <a:ext cx="3085560" cy="393120"/>
        </p:xfrm>
        <a:graphic>
          <a:graphicData uri="http://schemas.openxmlformats.org/presentationml/2006/ole">
            <p:oleObj progId="Equation.DSMT4" r:id="rId7" spid="">
              <p:embed/>
              <p:pic>
                <p:nvPicPr>
                  <p:cNvPr id="1755" name="Object 9" descr=""/>
                  <p:cNvPicPr/>
                  <p:nvPr/>
                </p:nvPicPr>
                <p:blipFill>
                  <a:blip r:embed="rId8"/>
                  <a:stretch/>
                </p:blipFill>
                <p:spPr>
                  <a:xfrm>
                    <a:off x="1257480" y="5029200"/>
                    <a:ext cx="3085560" cy="393120"/>
                  </a:xfrm>
                  <a:prstGeom prst="rect">
                    <a:avLst/>
                  </a:prstGeom>
                  <a:ln w="0">
                    <a:noFill/>
                  </a:ln>
                </p:spPr>
              </p:pic>
            </p:oleObj>
          </a:graphicData>
        </a:graphic>
      </p:graphicFrame>
      <p:sp>
        <p:nvSpPr>
          <p:cNvPr id="1756" name="Text Box 10"/>
          <p:cNvSpPr/>
          <p:nvPr/>
        </p:nvSpPr>
        <p:spPr>
          <a:xfrm>
            <a:off x="4786200" y="5029200"/>
            <a:ext cx="30567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2000" spc="-1" strike="noStrike" u="sng">
                <a:solidFill>
                  <a:srgbClr val="000000"/>
                </a:solidFill>
                <a:uFillTx/>
                <a:latin typeface="Times New Roman"/>
                <a:ea typeface="HG丸ｺﾞｼｯｸM-PRO"/>
              </a:rPr>
              <a:t>ステファン・ボルツマン定数</a:t>
            </a:r>
            <a:endParaRPr b="0" lang="en-US" sz="2000" spc="-1" strike="noStrike">
              <a:solidFill>
                <a:srgbClr val="000000"/>
              </a:solidFill>
              <a:latin typeface="Arial"/>
            </a:endParaRPr>
          </a:p>
        </p:txBody>
      </p:sp>
      <p:sp>
        <p:nvSpPr>
          <p:cNvPr id="1757" name="Rectangle 11"/>
          <p:cNvSpPr/>
          <p:nvPr/>
        </p:nvSpPr>
        <p:spPr>
          <a:xfrm>
            <a:off x="990720" y="3962520"/>
            <a:ext cx="7390800" cy="1523160"/>
          </a:xfrm>
          <a:prstGeom prst="rect">
            <a:avLst/>
          </a:prstGeom>
          <a:noFill/>
          <a:ln w="25400">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758" name="Text Box 12"/>
          <p:cNvSpPr/>
          <p:nvPr/>
        </p:nvSpPr>
        <p:spPr>
          <a:xfrm>
            <a:off x="999720" y="5688000"/>
            <a:ext cx="7276680" cy="5763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黒体面から射出される放射エネルギーはステファン・ボルツマンの法則で計算できる</a:t>
            </a:r>
            <a:endParaRPr b="0" lang="en-US" sz="1600" spc="-1" strike="noStrike">
              <a:solidFill>
                <a:srgbClr val="000000"/>
              </a:solidFill>
              <a:latin typeface="Arial"/>
            </a:endParaRPr>
          </a:p>
          <a:p>
            <a:pPr algn="ctr">
              <a:lnSpc>
                <a:spcPct val="100000"/>
              </a:lnSpc>
            </a:pPr>
            <a:r>
              <a:rPr b="0" lang="ja-JP" sz="1600" spc="-1" strike="noStrike">
                <a:solidFill>
                  <a:srgbClr val="000000"/>
                </a:solidFill>
                <a:latin typeface="Times New Roman"/>
                <a:ea typeface="HG丸ｺﾞｼｯｸM-PRO"/>
              </a:rPr>
              <a:t>射出能が「絶対温度」の４乗に比例 </a:t>
            </a:r>
            <a:r>
              <a:rPr b="0" lang="en-US" sz="1600" spc="-1" strike="noStrike">
                <a:solidFill>
                  <a:srgbClr val="000000"/>
                </a:solidFill>
                <a:latin typeface="Wingdings"/>
                <a:ea typeface="HG丸ｺﾞｼｯｸM-PRO"/>
              </a:rPr>
              <a:t></a:t>
            </a:r>
            <a:r>
              <a:rPr b="0" lang="en-US" sz="1600" spc="-1" strike="noStrike">
                <a:solidFill>
                  <a:srgbClr val="000000"/>
                </a:solidFill>
                <a:latin typeface="Times New Roman"/>
                <a:ea typeface="HG丸ｺﾞｼｯｸM-PRO"/>
              </a:rPr>
              <a:t> 温度が高いとすごい量</a:t>
            </a:r>
            <a:endParaRPr b="0" lang="en-US" sz="1600" spc="-1" strike="noStrike">
              <a:solidFill>
                <a:srgbClr val="000000"/>
              </a:solidFill>
              <a:latin typeface="Arial"/>
            </a:endParaRPr>
          </a:p>
        </p:txBody>
      </p:sp>
      <p:graphicFrame>
        <p:nvGraphicFramePr>
          <p:cNvPr id="1759" name="Object 13"/>
          <p:cNvGraphicFramePr/>
          <p:nvPr/>
        </p:nvGraphicFramePr>
        <p:xfrm>
          <a:off x="5869080" y="990720"/>
          <a:ext cx="3121920" cy="2894760"/>
        </p:xfrm>
        <a:graphic>
          <a:graphicData uri="http://schemas.openxmlformats.org/presentationml/2006/ole">
            <p:oleObj progId="Paint.Picture" r:id="rId9" spid="">
              <p:embed/>
              <p:pic>
                <p:nvPicPr>
                  <p:cNvPr id="1760" name="Object 13" descr=""/>
                  <p:cNvPicPr/>
                  <p:nvPr/>
                </p:nvPicPr>
                <p:blipFill>
                  <a:blip r:embed="rId10"/>
                  <a:stretch/>
                </p:blipFill>
                <p:spPr>
                  <a:xfrm>
                    <a:off x="5869080" y="990720"/>
                    <a:ext cx="3121920" cy="2894760"/>
                  </a:xfrm>
                  <a:prstGeom prst="rect">
                    <a:avLst/>
                  </a:prstGeom>
                  <a:ln w="0">
                    <a:noFill/>
                  </a:ln>
                </p:spPr>
              </p:pic>
            </p:oleObj>
          </a:graphicData>
        </a:graphic>
      </p:graphicFrame>
      <p:sp>
        <p:nvSpPr>
          <p:cNvPr id="1761" name="Oval 14"/>
          <p:cNvSpPr/>
          <p:nvPr/>
        </p:nvSpPr>
        <p:spPr>
          <a:xfrm>
            <a:off x="6781680" y="2209680"/>
            <a:ext cx="380160" cy="456480"/>
          </a:xfrm>
          <a:prstGeom prst="ellipse">
            <a:avLst/>
          </a:prstGeom>
          <a:noFill/>
          <a:ln w="25400">
            <a:solidFill>
              <a:srgbClr val="ff0066"/>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8.1.3 </a:t>
            </a:r>
            <a:r>
              <a:rPr b="1" lang="ja-JP" sz="3200" spc="-1" strike="noStrike">
                <a:solidFill>
                  <a:srgbClr val="000099"/>
                </a:solidFill>
                <a:latin typeface="Times New Roman"/>
                <a:ea typeface="HG丸ｺﾞｼｯｸM-PRO"/>
              </a:rPr>
              <a:t>実在物体表面の熱放射</a:t>
            </a:r>
            <a:endParaRPr b="0" lang="en-US" sz="3200" spc="-1" strike="noStrike">
              <a:solidFill>
                <a:srgbClr val="000000"/>
              </a:solidFill>
              <a:latin typeface="Arial"/>
            </a:endParaRPr>
          </a:p>
        </p:txBody>
      </p:sp>
      <p:sp>
        <p:nvSpPr>
          <p:cNvPr id="1763"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199"/>
              </a:spcBef>
              <a:buClr>
                <a:srgbClr val="ff0066"/>
              </a:buClr>
              <a:buFont typeface="Wingdings" charset="2"/>
              <a:buChar char=""/>
            </a:pPr>
            <a:r>
              <a:rPr b="0" lang="ja-JP" sz="2400" spc="-1" strike="noStrike" u="sng">
                <a:solidFill>
                  <a:srgbClr val="ff0066"/>
                </a:solidFill>
                <a:uFillTx/>
                <a:latin typeface="Times New Roman"/>
                <a:ea typeface="HG丸ｺﾞｼｯｸM-PRO"/>
              </a:rPr>
              <a:t>放射率</a:t>
            </a:r>
            <a:r>
              <a:rPr b="0" lang="ja-JP" sz="1800" spc="-1" strike="noStrike">
                <a:solidFill>
                  <a:srgbClr val="000099"/>
                </a:solidFill>
                <a:latin typeface="Times New Roman"/>
                <a:ea typeface="HG丸ｺﾞｼｯｸM-PRO"/>
              </a:rPr>
              <a:t>：黒体が理論上最大なので、黒体との比であらわす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0 &lt; </a:t>
            </a:r>
            <a:r>
              <a:rPr b="0" lang="en-US" sz="1800" spc="-1" strike="noStrike">
                <a:solidFill>
                  <a:srgbClr val="000099"/>
                </a:solidFill>
                <a:latin typeface="Symbol"/>
                <a:ea typeface="HG丸ｺﾞｼｯｸM-PRO"/>
              </a:rPr>
              <a:t>e</a:t>
            </a:r>
            <a:r>
              <a:rPr b="0" lang="en-US" sz="1800" spc="-1" strike="noStrike">
                <a:solidFill>
                  <a:srgbClr val="000099"/>
                </a:solidFill>
                <a:latin typeface="Times New Roman"/>
                <a:ea typeface="HG丸ｺﾞｼｯｸM-PRO"/>
              </a:rPr>
              <a:t> &lt; 1</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ff0000"/>
              </a:buClr>
              <a:buFont typeface="Symbol"/>
              <a:buChar char=""/>
              <a:tabLst>
                <a:tab algn="l" pos="0"/>
              </a:tabLst>
            </a:pPr>
            <a:r>
              <a:rPr b="1" lang="en-US" sz="1800" spc="-1" strike="noStrike">
                <a:solidFill>
                  <a:srgbClr val="ff0000"/>
                </a:solidFill>
                <a:latin typeface="HG丸ｺﾞｼｯｸM-PRO"/>
                <a:ea typeface="HG丸ｺﾞｼｯｸM-PRO"/>
              </a:rPr>
              <a:t>(</a:t>
            </a:r>
            <a:r>
              <a:rPr b="1" lang="ja-JP" sz="1800" spc="-1" strike="noStrike">
                <a:solidFill>
                  <a:srgbClr val="ff0000"/>
                </a:solidFill>
                <a:latin typeface="HG丸ｺﾞｼｯｸM-PRO"/>
                <a:ea typeface="HG丸ｺﾞｼｯｸM-PRO"/>
              </a:rPr>
              <a:t>全</a:t>
            </a:r>
            <a:r>
              <a:rPr b="1" lang="en-US" sz="1800" spc="-1" strike="noStrike">
                <a:solidFill>
                  <a:srgbClr val="ff0000"/>
                </a:solidFill>
                <a:latin typeface="HG丸ｺﾞｼｯｸM-PRO"/>
                <a:ea typeface="HG丸ｺﾞｼｯｸM-PRO"/>
              </a:rPr>
              <a:t>)</a:t>
            </a:r>
            <a:r>
              <a:rPr b="1" lang="ja-JP" sz="1800" spc="-1" strike="noStrike">
                <a:solidFill>
                  <a:srgbClr val="ff0000"/>
                </a:solidFill>
                <a:latin typeface="HG丸ｺﾞｼｯｸM-PRO"/>
                <a:ea typeface="HG丸ｺﾞｼｯｸM-PRO"/>
              </a:rPr>
              <a:t>射出能の比</a:t>
            </a:r>
            <a:r>
              <a:rPr b="1" lang="en-US" sz="1800" spc="-1" strike="noStrike">
                <a:solidFill>
                  <a:srgbClr val="ff0000"/>
                </a:solidFill>
                <a:latin typeface="Times New Roman"/>
                <a:ea typeface="HG丸ｺﾞｼｯｸM-PRO"/>
              </a:rPr>
              <a:t>	</a:t>
            </a:r>
            <a:r>
              <a:rPr b="1" lang="en-US" sz="1800" spc="-1" strike="noStrike">
                <a:solidFill>
                  <a:srgbClr val="ff0000"/>
                </a:solidFill>
                <a:latin typeface="Times New Roman"/>
                <a:ea typeface="HG丸ｺﾞｼｯｸM-PRO"/>
              </a:rPr>
              <a:t>	</a:t>
            </a:r>
            <a:r>
              <a:rPr b="1" lang="en-US" sz="1800" spc="-1" strike="noStrike">
                <a:solidFill>
                  <a:srgbClr val="ff0000"/>
                </a:solidFill>
                <a:latin typeface="Symbol"/>
                <a:ea typeface="HG丸ｺﾞｼｯｸM-PRO"/>
              </a:rPr>
              <a:t>e</a:t>
            </a:r>
            <a:r>
              <a:rPr b="1" lang="en-US" sz="1800" spc="-1" strike="noStrike">
                <a:solidFill>
                  <a:srgbClr val="ff0000"/>
                </a:solidFill>
                <a:latin typeface="Times New Roman"/>
                <a:ea typeface="HG丸ｺﾞｼｯｸM-PRO"/>
              </a:rPr>
              <a:t> = E / E</a:t>
            </a:r>
            <a:r>
              <a:rPr b="1" lang="en-US" sz="1800" spc="-1" strike="noStrike" baseline="-25000">
                <a:solidFill>
                  <a:srgbClr val="ff0000"/>
                </a:solidFill>
                <a:latin typeface="Times New Roman"/>
                <a:ea typeface="HG丸ｺﾞｼｯｸM-PRO"/>
              </a:rPr>
              <a:t>b</a:t>
            </a:r>
            <a:r>
              <a:rPr b="1" lang="en-US" sz="1800" spc="-1" strike="noStrike">
                <a:solidFill>
                  <a:srgbClr val="ff0000"/>
                </a:solidFill>
                <a:latin typeface="Times New Roman"/>
                <a:ea typeface="HG丸ｺﾞｼｯｸM-PRO"/>
              </a:rPr>
              <a:t>	</a:t>
            </a:r>
            <a:r>
              <a:rPr b="1" lang="en-US" sz="1800" spc="-1" strike="noStrike">
                <a:solidFill>
                  <a:srgbClr val="ff0000"/>
                </a:solidFill>
                <a:latin typeface="Times New Roman"/>
                <a:ea typeface="HG丸ｺﾞｼｯｸM-PRO"/>
              </a:rPr>
              <a:t>	</a:t>
            </a:r>
            <a:r>
              <a:rPr b="1" lang="en-US" sz="1800" spc="-1" strike="noStrike">
                <a:solidFill>
                  <a:srgbClr val="ff0000"/>
                </a:solidFill>
                <a:latin typeface="HG丸ｺﾞｼｯｸM-PRO"/>
                <a:ea typeface="HG丸ｺﾞｼｯｸM-PRO"/>
              </a:rPr>
              <a:t>(</a:t>
            </a:r>
            <a:r>
              <a:rPr b="1" lang="ja-JP" sz="1800" spc="-1" strike="noStrike">
                <a:solidFill>
                  <a:srgbClr val="ff0000"/>
                </a:solidFill>
                <a:latin typeface="HG丸ｺﾞｼｯｸM-PRO"/>
                <a:ea typeface="HG丸ｺﾞｼｯｸM-PRO"/>
              </a:rPr>
              <a:t>全</a:t>
            </a:r>
            <a:r>
              <a:rPr b="1" lang="en-US" sz="1800" spc="-1" strike="noStrike">
                <a:solidFill>
                  <a:srgbClr val="ff0000"/>
                </a:solidFill>
                <a:latin typeface="HG丸ｺﾞｼｯｸM-PRO"/>
                <a:ea typeface="HG丸ｺﾞｼｯｸM-PRO"/>
              </a:rPr>
              <a:t>)</a:t>
            </a:r>
            <a:r>
              <a:rPr b="1" lang="ja-JP" sz="1800" spc="-1" strike="noStrike">
                <a:solidFill>
                  <a:srgbClr val="ff0000"/>
                </a:solidFill>
                <a:latin typeface="HG丸ｺﾞｼｯｸM-PRO"/>
                <a:ea typeface="HG丸ｺﾞｼｯｸM-PRO"/>
              </a:rPr>
              <a:t>放射率</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単色射出能の比</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e</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E</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E</a:t>
            </a:r>
            <a:r>
              <a:rPr b="0" lang="en-US" sz="1800" spc="-1" strike="noStrike" baseline="-25000">
                <a:solidFill>
                  <a:srgbClr val="000099"/>
                </a:solidFill>
                <a:latin typeface="Symbol"/>
                <a:ea typeface="HG丸ｺﾞｼｯｸM-PRO"/>
              </a:rPr>
              <a:t>l</a:t>
            </a:r>
            <a:r>
              <a:rPr b="0"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単色放射率</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特定方向の放射強度の比</a:t>
            </a: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e</a:t>
            </a:r>
            <a:r>
              <a:rPr b="0" lang="en-US" sz="1800" spc="-1" strike="noStrike" baseline="-25000">
                <a:solidFill>
                  <a:srgbClr val="000099"/>
                </a:solidFill>
                <a:latin typeface="Symbol"/>
                <a:ea typeface="HG丸ｺﾞｼｯｸM-PRO"/>
              </a:rPr>
              <a:t>fj</a:t>
            </a:r>
            <a:r>
              <a:rPr b="0" lang="en-US" sz="1800" spc="-1" strike="noStrike">
                <a:solidFill>
                  <a:srgbClr val="000099"/>
                </a:solidFill>
                <a:latin typeface="Times New Roman"/>
                <a:ea typeface="HG丸ｺﾞｼｯｸM-PRO"/>
              </a:rPr>
              <a:t> = I</a:t>
            </a:r>
            <a:r>
              <a:rPr b="0" lang="en-US" sz="1800" spc="-1" strike="noStrike" baseline="-25000">
                <a:solidFill>
                  <a:srgbClr val="000099"/>
                </a:solidFill>
                <a:latin typeface="Symbol"/>
                <a:ea typeface="HG丸ｺﾞｼｯｸM-PRO"/>
              </a:rPr>
              <a:t>fj</a:t>
            </a:r>
            <a:r>
              <a:rPr b="0" lang="en-US" sz="1800" spc="-1" strike="noStrike">
                <a:solidFill>
                  <a:srgbClr val="000099"/>
                </a:solidFill>
                <a:latin typeface="Times New Roman"/>
                <a:ea typeface="HG丸ｺﾞｼｯｸM-PRO"/>
              </a:rPr>
              <a:t> / I</a:t>
            </a:r>
            <a:r>
              <a:rPr b="0"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指向放射率</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f</a:t>
            </a:r>
            <a:r>
              <a:rPr b="0" lang="en-US" sz="1800" spc="-1" strike="noStrike">
                <a:solidFill>
                  <a:srgbClr val="000099"/>
                </a:solidFill>
                <a:latin typeface="Times New Roman"/>
                <a:ea typeface="HG丸ｺﾞｼｯｸM-PRO"/>
              </a:rPr>
              <a:t> = 0 </a:t>
            </a:r>
            <a:r>
              <a:rPr b="0" lang="ja-JP" sz="1800" spc="-1" strike="noStrike">
                <a:solidFill>
                  <a:srgbClr val="000099"/>
                </a:solidFill>
                <a:latin typeface="Times New Roman"/>
                <a:ea typeface="HG丸ｺﾞｼｯｸM-PRO"/>
              </a:rPr>
              <a:t>のときの指向放射率</a:t>
            </a: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e</a:t>
            </a:r>
            <a:r>
              <a:rPr b="0" lang="en-US" sz="1800" spc="-1" strike="noStrike" baseline="-25000">
                <a:solidFill>
                  <a:srgbClr val="000099"/>
                </a:solidFill>
                <a:latin typeface="Times New Roman"/>
                <a:ea typeface="HG丸ｺﾞｼｯｸM-PRO"/>
              </a:rPr>
              <a:t>n</a:t>
            </a:r>
            <a:r>
              <a:rPr b="0" lang="en-US" sz="1800" spc="-1" strike="noStrike">
                <a:solidFill>
                  <a:srgbClr val="000099"/>
                </a:solidFill>
                <a:latin typeface="Times New Roman"/>
                <a:ea typeface="HG丸ｺﾞｼｯｸM-PRO"/>
              </a:rPr>
              <a:t> = I</a:t>
            </a:r>
            <a:r>
              <a:rPr b="0" lang="en-US" sz="1800" spc="-1" strike="noStrike" baseline="-25000">
                <a:solidFill>
                  <a:srgbClr val="000099"/>
                </a:solidFill>
                <a:latin typeface="Times New Roman"/>
                <a:ea typeface="HG丸ｺﾞｼｯｸM-PRO"/>
              </a:rPr>
              <a:t>n</a:t>
            </a:r>
            <a:r>
              <a:rPr b="0" lang="en-US" sz="1800" spc="-1" strike="noStrike">
                <a:solidFill>
                  <a:srgbClr val="000099"/>
                </a:solidFill>
                <a:latin typeface="Times New Roman"/>
                <a:ea typeface="HG丸ｺﾞｼｯｸM-PRO"/>
              </a:rPr>
              <a:t> / I</a:t>
            </a:r>
            <a:r>
              <a:rPr b="0"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垂直放射率</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放射率 </a:t>
            </a:r>
            <a:r>
              <a:rPr b="0" lang="en-US" sz="1800" spc="-1" strike="noStrike">
                <a:solidFill>
                  <a:srgbClr val="000099"/>
                </a:solidFill>
                <a:latin typeface="Symbol"/>
                <a:ea typeface="HG丸ｺﾞｼｯｸM-PRO"/>
              </a:rPr>
              <a:t>e</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の実在面から射出される放射エネルギー（射出能）は・・</a:t>
            </a:r>
            <a:endParaRPr b="0" lang="en-US" sz="1800" spc="-1" strike="noStrike">
              <a:solidFill>
                <a:srgbClr val="000000"/>
              </a:solidFill>
              <a:latin typeface="Arial"/>
            </a:endParaRPr>
          </a:p>
        </p:txBody>
      </p:sp>
      <p:graphicFrame>
        <p:nvGraphicFramePr>
          <p:cNvPr id="1764" name="Object 4"/>
          <p:cNvGraphicFramePr/>
          <p:nvPr/>
        </p:nvGraphicFramePr>
        <p:xfrm>
          <a:off x="2286000" y="4572000"/>
          <a:ext cx="1955160" cy="418320"/>
        </p:xfrm>
        <a:graphic>
          <a:graphicData uri="http://schemas.openxmlformats.org/presentationml/2006/ole">
            <p:oleObj progId="Equation.DSMT4" r:id="rId1" spid="">
              <p:embed/>
              <p:pic>
                <p:nvPicPr>
                  <p:cNvPr id="1765" name="Object 4" descr=""/>
                  <p:cNvPicPr/>
                  <p:nvPr/>
                </p:nvPicPr>
                <p:blipFill>
                  <a:blip r:embed="rId2"/>
                  <a:stretch/>
                </p:blipFill>
                <p:spPr>
                  <a:xfrm>
                    <a:off x="2286000" y="4572000"/>
                    <a:ext cx="1955160" cy="41832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8.1.4 </a:t>
            </a:r>
            <a:r>
              <a:rPr b="1" lang="ja-JP" sz="3200" spc="-1" strike="noStrike">
                <a:solidFill>
                  <a:srgbClr val="000099"/>
                </a:solidFill>
                <a:latin typeface="Times New Roman"/>
                <a:ea typeface="HG丸ｺﾞｼｯｸM-PRO"/>
              </a:rPr>
              <a:t>放射エネルギーの吸収、反射、透過</a:t>
            </a:r>
            <a:endParaRPr b="0" lang="en-US" sz="3200" spc="-1" strike="noStrike">
              <a:solidFill>
                <a:srgbClr val="000000"/>
              </a:solidFill>
              <a:latin typeface="Arial"/>
            </a:endParaRPr>
          </a:p>
        </p:txBody>
      </p:sp>
      <p:sp>
        <p:nvSpPr>
          <p:cNvPr id="1767"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射出はひとまずこのくらいにして、入射がどうなるか考える。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放射エネルギーが入射すると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「反射」「吸収」「透過」</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ガラスなどは可視光を透過するが、大抵の固体は入射エネルギーの一部を「反射」し、残りを「吸収」する。透過はまれ。</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反射：「鏡面反射」または「乱反射」； 滑面は鏡面反射、粗面は乱反射の傾向があるが、乱反射の方が伝熱計算が簡単。以降ではすべて乱反射を仮定する。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反射率 </a:t>
            </a:r>
            <a:r>
              <a:rPr b="0" lang="en-US" sz="2000" spc="-1" strike="noStrike">
                <a:solidFill>
                  <a:srgbClr val="000099"/>
                </a:solidFill>
                <a:latin typeface="Symbol"/>
                <a:ea typeface="HG丸ｺﾞｼｯｸM-PRO"/>
              </a:rPr>
              <a:t>r</a:t>
            </a:r>
            <a:r>
              <a:rPr b="0" lang="ja-JP" sz="2000" spc="-1" strike="noStrike">
                <a:solidFill>
                  <a:srgbClr val="000099"/>
                </a:solidFill>
                <a:latin typeface="Times New Roman"/>
                <a:ea typeface="HG丸ｺﾞｼｯｸM-PRO"/>
              </a:rPr>
              <a:t>　吸収率 </a:t>
            </a:r>
            <a:r>
              <a:rPr b="0" lang="en-US" sz="2000" spc="-1" strike="noStrike">
                <a:solidFill>
                  <a:srgbClr val="000099"/>
                </a:solidFill>
                <a:latin typeface="Symbol"/>
                <a:ea typeface="HG丸ｺﾞｼｯｸM-PRO"/>
              </a:rPr>
              <a:t>a</a:t>
            </a:r>
            <a:r>
              <a:rPr b="0" lang="ja-JP" sz="2000" spc="-1" strike="noStrike">
                <a:solidFill>
                  <a:srgbClr val="000099"/>
                </a:solidFill>
                <a:latin typeface="Times New Roman"/>
                <a:ea typeface="HG丸ｺﾞｼｯｸM-PRO"/>
              </a:rPr>
              <a:t>　透過率 </a:t>
            </a:r>
            <a:r>
              <a:rPr b="0" lang="en-US" sz="2000" spc="-1" strike="noStrike">
                <a:solidFill>
                  <a:srgbClr val="000099"/>
                </a:solidFill>
                <a:latin typeface="Symbol"/>
                <a:ea typeface="HG丸ｺﾞｼｯｸM-PRO"/>
              </a:rPr>
              <a:t>t</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固体は透過しないので </a:t>
            </a:r>
            <a:r>
              <a:rPr b="0" lang="en-US" sz="2000" spc="-1" strike="noStrike">
                <a:solidFill>
                  <a:srgbClr val="000099"/>
                </a:solidFill>
                <a:latin typeface="Symbol"/>
                <a:ea typeface="HG丸ｺﾞｼｯｸM-PRO"/>
              </a:rPr>
              <a:t>t</a:t>
            </a:r>
            <a:r>
              <a:rPr b="0" lang="en-US" sz="2000" spc="-1" strike="noStrike">
                <a:solidFill>
                  <a:srgbClr val="000099"/>
                </a:solidFill>
                <a:latin typeface="Times New Roman"/>
                <a:ea typeface="HG丸ｺﾞｼｯｸM-PRO"/>
              </a:rPr>
              <a:t> = 0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a:t>
            </a:r>
            <a:r>
              <a:rPr b="0" lang="en-US" sz="2000" spc="-1" strike="noStrike">
                <a:solidFill>
                  <a:srgbClr val="000099"/>
                </a:solidFill>
                <a:latin typeface="Symbol"/>
                <a:ea typeface="HG丸ｺﾞｼｯｸM-PRO"/>
              </a:rPr>
              <a:t>r</a:t>
            </a:r>
            <a:r>
              <a:rPr b="0" lang="en-US" sz="2000" spc="-1" strike="noStrike">
                <a:solidFill>
                  <a:srgbClr val="000099"/>
                </a:solidFill>
                <a:latin typeface="Times New Roman"/>
                <a:ea typeface="HG丸ｺﾞｼｯｸM-PRO"/>
              </a:rPr>
              <a:t> + </a:t>
            </a:r>
            <a:r>
              <a:rPr b="0" lang="en-US" sz="2000" spc="-1" strike="noStrike">
                <a:solidFill>
                  <a:srgbClr val="000099"/>
                </a:solidFill>
                <a:latin typeface="Symbol"/>
                <a:ea typeface="HG丸ｺﾞｼｯｸM-PRO"/>
              </a:rPr>
              <a:t>a</a:t>
            </a:r>
            <a:r>
              <a:rPr b="0" lang="en-US" sz="2000" spc="-1" strike="noStrike">
                <a:solidFill>
                  <a:srgbClr val="000099"/>
                </a:solidFill>
                <a:latin typeface="Times New Roman"/>
                <a:ea typeface="HG丸ｺﾞｼｯｸM-PRO"/>
              </a:rPr>
              <a:t> =1</a:t>
            </a:r>
            <a:endParaRPr b="0" lang="en-US" sz="2000" spc="-1" strike="noStrike">
              <a:solidFill>
                <a:srgbClr val="000000"/>
              </a:solidFill>
              <a:latin typeface="Arial"/>
            </a:endParaRPr>
          </a:p>
        </p:txBody>
      </p:sp>
      <p:sp>
        <p:nvSpPr>
          <p:cNvPr id="1768" name="Rectangle 4"/>
          <p:cNvSpPr/>
          <p:nvPr/>
        </p:nvSpPr>
        <p:spPr>
          <a:xfrm>
            <a:off x="5562720" y="5105520"/>
            <a:ext cx="3276000" cy="532800"/>
          </a:xfrm>
          <a:prstGeom prst="rect">
            <a:avLst/>
          </a:prstGeom>
          <a:solidFill>
            <a:srgbClr val="ccffcc"/>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769" name="Line 5"/>
          <p:cNvSpPr/>
          <p:nvPr/>
        </p:nvSpPr>
        <p:spPr>
          <a:xfrm>
            <a:off x="6324480" y="4419360"/>
            <a:ext cx="1981080" cy="18288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70" name="Line 6"/>
          <p:cNvSpPr/>
          <p:nvPr/>
        </p:nvSpPr>
        <p:spPr>
          <a:xfrm flipV="1">
            <a:off x="7086600" y="4419360"/>
            <a:ext cx="838080" cy="6858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71" name="Line 7"/>
          <p:cNvSpPr/>
          <p:nvPr/>
        </p:nvSpPr>
        <p:spPr>
          <a:xfrm>
            <a:off x="7086600" y="5105160"/>
            <a:ext cx="838080" cy="15264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772" name="Text Box 8"/>
          <p:cNvSpPr/>
          <p:nvPr/>
        </p:nvSpPr>
        <p:spPr>
          <a:xfrm>
            <a:off x="6031440" y="4172040"/>
            <a:ext cx="3376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H</a:t>
            </a:r>
            <a:endParaRPr b="0" lang="en-US" sz="1600" spc="-1" strike="noStrike">
              <a:solidFill>
                <a:srgbClr val="000000"/>
              </a:solidFill>
              <a:latin typeface="Arial"/>
            </a:endParaRPr>
          </a:p>
        </p:txBody>
      </p:sp>
      <p:sp>
        <p:nvSpPr>
          <p:cNvPr id="1773" name="Text Box 9"/>
          <p:cNvSpPr/>
          <p:nvPr/>
        </p:nvSpPr>
        <p:spPr>
          <a:xfrm>
            <a:off x="7864920" y="4076640"/>
            <a:ext cx="4489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Symbol"/>
                <a:ea typeface="HG丸ｺﾞｼｯｸM-PRO"/>
              </a:rPr>
              <a:t>r</a:t>
            </a:r>
            <a:r>
              <a:rPr b="1" lang="en-US" sz="1600" spc="-1" strike="noStrike">
                <a:solidFill>
                  <a:srgbClr val="000000"/>
                </a:solidFill>
                <a:latin typeface="Times New Roman"/>
                <a:ea typeface="HG丸ｺﾞｼｯｸM-PRO"/>
              </a:rPr>
              <a:t>H</a:t>
            </a:r>
            <a:endParaRPr b="0" lang="en-US" sz="1600" spc="-1" strike="noStrike">
              <a:solidFill>
                <a:srgbClr val="000000"/>
              </a:solidFill>
              <a:latin typeface="Arial"/>
            </a:endParaRPr>
          </a:p>
        </p:txBody>
      </p:sp>
      <p:sp>
        <p:nvSpPr>
          <p:cNvPr id="1774" name="Text Box 10"/>
          <p:cNvSpPr/>
          <p:nvPr/>
        </p:nvSpPr>
        <p:spPr>
          <a:xfrm>
            <a:off x="7879680" y="5084640"/>
            <a:ext cx="4658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Symbol"/>
                <a:ea typeface="HG丸ｺﾞｼｯｸM-PRO"/>
              </a:rPr>
              <a:t>a</a:t>
            </a:r>
            <a:r>
              <a:rPr b="1" lang="en-US" sz="1600" spc="-1" strike="noStrike">
                <a:solidFill>
                  <a:srgbClr val="000000"/>
                </a:solidFill>
                <a:latin typeface="Times New Roman"/>
                <a:ea typeface="HG丸ｺﾞｼｯｸM-PRO"/>
              </a:rPr>
              <a:t>H</a:t>
            </a:r>
            <a:endParaRPr b="0" lang="en-US" sz="1600" spc="-1" strike="noStrike">
              <a:solidFill>
                <a:srgbClr val="000000"/>
              </a:solidFill>
              <a:latin typeface="Arial"/>
            </a:endParaRPr>
          </a:p>
        </p:txBody>
      </p:sp>
      <p:sp>
        <p:nvSpPr>
          <p:cNvPr id="1775" name="Text Box 11"/>
          <p:cNvSpPr/>
          <p:nvPr/>
        </p:nvSpPr>
        <p:spPr>
          <a:xfrm>
            <a:off x="8257320" y="6045120"/>
            <a:ext cx="4262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Symbol"/>
                <a:ea typeface="HG丸ｺﾞｼｯｸM-PRO"/>
              </a:rPr>
              <a:t>t</a:t>
            </a:r>
            <a:r>
              <a:rPr b="1" lang="en-US" sz="1600" spc="-1" strike="noStrike">
                <a:solidFill>
                  <a:srgbClr val="000000"/>
                </a:solidFill>
                <a:latin typeface="Times New Roman"/>
                <a:ea typeface="HG丸ｺﾞｼｯｸM-PRO"/>
              </a:rPr>
              <a:t>H</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黒体・灰色体</a:t>
            </a:r>
            <a:endParaRPr b="0" lang="en-US" sz="3200" spc="-1" strike="noStrike">
              <a:solidFill>
                <a:srgbClr val="000000"/>
              </a:solidFill>
              <a:latin typeface="Arial"/>
            </a:endParaRPr>
          </a:p>
        </p:txBody>
      </p:sp>
      <p:sp>
        <p:nvSpPr>
          <p:cNvPr id="394" name="PlaceHolder 2"/>
          <p:cNvSpPr>
            <a:spLocks noGrp="1"/>
          </p:cNvSpPr>
          <p:nvPr>
            <p:ph/>
          </p:nvPr>
        </p:nvSpPr>
        <p:spPr>
          <a:xfrm>
            <a:off x="152280" y="990720"/>
            <a:ext cx="5790600" cy="5333400"/>
          </a:xfrm>
          <a:prstGeom prst="rect">
            <a:avLst/>
          </a:prstGeom>
          <a:noFill/>
          <a:ln w="0">
            <a:noFill/>
          </a:ln>
        </p:spPr>
        <p:txBody>
          <a:bodyPr numCol="1" spcCol="0" lIns="90000" rIns="90000" tIns="45000" bIns="45000" anchor="t">
            <a:noAutofit/>
          </a:bodyPr>
          <a:p>
            <a:pPr marL="343080" indent="-343080" algn="just">
              <a:lnSpc>
                <a:spcPct val="12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黒体の射出能（単位面積・単位時間あたりに放出する熱エネルギー）</a:t>
            </a:r>
            <a:endParaRPr b="0" lang="en-US" sz="1800" spc="-1" strike="noStrike">
              <a:solidFill>
                <a:srgbClr val="000000"/>
              </a:solidFill>
              <a:latin typeface="Arial"/>
            </a:endParaRPr>
          </a:p>
          <a:p>
            <a:pPr lvl="1" marL="743040" indent="-285840" algn="just">
              <a:lnSpc>
                <a:spcPct val="12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E</a:t>
            </a:r>
            <a:r>
              <a:rPr b="0"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 </a:t>
            </a:r>
            <a:r>
              <a:rPr b="0" lang="en-US" sz="1800" spc="-1" strike="noStrike">
                <a:solidFill>
                  <a:srgbClr val="000099"/>
                </a:solidFill>
                <a:latin typeface="Symbol"/>
                <a:ea typeface="HG丸ｺﾞｼｯｸM-PRO"/>
              </a:rPr>
              <a:t>s</a:t>
            </a:r>
            <a:r>
              <a:rPr b="0" lang="en-US" sz="1800" spc="-1" strike="noStrike">
                <a:solidFill>
                  <a:srgbClr val="000099"/>
                </a:solidFill>
                <a:latin typeface="Times New Roman"/>
                <a:ea typeface="HG丸ｺﾞｼｯｸM-PRO"/>
              </a:rPr>
              <a:t>T</a:t>
            </a:r>
            <a:r>
              <a:rPr b="0" lang="en-US" sz="1800" spc="-1" strike="noStrike" baseline="30000">
                <a:solidFill>
                  <a:srgbClr val="000099"/>
                </a:solidFill>
                <a:latin typeface="Times New Roman"/>
                <a:ea typeface="HG丸ｺﾞｼｯｸM-PRO"/>
              </a:rPr>
              <a:t>4</a:t>
            </a:r>
            <a:endParaRPr b="0" lang="en-US" sz="1800" spc="-1" strike="noStrike">
              <a:solidFill>
                <a:srgbClr val="000000"/>
              </a:solidFill>
              <a:latin typeface="Arial"/>
            </a:endParaRPr>
          </a:p>
          <a:p>
            <a:pPr marL="343080" indent="-343080" algn="just">
              <a:lnSpc>
                <a:spcPct val="12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実際にはこれほど多く出ない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灰色面近似（かなり粗い近似だが便利なのでよく使われる）</a:t>
            </a:r>
            <a:endParaRPr b="0" lang="en-US" sz="1800" spc="-1" strike="noStrike">
              <a:solidFill>
                <a:srgbClr val="000000"/>
              </a:solidFill>
              <a:latin typeface="Arial"/>
            </a:endParaRPr>
          </a:p>
          <a:p>
            <a:pPr lvl="1" marL="743040" indent="-285840" algn="just">
              <a:lnSpc>
                <a:spcPct val="12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E = </a:t>
            </a:r>
            <a:r>
              <a:rPr b="0" lang="en-US" sz="1800" spc="-1" strike="noStrike">
                <a:solidFill>
                  <a:srgbClr val="000099"/>
                </a:solidFill>
                <a:latin typeface="Symbol"/>
                <a:ea typeface="HG丸ｺﾞｼｯｸM-PRO"/>
              </a:rPr>
              <a:t>es</a:t>
            </a:r>
            <a:r>
              <a:rPr b="0" lang="en-US" sz="1800" spc="-1" strike="noStrike">
                <a:solidFill>
                  <a:srgbClr val="000099"/>
                </a:solidFill>
                <a:latin typeface="Times New Roman"/>
                <a:ea typeface="HG丸ｺﾞｼｯｸM-PRO"/>
              </a:rPr>
              <a:t>T</a:t>
            </a:r>
            <a:r>
              <a:rPr b="0" lang="en-US" sz="1800" spc="-1" strike="noStrike" baseline="30000">
                <a:solidFill>
                  <a:srgbClr val="000099"/>
                </a:solidFill>
                <a:latin typeface="Times New Roman"/>
                <a:ea typeface="HG丸ｺﾞｼｯｸM-PRO"/>
              </a:rPr>
              <a:t>4</a:t>
            </a:r>
            <a:r>
              <a:rPr b="0" lang="ja-JP" sz="1800" spc="-1" strike="noStrike">
                <a:solidFill>
                  <a:srgbClr val="000099"/>
                </a:solidFill>
                <a:latin typeface="Times New Roman"/>
                <a:ea typeface="HG丸ｺﾞｼｯｸM-PRO"/>
              </a:rPr>
              <a:t>（</a:t>
            </a:r>
            <a:r>
              <a:rPr b="0" lang="en-US" sz="1800" spc="-1" strike="noStrike">
                <a:solidFill>
                  <a:srgbClr val="000099"/>
                </a:solidFill>
                <a:latin typeface="Symbol"/>
                <a:ea typeface="HG丸ｺﾞｼｯｸM-PRO"/>
              </a:rPr>
              <a:t>e</a:t>
            </a:r>
            <a:r>
              <a:rPr b="0" lang="en-US" sz="1800" spc="-1" strike="noStrike">
                <a:solidFill>
                  <a:srgbClr val="000099"/>
                </a:solidFill>
                <a:latin typeface="Times New Roman"/>
                <a:ea typeface="HG丸ｺﾞｼｯｸM-PRO"/>
              </a:rPr>
              <a:t> : </a:t>
            </a:r>
            <a:r>
              <a:rPr b="0" lang="ja-JP" sz="1800" spc="-1" strike="noStrike">
                <a:solidFill>
                  <a:srgbClr val="000099"/>
                </a:solidFill>
                <a:latin typeface="Times New Roman"/>
                <a:ea typeface="HG丸ｺﾞｼｯｸM-PRO"/>
              </a:rPr>
              <a:t>放射率，</a:t>
            </a:r>
            <a:r>
              <a:rPr b="0" lang="en-US" sz="1800" spc="-1" strike="noStrike">
                <a:solidFill>
                  <a:srgbClr val="000099"/>
                </a:solidFill>
                <a:latin typeface="Times New Roman"/>
                <a:ea typeface="HG丸ｺﾞｼｯｸM-PRO"/>
              </a:rPr>
              <a:t>0 </a:t>
            </a:r>
            <a:r>
              <a:rPr b="0" lang="en-US" sz="1800" spc="-1" strike="noStrike">
                <a:solidFill>
                  <a:srgbClr val="000099"/>
                </a:solidFill>
                <a:latin typeface="Symbol"/>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e</a:t>
            </a: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a:t>
            </a:r>
            <a:r>
              <a:rPr b="0" lang="en-US" sz="1800" spc="-1" strike="noStrike">
                <a:solidFill>
                  <a:srgbClr val="000099"/>
                </a:solidFill>
                <a:latin typeface="Times New Roman"/>
                <a:ea typeface="HG丸ｺﾞｼｯｸM-PRO"/>
              </a:rPr>
              <a:t> 1</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343080" algn="just">
              <a:lnSpc>
                <a:spcPct val="12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複数の固体面間で熱放射による熱のやり取りを計算．（形態係数，吸収率，反射率・・）</a:t>
            </a:r>
            <a:endParaRPr b="0" lang="en-US" sz="1800" spc="-1" strike="noStrike">
              <a:solidFill>
                <a:srgbClr val="000000"/>
              </a:solidFill>
              <a:latin typeface="Arial"/>
            </a:endParaRPr>
          </a:p>
          <a:p>
            <a:pPr marL="343080" indent="-343080" algn="just">
              <a:lnSpc>
                <a:spcPct val="12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空気の強制対流では，熱流束はおよそ</a:t>
            </a:r>
            <a:r>
              <a:rPr b="0" lang="en-US" sz="1800" spc="-1" strike="noStrike">
                <a:solidFill>
                  <a:srgbClr val="000099"/>
                </a:solidFill>
                <a:latin typeface="Times New Roman"/>
                <a:ea typeface="HG丸ｺﾞｼｯｸM-PRO"/>
              </a:rPr>
              <a:t>10–100kW/m</a:t>
            </a:r>
            <a:r>
              <a:rPr b="0" lang="en-US" sz="1800" spc="-1" strike="noStrike" baseline="30000">
                <a:solidFill>
                  <a:srgbClr val="000099"/>
                </a:solidFill>
                <a:latin typeface="Times New Roman"/>
                <a:ea typeface="HG丸ｺﾞｼｯｸM-PRO"/>
              </a:rPr>
              <a:t>2</a:t>
            </a:r>
            <a:r>
              <a:rPr b="0" lang="ja-JP" sz="1800" spc="-1" strike="noStrike">
                <a:solidFill>
                  <a:srgbClr val="000099"/>
                </a:solidFill>
                <a:latin typeface="Times New Roman"/>
                <a:ea typeface="HG丸ｺﾞｼｯｸM-PRO"/>
              </a:rPr>
              <a:t>の範囲である．壁の温度が </a:t>
            </a:r>
            <a:r>
              <a:rPr b="0" lang="en-US" sz="1800" spc="-1" strike="noStrike">
                <a:solidFill>
                  <a:srgbClr val="000099"/>
                </a:solidFill>
                <a:latin typeface="Times New Roman"/>
                <a:ea typeface="HG丸ｺﾞｼｯｸM-PRO"/>
              </a:rPr>
              <a:t>27℃, 227℃, 727℃ </a:t>
            </a:r>
            <a:r>
              <a:rPr b="0" lang="ja-JP" sz="1800" spc="-1" strike="noStrike">
                <a:solidFill>
                  <a:srgbClr val="000099"/>
                </a:solidFill>
                <a:latin typeface="Times New Roman"/>
                <a:ea typeface="HG丸ｺﾞｼｯｸM-PRO"/>
              </a:rPr>
              <a:t>の場合について </a:t>
            </a:r>
            <a:r>
              <a:rPr b="0" lang="en-US" sz="1800" spc="-1" strike="noStrike">
                <a:solidFill>
                  <a:srgbClr val="000099"/>
                </a:solidFill>
                <a:latin typeface="Times New Roman"/>
                <a:ea typeface="HG丸ｺﾞｼｯｸM-PRO"/>
              </a:rPr>
              <a:t>E</a:t>
            </a:r>
            <a:r>
              <a:rPr b="0"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を計算し，全熱流束に対する熱放射の寄与を考察してみる．</a:t>
            </a:r>
            <a:endParaRPr b="0" lang="en-US" sz="1800" spc="-1" strike="noStrike">
              <a:solidFill>
                <a:srgbClr val="000000"/>
              </a:solidFill>
              <a:latin typeface="Arial"/>
            </a:endParaRPr>
          </a:p>
          <a:p>
            <a:pPr marL="343080" indent="-343080" algn="just">
              <a:lnSpc>
                <a:spcPct val="12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0.46kW/m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(300K), 3.5kW/m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(500K), 57kW/m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(1000K)</a:t>
            </a:r>
            <a:endParaRPr b="0" lang="en-US" sz="1800" spc="-1" strike="noStrike">
              <a:solidFill>
                <a:srgbClr val="000000"/>
              </a:solidFill>
              <a:latin typeface="Arial"/>
            </a:endParaRPr>
          </a:p>
        </p:txBody>
      </p:sp>
      <p:grpSp>
        <p:nvGrpSpPr>
          <p:cNvPr id="395" name="Group 18"/>
          <p:cNvGrpSpPr/>
          <p:nvPr/>
        </p:nvGrpSpPr>
        <p:grpSpPr>
          <a:xfrm>
            <a:off x="6553080" y="1295280"/>
            <a:ext cx="2285280" cy="2209680"/>
            <a:chOff x="6553080" y="1295280"/>
            <a:chExt cx="2285280" cy="2209680"/>
          </a:xfrm>
        </p:grpSpPr>
        <p:sp>
          <p:nvSpPr>
            <p:cNvPr id="396" name="Rectangle 4"/>
            <p:cNvSpPr/>
            <p:nvPr/>
          </p:nvSpPr>
          <p:spPr>
            <a:xfrm>
              <a:off x="6553080" y="1295280"/>
              <a:ext cx="227880" cy="2208960"/>
            </a:xfrm>
            <a:prstGeom prst="rect">
              <a:avLst/>
            </a:prstGeom>
            <a:pattFill prst="ltUpDiag">
              <a:fgClr>
                <a:srgbClr val="000000"/>
              </a:fgClr>
              <a:bgClr>
                <a:srgbClr val="ffffff"/>
              </a:bgClr>
            </a:patt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97" name="Line 5"/>
            <p:cNvSpPr/>
            <p:nvPr/>
          </p:nvSpPr>
          <p:spPr>
            <a:xfrm>
              <a:off x="6781680" y="1295280"/>
              <a:ext cx="360" cy="22096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398" name="Rectangle 6"/>
            <p:cNvSpPr/>
            <p:nvPr/>
          </p:nvSpPr>
          <p:spPr>
            <a:xfrm>
              <a:off x="8610480" y="1295280"/>
              <a:ext cx="227880" cy="2208960"/>
            </a:xfrm>
            <a:prstGeom prst="rect">
              <a:avLst/>
            </a:prstGeom>
            <a:pattFill prst="ltUpDiag">
              <a:fgClr>
                <a:srgbClr val="000000"/>
              </a:fgClr>
              <a:bgClr>
                <a:srgbClr val="ffffff"/>
              </a:bgClr>
            </a:patt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99" name="Line 7"/>
            <p:cNvSpPr/>
            <p:nvPr/>
          </p:nvSpPr>
          <p:spPr>
            <a:xfrm>
              <a:off x="8610480" y="1295280"/>
              <a:ext cx="360" cy="22096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00" name="Line 8"/>
            <p:cNvSpPr/>
            <p:nvPr/>
          </p:nvSpPr>
          <p:spPr>
            <a:xfrm flipV="1">
              <a:off x="6781680" y="1295280"/>
              <a:ext cx="1523880" cy="4572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01" name="Line 9"/>
            <p:cNvSpPr/>
            <p:nvPr/>
          </p:nvSpPr>
          <p:spPr>
            <a:xfrm flipV="1">
              <a:off x="6781680" y="1828800"/>
              <a:ext cx="1523880" cy="2286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02" name="Line 10"/>
            <p:cNvSpPr/>
            <p:nvPr/>
          </p:nvSpPr>
          <p:spPr>
            <a:xfrm>
              <a:off x="6781680" y="2361960"/>
              <a:ext cx="1523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403" name="Line 11"/>
            <p:cNvSpPr/>
            <p:nvPr/>
          </p:nvSpPr>
          <p:spPr>
            <a:xfrm>
              <a:off x="6781680" y="2971800"/>
              <a:ext cx="1523880" cy="4572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04" name="Line 12"/>
            <p:cNvSpPr/>
            <p:nvPr/>
          </p:nvSpPr>
          <p:spPr>
            <a:xfrm>
              <a:off x="6781680" y="2666880"/>
              <a:ext cx="1523880" cy="2286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05" name="Line 13"/>
            <p:cNvSpPr/>
            <p:nvPr/>
          </p:nvSpPr>
          <p:spPr>
            <a:xfrm flipH="1" flipV="1">
              <a:off x="7086600" y="1295280"/>
              <a:ext cx="1523880" cy="4572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06" name="Line 14"/>
            <p:cNvSpPr/>
            <p:nvPr/>
          </p:nvSpPr>
          <p:spPr>
            <a:xfrm flipH="1" flipV="1">
              <a:off x="7086600" y="1828800"/>
              <a:ext cx="1523880" cy="2286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07" name="Line 15"/>
            <p:cNvSpPr/>
            <p:nvPr/>
          </p:nvSpPr>
          <p:spPr>
            <a:xfrm flipH="1">
              <a:off x="7086600" y="2361960"/>
              <a:ext cx="1523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408" name="Line 16"/>
            <p:cNvSpPr/>
            <p:nvPr/>
          </p:nvSpPr>
          <p:spPr>
            <a:xfrm flipH="1">
              <a:off x="7086600" y="2971800"/>
              <a:ext cx="1523880" cy="4572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09" name="Line 17"/>
            <p:cNvSpPr/>
            <p:nvPr/>
          </p:nvSpPr>
          <p:spPr>
            <a:xfrm flipH="1">
              <a:off x="7086600" y="2666880"/>
              <a:ext cx="1523880" cy="2286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pSp>
      <p:sp>
        <p:nvSpPr>
          <p:cNvPr id="410" name="Freeform 19"/>
          <p:cNvSpPr/>
          <p:nvPr/>
        </p:nvSpPr>
        <p:spPr>
          <a:xfrm>
            <a:off x="4741920" y="2362320"/>
            <a:ext cx="1734480" cy="1751760"/>
          </a:xfrm>
          <a:custGeom>
            <a:avLst/>
            <a:gdLst>
              <a:gd name="textAreaLeft" fmla="*/ 0 w 1734480"/>
              <a:gd name="textAreaRight" fmla="*/ 1735200 w 1734480"/>
              <a:gd name="textAreaTop" fmla="*/ 0 h 1751760"/>
              <a:gd name="textAreaBottom" fmla="*/ 1752480 h 1751760"/>
            </a:gdLst>
            <a:ahLst/>
            <a:rect l="textAreaLeft" t="textAreaTop" r="textAreaRight" b="textAreaBottom"/>
            <a:pathLst>
              <a:path w="1093" h="1104">
                <a:moveTo>
                  <a:pt x="0" y="1104"/>
                </a:moveTo>
                <a:cubicBezTo>
                  <a:pt x="25" y="1104"/>
                  <a:pt x="49" y="1104"/>
                  <a:pt x="74" y="1104"/>
                </a:cubicBezTo>
                <a:lnTo>
                  <a:pt x="853" y="1104"/>
                </a:lnTo>
                <a:lnTo>
                  <a:pt x="853" y="0"/>
                </a:lnTo>
                <a:lnTo>
                  <a:pt x="1093" y="0"/>
                </a:lnTo>
              </a:path>
            </a:pathLst>
          </a:custGeom>
          <a:noFill/>
          <a:ln w="25400">
            <a:solidFill>
              <a:srgbClr val="ff0000"/>
            </a:solidFill>
            <a:round/>
            <a:tailEnd len="med" type="arrow"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411" name="テキスト ボックス 1"/>
          <p:cNvSpPr/>
          <p:nvPr/>
        </p:nvSpPr>
        <p:spPr>
          <a:xfrm>
            <a:off x="5947560" y="5550480"/>
            <a:ext cx="3104640" cy="819720"/>
          </a:xfrm>
          <a:prstGeom prst="rect">
            <a:avLst/>
          </a:prstGeom>
          <a:noFill/>
          <a:ln w="0">
            <a:noFill/>
          </a:ln>
        </p:spPr>
        <p:style>
          <a:lnRef idx="0"/>
          <a:fillRef idx="0"/>
          <a:effectRef idx="0"/>
          <a:fontRef idx="minor"/>
        </p:style>
        <p:txBody>
          <a:bodyPr wrap="none" lIns="90000" rIns="90000" tIns="45000" bIns="45000" anchor="t">
            <a:spAutoFit/>
          </a:bodyPr>
          <a:p>
            <a:pPr marL="182520" indent="-182520">
              <a:lnSpc>
                <a:spcPct val="100000"/>
              </a:lnSpc>
              <a:buClr>
                <a:srgbClr val="000000"/>
              </a:buClr>
              <a:buFont typeface="Arial"/>
              <a:buChar char="•"/>
            </a:pPr>
            <a:r>
              <a:rPr b="1" lang="ja-JP" sz="1600" spc="-1" strike="noStrike">
                <a:solidFill>
                  <a:srgbClr val="000000"/>
                </a:solidFill>
                <a:latin typeface="Times New Roman"/>
                <a:ea typeface="HG丸ｺﾞｼｯｸM-PRO"/>
              </a:rPr>
              <a:t>高温ほど重要</a:t>
            </a:r>
            <a:endParaRPr b="0" lang="en-US" sz="1600" spc="-1" strike="noStrike">
              <a:solidFill>
                <a:srgbClr val="000000"/>
              </a:solidFill>
              <a:latin typeface="Arial"/>
            </a:endParaRPr>
          </a:p>
          <a:p>
            <a:pPr marL="182520" indent="-182520">
              <a:lnSpc>
                <a:spcPct val="100000"/>
              </a:lnSpc>
              <a:buClr>
                <a:srgbClr val="000000"/>
              </a:buClr>
              <a:buFont typeface="Arial"/>
              <a:buChar char="•"/>
            </a:pPr>
            <a:r>
              <a:rPr b="1" lang="en-US" sz="1600" spc="-1" strike="noStrike">
                <a:solidFill>
                  <a:srgbClr val="000000"/>
                </a:solidFill>
                <a:latin typeface="Times New Roman"/>
                <a:ea typeface="HG丸ｺﾞｼｯｸM-PRO"/>
              </a:rPr>
              <a:t>500K</a:t>
            </a:r>
            <a:r>
              <a:rPr b="1" lang="ja-JP" sz="1600" spc="-1" strike="noStrike">
                <a:solidFill>
                  <a:srgbClr val="000000"/>
                </a:solidFill>
                <a:latin typeface="Times New Roman"/>
                <a:ea typeface="HG丸ｺﾞｼｯｸM-PRO"/>
              </a:rPr>
              <a:t>くらいで無視できない。</a:t>
            </a:r>
            <a:endParaRPr b="0" lang="en-US" sz="1600" spc="-1" strike="noStrike">
              <a:solidFill>
                <a:srgbClr val="000000"/>
              </a:solidFill>
              <a:latin typeface="Arial"/>
            </a:endParaRPr>
          </a:p>
          <a:p>
            <a:pPr marL="182520" indent="-182520">
              <a:lnSpc>
                <a:spcPct val="100000"/>
              </a:lnSpc>
              <a:buClr>
                <a:srgbClr val="000000"/>
              </a:buClr>
              <a:buFont typeface="Arial"/>
              <a:buChar char="•"/>
            </a:pPr>
            <a:r>
              <a:rPr b="1" lang="en-US" sz="1600" spc="-1" strike="noStrike">
                <a:solidFill>
                  <a:srgbClr val="000000"/>
                </a:solidFill>
                <a:latin typeface="Times New Roman"/>
                <a:ea typeface="HG丸ｺﾞｼｯｸM-PRO"/>
              </a:rPr>
              <a:t>1000K</a:t>
            </a:r>
            <a:r>
              <a:rPr b="1" lang="ja-JP" sz="1600" spc="-1" strike="noStrike">
                <a:solidFill>
                  <a:srgbClr val="000000"/>
                </a:solidFill>
                <a:latin typeface="Times New Roman"/>
                <a:ea typeface="HG丸ｺﾞｼｯｸM-PRO"/>
              </a:rPr>
              <a:t>くらいで支配的かも</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timing>
    <p:tnLst>
      <p:par>
        <p:cTn id="126" dur="indefinite" restart="never" nodeType="tmRoot">
          <p:childTnLst>
            <p:seq>
              <p:cTn id="127" dur="indefinite" nodeType="mainSeq">
                <p:childTnLst>
                  <p:par>
                    <p:cTn id="128" nodeType="clickEffect" fill="hold">
                      <p:stCondLst>
                        <p:cond delay="indefinite"/>
                      </p:stCondLst>
                      <p:childTnLst>
                        <p:par>
                          <p:cTn id="129" nodeType="withEffect" fill="hold">
                            <p:stCondLst>
                              <p:cond delay="0"/>
                            </p:stCondLst>
                            <p:childTnLst>
                              <p:par>
                                <p:cTn id="130" nodeType="clickEffect" fill="hold" presetClass="entr" presetID="18" presetSubtype="6">
                                  <p:stCondLst>
                                    <p:cond delay="0"/>
                                  </p:stCondLst>
                                  <p:childTnLst>
                                    <p:set>
                                      <p:cBhvr>
                                        <p:cTn id="131" dur="1" fill="hold">
                                          <p:stCondLst>
                                            <p:cond delay="0"/>
                                          </p:stCondLst>
                                        </p:cTn>
                                        <p:tgtEl>
                                          <p:spTgt spid="394">
                                            <p:txEl>
                                              <p:pRg st="0" end="0"/>
                                            </p:txEl>
                                          </p:spTgt>
                                        </p:tgtEl>
                                        <p:attrNameLst>
                                          <p:attrName>style.visibility</p:attrName>
                                        </p:attrNameLst>
                                      </p:cBhvr>
                                      <p:to>
                                        <p:strVal val="visible"/>
                                      </p:to>
                                    </p:set>
                                    <p:animEffect filter="strips(downRight)" transition="in">
                                      <p:cBhvr additive="repl">
                                        <p:cTn id="132" dur="500"/>
                                        <p:tgtEl>
                                          <p:spTgt spid="394">
                                            <p:txEl>
                                              <p:pRg st="0" end="0"/>
                                            </p:txEl>
                                          </p:spTgt>
                                        </p:tgtEl>
                                      </p:cBhvr>
                                    </p:animEffect>
                                  </p:childTnLst>
                                </p:cTn>
                              </p:par>
                              <p:par>
                                <p:cTn id="133" nodeType="withEffect" fill="hold" presetClass="entr" presetID="18" presetSubtype="6">
                                  <p:stCondLst>
                                    <p:cond delay="0"/>
                                  </p:stCondLst>
                                  <p:childTnLst>
                                    <p:set>
                                      <p:cBhvr>
                                        <p:cTn id="134" dur="1" fill="hold">
                                          <p:stCondLst>
                                            <p:cond delay="0"/>
                                          </p:stCondLst>
                                        </p:cTn>
                                        <p:tgtEl>
                                          <p:spTgt spid="394">
                                            <p:txEl>
                                              <p:pRg st="1" end="1"/>
                                            </p:txEl>
                                          </p:spTgt>
                                        </p:tgtEl>
                                        <p:attrNameLst>
                                          <p:attrName>style.visibility</p:attrName>
                                        </p:attrNameLst>
                                      </p:cBhvr>
                                      <p:to>
                                        <p:strVal val="visible"/>
                                      </p:to>
                                    </p:set>
                                    <p:animEffect filter="strips(downRight)" transition="in">
                                      <p:cBhvr additive="repl">
                                        <p:cTn id="135" dur="500"/>
                                        <p:tgtEl>
                                          <p:spTgt spid="394">
                                            <p:txEl>
                                              <p:pRg st="1" end="1"/>
                                            </p:txEl>
                                          </p:spTgt>
                                        </p:tgtEl>
                                      </p:cBhvr>
                                    </p:animEffect>
                                  </p:childTnLst>
                                </p:cTn>
                              </p:par>
                            </p:childTnLst>
                          </p:cTn>
                        </p:par>
                      </p:childTnLst>
                    </p:cTn>
                  </p:par>
                  <p:par>
                    <p:cTn id="136" nodeType="clickEffect" fill="hold">
                      <p:stCondLst>
                        <p:cond delay="indefinite"/>
                      </p:stCondLst>
                      <p:childTnLst>
                        <p:par>
                          <p:cTn id="137" nodeType="withEffect" fill="hold">
                            <p:stCondLst>
                              <p:cond delay="0"/>
                            </p:stCondLst>
                            <p:childTnLst>
                              <p:par>
                                <p:cTn id="138" nodeType="clickEffect" fill="hold" presetClass="entr" presetID="18" presetSubtype="6">
                                  <p:stCondLst>
                                    <p:cond delay="0"/>
                                  </p:stCondLst>
                                  <p:childTnLst>
                                    <p:set>
                                      <p:cBhvr>
                                        <p:cTn id="139" dur="1" fill="hold">
                                          <p:stCondLst>
                                            <p:cond delay="0"/>
                                          </p:stCondLst>
                                        </p:cTn>
                                        <p:tgtEl>
                                          <p:spTgt spid="394">
                                            <p:txEl>
                                              <p:pRg st="2" end="2"/>
                                            </p:txEl>
                                          </p:spTgt>
                                        </p:tgtEl>
                                        <p:attrNameLst>
                                          <p:attrName>style.visibility</p:attrName>
                                        </p:attrNameLst>
                                      </p:cBhvr>
                                      <p:to>
                                        <p:strVal val="visible"/>
                                      </p:to>
                                    </p:set>
                                    <p:animEffect filter="strips(downRight)" transition="in">
                                      <p:cBhvr additive="repl">
                                        <p:cTn id="140" dur="500"/>
                                        <p:tgtEl>
                                          <p:spTgt spid="394">
                                            <p:txEl>
                                              <p:pRg st="2" end="2"/>
                                            </p:txEl>
                                          </p:spTgt>
                                        </p:tgtEl>
                                      </p:cBhvr>
                                    </p:animEffect>
                                  </p:childTnLst>
                                </p:cTn>
                              </p:par>
                              <p:par>
                                <p:cTn id="141" nodeType="withEffect" fill="hold" presetClass="entr" presetID="18" presetSubtype="6">
                                  <p:stCondLst>
                                    <p:cond delay="0"/>
                                  </p:stCondLst>
                                  <p:childTnLst>
                                    <p:set>
                                      <p:cBhvr>
                                        <p:cTn id="142" dur="1" fill="hold">
                                          <p:stCondLst>
                                            <p:cond delay="0"/>
                                          </p:stCondLst>
                                        </p:cTn>
                                        <p:tgtEl>
                                          <p:spTgt spid="394">
                                            <p:txEl>
                                              <p:pRg st="3" end="3"/>
                                            </p:txEl>
                                          </p:spTgt>
                                        </p:tgtEl>
                                        <p:attrNameLst>
                                          <p:attrName>style.visibility</p:attrName>
                                        </p:attrNameLst>
                                      </p:cBhvr>
                                      <p:to>
                                        <p:strVal val="visible"/>
                                      </p:to>
                                    </p:set>
                                    <p:animEffect filter="strips(downRight)" transition="in">
                                      <p:cBhvr additive="repl">
                                        <p:cTn id="143" dur="500"/>
                                        <p:tgtEl>
                                          <p:spTgt spid="394">
                                            <p:txEl>
                                              <p:pRg st="3" end="3"/>
                                            </p:txEl>
                                          </p:spTgt>
                                        </p:tgtEl>
                                      </p:cBhvr>
                                    </p:animEffect>
                                  </p:childTnLst>
                                </p:cTn>
                              </p:par>
                            </p:childTnLst>
                          </p:cTn>
                        </p:par>
                      </p:childTnLst>
                    </p:cTn>
                  </p:par>
                  <p:par>
                    <p:cTn id="144" nodeType="clickEffect" fill="hold">
                      <p:stCondLst>
                        <p:cond delay="indefinite"/>
                      </p:stCondLst>
                      <p:childTnLst>
                        <p:par>
                          <p:cTn id="145" nodeType="withEffect" fill="hold">
                            <p:stCondLst>
                              <p:cond delay="0"/>
                            </p:stCondLst>
                            <p:childTnLst>
                              <p:par>
                                <p:cTn id="146" nodeType="clickEffect" fill="hold" presetClass="entr" presetID="18" presetSubtype="6">
                                  <p:stCondLst>
                                    <p:cond delay="0"/>
                                  </p:stCondLst>
                                  <p:childTnLst>
                                    <p:set>
                                      <p:cBhvr>
                                        <p:cTn id="147" dur="1" fill="hold">
                                          <p:stCondLst>
                                            <p:cond delay="0"/>
                                          </p:stCondLst>
                                        </p:cTn>
                                        <p:tgtEl>
                                          <p:spTgt spid="394">
                                            <p:txEl>
                                              <p:pRg st="4" end="4"/>
                                            </p:txEl>
                                          </p:spTgt>
                                        </p:tgtEl>
                                        <p:attrNameLst>
                                          <p:attrName>style.visibility</p:attrName>
                                        </p:attrNameLst>
                                      </p:cBhvr>
                                      <p:to>
                                        <p:strVal val="visible"/>
                                      </p:to>
                                    </p:set>
                                    <p:animEffect filter="strips(downRight)" transition="in">
                                      <p:cBhvr additive="repl">
                                        <p:cTn id="148" dur="500"/>
                                        <p:tgtEl>
                                          <p:spTgt spid="394">
                                            <p:txEl>
                                              <p:pRg st="4" end="4"/>
                                            </p:txEl>
                                          </p:spTgt>
                                        </p:tgtEl>
                                      </p:cBhvr>
                                    </p:animEffect>
                                  </p:childTnLst>
                                </p:cTn>
                              </p:par>
                            </p:childTnLst>
                          </p:cTn>
                        </p:par>
                      </p:childTnLst>
                    </p:cTn>
                  </p:par>
                  <p:par>
                    <p:cTn id="149" nodeType="clickEffect" fill="hold">
                      <p:stCondLst>
                        <p:cond delay="indefinite"/>
                      </p:stCondLst>
                      <p:childTnLst>
                        <p:par>
                          <p:cTn id="150" nodeType="withEffect" fill="hold">
                            <p:stCondLst>
                              <p:cond delay="0"/>
                            </p:stCondLst>
                            <p:childTnLst>
                              <p:par>
                                <p:cTn id="151" nodeType="clickEffect" fill="hold" presetClass="entr" presetID="18" presetSubtype="6">
                                  <p:stCondLst>
                                    <p:cond delay="0"/>
                                  </p:stCondLst>
                                  <p:childTnLst>
                                    <p:set>
                                      <p:cBhvr>
                                        <p:cTn id="152" dur="1" fill="hold">
                                          <p:stCondLst>
                                            <p:cond delay="0"/>
                                          </p:stCondLst>
                                        </p:cTn>
                                        <p:tgtEl>
                                          <p:spTgt spid="394">
                                            <p:txEl>
                                              <p:pRg st="5" end="5"/>
                                            </p:txEl>
                                          </p:spTgt>
                                        </p:tgtEl>
                                        <p:attrNameLst>
                                          <p:attrName>style.visibility</p:attrName>
                                        </p:attrNameLst>
                                      </p:cBhvr>
                                      <p:to>
                                        <p:strVal val="visible"/>
                                      </p:to>
                                    </p:set>
                                    <p:animEffect filter="strips(downRight)" transition="in">
                                      <p:cBhvr additive="repl">
                                        <p:cTn id="153" dur="500"/>
                                        <p:tgtEl>
                                          <p:spTgt spid="394">
                                            <p:txEl>
                                              <p:pRg st="5" end="5"/>
                                            </p:txEl>
                                          </p:spTgt>
                                        </p:tgtEl>
                                      </p:cBhvr>
                                    </p:animEffect>
                                  </p:childTnLst>
                                </p:cTn>
                              </p:par>
                            </p:childTnLst>
                          </p:cTn>
                        </p:par>
                      </p:childTnLst>
                    </p:cTn>
                  </p:par>
                  <p:par>
                    <p:cTn id="154" nodeType="clickEffect" fill="hold">
                      <p:stCondLst>
                        <p:cond delay="indefinite"/>
                      </p:stCondLst>
                      <p:childTnLst>
                        <p:par>
                          <p:cTn id="155" nodeType="withEffect" fill="hold">
                            <p:stCondLst>
                              <p:cond delay="0"/>
                            </p:stCondLst>
                            <p:childTnLst>
                              <p:par>
                                <p:cTn id="156" nodeType="clickEffect" fill="hold" presetClass="entr" presetID="18" presetSubtype="6">
                                  <p:stCondLst>
                                    <p:cond delay="0"/>
                                  </p:stCondLst>
                                  <p:childTnLst>
                                    <p:set>
                                      <p:cBhvr>
                                        <p:cTn id="157" dur="1" fill="hold">
                                          <p:stCondLst>
                                            <p:cond delay="0"/>
                                          </p:stCondLst>
                                        </p:cTn>
                                        <p:tgtEl>
                                          <p:spTgt spid="394">
                                            <p:txEl>
                                              <p:pRg st="6" end="6"/>
                                            </p:txEl>
                                          </p:spTgt>
                                        </p:tgtEl>
                                        <p:attrNameLst>
                                          <p:attrName>style.visibility</p:attrName>
                                        </p:attrNameLst>
                                      </p:cBhvr>
                                      <p:to>
                                        <p:strVal val="visible"/>
                                      </p:to>
                                    </p:set>
                                    <p:animEffect filter="strips(downRight)" transition="in">
                                      <p:cBhvr additive="repl">
                                        <p:cTn id="158" dur="500"/>
                                        <p:tgtEl>
                                          <p:spTgt spid="394">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反射と吸収</a:t>
            </a:r>
            <a:endParaRPr b="0" lang="en-US" sz="3200" spc="-1" strike="noStrike">
              <a:solidFill>
                <a:srgbClr val="000000"/>
              </a:solidFill>
              <a:latin typeface="Arial"/>
            </a:endParaRPr>
          </a:p>
        </p:txBody>
      </p:sp>
      <p:sp>
        <p:nvSpPr>
          <p:cNvPr id="1777"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エネルギー </a:t>
            </a:r>
            <a:r>
              <a:rPr b="0" lang="en-US" sz="1800" spc="-1" strike="noStrike">
                <a:solidFill>
                  <a:srgbClr val="000099"/>
                </a:solidFill>
                <a:latin typeface="Times New Roman"/>
                <a:ea typeface="HG丸ｺﾞｼｯｸM-PRO"/>
              </a:rPr>
              <a:t>H</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d</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の単色光が入射したき、反射分を </a:t>
            </a:r>
            <a:r>
              <a:rPr b="0" lang="en-US" sz="1800" spc="-1" strike="noStrike">
                <a:solidFill>
                  <a:srgbClr val="000099"/>
                </a:solidFill>
                <a:latin typeface="Times New Roman"/>
                <a:ea typeface="HG丸ｺﾞｼｯｸM-PRO"/>
              </a:rPr>
              <a:t>H</a:t>
            </a:r>
            <a:r>
              <a:rPr b="0" lang="en-US" sz="1800" spc="-1" strike="noStrike" baseline="-25000">
                <a:solidFill>
                  <a:srgbClr val="000099"/>
                </a:solidFill>
                <a:latin typeface="Symbol"/>
                <a:ea typeface="HG丸ｺﾞｼｯｸM-PRO"/>
              </a:rPr>
              <a:t>lr</a:t>
            </a:r>
            <a:r>
              <a:rPr b="0" lang="en-US" sz="1800" spc="-1" strike="noStrike">
                <a:solidFill>
                  <a:srgbClr val="000099"/>
                </a:solidFill>
                <a:latin typeface="Times New Roman"/>
                <a:ea typeface="HG丸ｺﾞｼｯｸM-PRO"/>
              </a:rPr>
              <a:t>d</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吸収分を</a:t>
            </a:r>
            <a:r>
              <a:rPr b="0" lang="en-US" sz="1800" spc="-1" strike="noStrike">
                <a:solidFill>
                  <a:srgbClr val="000099"/>
                </a:solidFill>
                <a:latin typeface="Times New Roman"/>
                <a:ea typeface="HG丸ｺﾞｼｯｸM-PRO"/>
              </a:rPr>
              <a:t>H</a:t>
            </a:r>
            <a:r>
              <a:rPr b="0" lang="en-US" sz="1800" spc="-1" strike="noStrike" baseline="-25000">
                <a:solidFill>
                  <a:srgbClr val="000099"/>
                </a:solidFill>
                <a:latin typeface="Symbol"/>
                <a:ea typeface="HG丸ｺﾞｼｯｸM-PRO"/>
              </a:rPr>
              <a:t>la</a:t>
            </a:r>
            <a:r>
              <a:rPr b="0" lang="en-US" sz="1800" spc="-1" strike="noStrike">
                <a:solidFill>
                  <a:srgbClr val="000099"/>
                </a:solidFill>
                <a:latin typeface="Times New Roman"/>
                <a:ea typeface="HG丸ｺﾞｼｯｸM-PRO"/>
              </a:rPr>
              <a:t>d</a:t>
            </a:r>
            <a:r>
              <a:rPr b="0" lang="en-US" sz="1800" spc="-1" strike="noStrike">
                <a:solidFill>
                  <a:srgbClr val="000099"/>
                </a:solidFill>
                <a:latin typeface="Symbol"/>
                <a:ea typeface="HG丸ｺﾞｼｯｸM-PRO"/>
              </a:rPr>
              <a:t>l</a:t>
            </a:r>
            <a:r>
              <a:rPr b="0" lang="ja-JP" sz="1800" spc="-1" strike="noStrike">
                <a:solidFill>
                  <a:srgbClr val="000099"/>
                </a:solidFill>
                <a:latin typeface="Times New Roman"/>
                <a:ea typeface="HG丸ｺﾞｼｯｸM-PRO"/>
              </a:rPr>
              <a:t>とすると・・</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単色反射率：</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単色吸収率：</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透過は無視できるものとすると </a:t>
            </a:r>
            <a:r>
              <a:rPr b="0" lang="en-US" sz="1800" spc="-1" strike="noStrike">
                <a:solidFill>
                  <a:srgbClr val="000099"/>
                </a:solidFill>
                <a:latin typeface="Wingdings"/>
                <a:ea typeface="HG丸ｺﾞｼｯｸM-PRO"/>
              </a:rPr>
              <a:t></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単色反射率と単色吸収率は物体の材質と表面状態で大体決まる（物性値的）。実際の入射エネルギーは単色ではなく、色々な波長の電磁波が含まれているから・・</a:t>
            </a:r>
            <a:endParaRPr b="0" lang="en-US" sz="1800" spc="-1" strike="noStrike">
              <a:solidFill>
                <a:srgbClr val="000000"/>
              </a:solidFill>
              <a:latin typeface="Arial"/>
            </a:endParaRPr>
          </a:p>
          <a:p>
            <a:pPr lvl="1" marL="743040" indent="-285840">
              <a:lnSpc>
                <a:spcPct val="100000"/>
              </a:lnSpc>
              <a:spcBef>
                <a:spcPts val="901"/>
              </a:spcBef>
              <a:spcAft>
                <a:spcPts val="901"/>
              </a:spcAft>
              <a:buClr>
                <a:srgbClr val="000099"/>
              </a:buClr>
              <a:buFont typeface="Symbol"/>
              <a:buChar char=""/>
            </a:pPr>
            <a:r>
              <a:rPr b="0" lang="ja-JP" sz="1800" spc="-1" strike="noStrike">
                <a:solidFill>
                  <a:srgbClr val="000099"/>
                </a:solidFill>
                <a:latin typeface="Times New Roman"/>
                <a:ea typeface="HG丸ｺﾞｼｯｸM-PRO"/>
              </a:rPr>
              <a:t>反射率：</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吸収率：</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H</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の重み付平均なので </a:t>
            </a:r>
            <a:r>
              <a:rPr b="0" lang="ja-JP" sz="1800" spc="-1" strike="noStrike" u="sng">
                <a:solidFill>
                  <a:srgbClr val="000099"/>
                </a:solidFill>
                <a:uFillTx/>
                <a:latin typeface="Times New Roman"/>
                <a:ea typeface="HG丸ｺﾞｼｯｸM-PRO"/>
              </a:rPr>
              <a:t>一般には入射パターンに依存する</a:t>
            </a:r>
            <a:r>
              <a:rPr b="0" lang="ja-JP" sz="1800" spc="-1" strike="noStrike">
                <a:solidFill>
                  <a:srgbClr val="000099"/>
                </a:solidFill>
                <a:latin typeface="Times New Roman"/>
                <a:ea typeface="HG丸ｺﾞｼｯｸM-PRO"/>
              </a:rPr>
              <a:t>（物性値的でない）</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黒体面の場合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入射エネルギーをすべて吸収するから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キルヒホッフの法則：「単色放射率」と「単色吸収率」は等しい </a:t>
            </a:r>
            <a:r>
              <a:rPr b="0" lang="en-US" sz="1800" spc="-1" strike="noStrike">
                <a:solidFill>
                  <a:srgbClr val="000099"/>
                </a:solidFill>
                <a:latin typeface="Wingdings"/>
                <a:ea typeface="HG丸ｺﾞｼｯｸM-PRO"/>
              </a:rPr>
              <a:t></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en-US" sz="1800" spc="-1" strike="noStrike" u="sng">
                <a:solidFill>
                  <a:srgbClr val="000099"/>
                </a:solidFill>
                <a:uFillTx/>
                <a:latin typeface="Times New Roman"/>
                <a:ea typeface="HG丸ｺﾞｼｯｸM-PRO"/>
              </a:rPr>
              <a:t> </a:t>
            </a:r>
            <a:r>
              <a:rPr b="0" lang="en-US" sz="1800" spc="-1" strike="noStrike" u="sng">
                <a:solidFill>
                  <a:srgbClr val="000099"/>
                </a:solidFill>
                <a:uFillTx/>
                <a:latin typeface="Symbol"/>
                <a:ea typeface="HG丸ｺﾞｼｯｸM-PRO"/>
              </a:rPr>
              <a:t>e</a:t>
            </a:r>
            <a:r>
              <a:rPr b="0" lang="en-US" sz="1800" spc="-1" strike="noStrike" u="sng" baseline="-25000">
                <a:solidFill>
                  <a:srgbClr val="000099"/>
                </a:solidFill>
                <a:uFillTx/>
                <a:latin typeface="Symbol"/>
                <a:ea typeface="HG丸ｺﾞｼｯｸM-PRO"/>
              </a:rPr>
              <a:t>l</a:t>
            </a:r>
            <a:r>
              <a:rPr b="0" lang="en-US" sz="1800" spc="-1" strike="noStrike" u="sng">
                <a:solidFill>
                  <a:srgbClr val="000099"/>
                </a:solidFill>
                <a:uFillTx/>
                <a:latin typeface="Times New Roman"/>
                <a:ea typeface="HG丸ｺﾞｼｯｸM-PRO"/>
              </a:rPr>
              <a:t> </a:t>
            </a:r>
            <a:r>
              <a:rPr b="0" lang="ja-JP" sz="1800" spc="-1" strike="noStrike" u="sng">
                <a:solidFill>
                  <a:srgbClr val="000099"/>
                </a:solidFill>
                <a:uFillTx/>
                <a:latin typeface="Times New Roman"/>
                <a:ea typeface="HG丸ｺﾞｼｯｸM-PRO"/>
              </a:rPr>
              <a:t>が </a:t>
            </a:r>
            <a:r>
              <a:rPr b="0" lang="en-US" sz="1800" spc="-1" strike="noStrike" u="sng">
                <a:solidFill>
                  <a:srgbClr val="000099"/>
                </a:solidFill>
                <a:uFillTx/>
                <a:latin typeface="Symbol"/>
                <a:ea typeface="HG丸ｺﾞｼｯｸM-PRO"/>
              </a:rPr>
              <a:t>l</a:t>
            </a:r>
            <a:r>
              <a:rPr b="0" lang="en-US" sz="1800" spc="-1" strike="noStrike" u="sng">
                <a:solidFill>
                  <a:srgbClr val="000099"/>
                </a:solidFill>
                <a:uFillTx/>
                <a:latin typeface="Times New Roman"/>
                <a:ea typeface="HG丸ｺﾞｼｯｸM-PRO"/>
              </a:rPr>
              <a:t> </a:t>
            </a:r>
            <a:r>
              <a:rPr b="0" lang="ja-JP" sz="1800" spc="-1" strike="noStrike" u="sng">
                <a:solidFill>
                  <a:srgbClr val="000099"/>
                </a:solidFill>
                <a:uFillTx/>
                <a:latin typeface="Times New Roman"/>
                <a:ea typeface="HG丸ｺﾞｼｯｸM-PRO"/>
              </a:rPr>
              <a:t>によらず一定なら</a:t>
            </a:r>
            <a:r>
              <a:rPr b="0" lang="en-US" sz="1800" spc="-1" strike="noStrike">
                <a:solidFill>
                  <a:srgbClr val="000099"/>
                </a:solidFill>
                <a:latin typeface="Times New Roman"/>
                <a:ea typeface="HG丸ｺﾞｼｯｸM-PRO"/>
              </a:rPr>
              <a:t>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「放射率」と「吸収率」は等しい </a:t>
            </a:r>
            <a:r>
              <a:rPr b="0" lang="en-US" sz="1800" spc="-1" strike="noStrike">
                <a:solidFill>
                  <a:srgbClr val="000099"/>
                </a:solidFill>
                <a:latin typeface="Wingdings"/>
                <a:ea typeface="HG丸ｺﾞｼｯｸM-PRO"/>
              </a:rPr>
              <a:t></a:t>
            </a:r>
            <a:endParaRPr b="0" lang="en-US" sz="1800" spc="-1" strike="noStrike">
              <a:solidFill>
                <a:srgbClr val="000000"/>
              </a:solidFill>
              <a:latin typeface="Arial"/>
            </a:endParaRPr>
          </a:p>
        </p:txBody>
      </p:sp>
      <p:graphicFrame>
        <p:nvGraphicFramePr>
          <p:cNvPr id="1778" name="Object 4"/>
          <p:cNvGraphicFramePr/>
          <p:nvPr/>
        </p:nvGraphicFramePr>
        <p:xfrm>
          <a:off x="2438280" y="1712880"/>
          <a:ext cx="1281960" cy="316800"/>
        </p:xfrm>
        <a:graphic>
          <a:graphicData uri="http://schemas.openxmlformats.org/presentationml/2006/ole">
            <p:oleObj progId="Equation.DSMT4" r:id="rId1" spid="">
              <p:embed/>
              <p:pic>
                <p:nvPicPr>
                  <p:cNvPr id="1779" name="Object 4" descr=""/>
                  <p:cNvPicPr/>
                  <p:nvPr/>
                </p:nvPicPr>
                <p:blipFill>
                  <a:blip r:embed="rId2"/>
                  <a:stretch/>
                </p:blipFill>
                <p:spPr>
                  <a:xfrm>
                    <a:off x="2438280" y="1712880"/>
                    <a:ext cx="1281960" cy="316800"/>
                  </a:xfrm>
                  <a:prstGeom prst="rect">
                    <a:avLst/>
                  </a:prstGeom>
                  <a:ln w="0">
                    <a:noFill/>
                  </a:ln>
                </p:spPr>
              </p:pic>
            </p:oleObj>
          </a:graphicData>
        </a:graphic>
      </p:graphicFrame>
      <p:graphicFrame>
        <p:nvGraphicFramePr>
          <p:cNvPr id="1780" name="Object 5"/>
          <p:cNvGraphicFramePr/>
          <p:nvPr/>
        </p:nvGraphicFramePr>
        <p:xfrm>
          <a:off x="2432160" y="2170080"/>
          <a:ext cx="1294560" cy="291240"/>
        </p:xfrm>
        <a:graphic>
          <a:graphicData uri="http://schemas.openxmlformats.org/presentationml/2006/ole">
            <p:oleObj progId="Equation.DSMT4" r:id="rId3" spid="">
              <p:embed/>
              <p:pic>
                <p:nvPicPr>
                  <p:cNvPr id="1781" name="Object 5" descr=""/>
                  <p:cNvPicPr/>
                  <p:nvPr/>
                </p:nvPicPr>
                <p:blipFill>
                  <a:blip r:embed="rId4"/>
                  <a:stretch/>
                </p:blipFill>
                <p:spPr>
                  <a:xfrm>
                    <a:off x="2432160" y="2170080"/>
                    <a:ext cx="1294560" cy="291240"/>
                  </a:xfrm>
                  <a:prstGeom prst="rect">
                    <a:avLst/>
                  </a:prstGeom>
                  <a:ln w="0">
                    <a:noFill/>
                  </a:ln>
                </p:spPr>
              </p:pic>
            </p:oleObj>
          </a:graphicData>
        </a:graphic>
      </p:graphicFrame>
      <p:graphicFrame>
        <p:nvGraphicFramePr>
          <p:cNvPr id="1782" name="Object 6"/>
          <p:cNvGraphicFramePr/>
          <p:nvPr/>
        </p:nvGraphicFramePr>
        <p:xfrm>
          <a:off x="4648320" y="2527200"/>
          <a:ext cx="1040760" cy="291240"/>
        </p:xfrm>
        <a:graphic>
          <a:graphicData uri="http://schemas.openxmlformats.org/presentationml/2006/ole">
            <p:oleObj progId="Equation.DSMT4" r:id="rId5" spid="">
              <p:embed/>
              <p:pic>
                <p:nvPicPr>
                  <p:cNvPr id="1783" name="Object 6" descr=""/>
                  <p:cNvPicPr/>
                  <p:nvPr/>
                </p:nvPicPr>
                <p:blipFill>
                  <a:blip r:embed="rId6"/>
                  <a:stretch/>
                </p:blipFill>
                <p:spPr>
                  <a:xfrm>
                    <a:off x="4648320" y="2527200"/>
                    <a:ext cx="1040760" cy="291240"/>
                  </a:xfrm>
                  <a:prstGeom prst="rect">
                    <a:avLst/>
                  </a:prstGeom>
                  <a:ln w="0">
                    <a:noFill/>
                  </a:ln>
                </p:spPr>
              </p:pic>
            </p:oleObj>
          </a:graphicData>
        </a:graphic>
      </p:graphicFrame>
      <p:graphicFrame>
        <p:nvGraphicFramePr>
          <p:cNvPr id="1784" name="Object 7"/>
          <p:cNvGraphicFramePr/>
          <p:nvPr/>
        </p:nvGraphicFramePr>
        <p:xfrm>
          <a:off x="1943280" y="3860640"/>
          <a:ext cx="3237840" cy="456480"/>
        </p:xfrm>
        <a:graphic>
          <a:graphicData uri="http://schemas.openxmlformats.org/presentationml/2006/ole">
            <p:oleObj progId="Equation.DSMT4" r:id="rId7" spid="">
              <p:embed/>
              <p:pic>
                <p:nvPicPr>
                  <p:cNvPr id="1785" name="Object 7" descr=""/>
                  <p:cNvPicPr/>
                  <p:nvPr/>
                </p:nvPicPr>
                <p:blipFill>
                  <a:blip r:embed="rId8"/>
                  <a:stretch/>
                </p:blipFill>
                <p:spPr>
                  <a:xfrm>
                    <a:off x="1943280" y="3860640"/>
                    <a:ext cx="3237840" cy="456480"/>
                  </a:xfrm>
                  <a:prstGeom prst="rect">
                    <a:avLst/>
                  </a:prstGeom>
                  <a:ln w="0">
                    <a:noFill/>
                  </a:ln>
                </p:spPr>
              </p:pic>
            </p:oleObj>
          </a:graphicData>
        </a:graphic>
      </p:graphicFrame>
      <p:graphicFrame>
        <p:nvGraphicFramePr>
          <p:cNvPr id="1786" name="Object 8"/>
          <p:cNvGraphicFramePr/>
          <p:nvPr/>
        </p:nvGraphicFramePr>
        <p:xfrm>
          <a:off x="1943280" y="4378320"/>
          <a:ext cx="3237840" cy="456480"/>
        </p:xfrm>
        <a:graphic>
          <a:graphicData uri="http://schemas.openxmlformats.org/presentationml/2006/ole">
            <p:oleObj progId="Equation.DSMT4" r:id="rId9" spid="">
              <p:embed/>
              <p:pic>
                <p:nvPicPr>
                  <p:cNvPr id="1787" name="Object 8" descr=""/>
                  <p:cNvPicPr/>
                  <p:nvPr/>
                </p:nvPicPr>
                <p:blipFill>
                  <a:blip r:embed="rId10"/>
                  <a:stretch/>
                </p:blipFill>
                <p:spPr>
                  <a:xfrm>
                    <a:off x="1943280" y="4378320"/>
                    <a:ext cx="3237840" cy="456480"/>
                  </a:xfrm>
                  <a:prstGeom prst="rect">
                    <a:avLst/>
                  </a:prstGeom>
                  <a:ln w="0">
                    <a:noFill/>
                  </a:ln>
                </p:spPr>
              </p:pic>
            </p:oleObj>
          </a:graphicData>
        </a:graphic>
      </p:graphicFrame>
      <p:graphicFrame>
        <p:nvGraphicFramePr>
          <p:cNvPr id="1788" name="Object 9"/>
          <p:cNvGraphicFramePr/>
          <p:nvPr/>
        </p:nvGraphicFramePr>
        <p:xfrm>
          <a:off x="6540480" y="5251320"/>
          <a:ext cx="1383480" cy="393120"/>
        </p:xfrm>
        <a:graphic>
          <a:graphicData uri="http://schemas.openxmlformats.org/presentationml/2006/ole">
            <p:oleObj progId="Equation.DSMT4" r:id="rId11" spid="">
              <p:embed/>
              <p:pic>
                <p:nvPicPr>
                  <p:cNvPr id="1789" name="Object 9" descr=""/>
                  <p:cNvPicPr/>
                  <p:nvPr/>
                </p:nvPicPr>
                <p:blipFill>
                  <a:blip r:embed="rId12"/>
                  <a:stretch/>
                </p:blipFill>
                <p:spPr>
                  <a:xfrm>
                    <a:off x="6540480" y="5251320"/>
                    <a:ext cx="1383480" cy="393120"/>
                  </a:xfrm>
                  <a:prstGeom prst="rect">
                    <a:avLst/>
                  </a:prstGeom>
                  <a:ln w="0">
                    <a:noFill/>
                  </a:ln>
                </p:spPr>
              </p:pic>
            </p:oleObj>
          </a:graphicData>
        </a:graphic>
      </p:graphicFrame>
      <p:graphicFrame>
        <p:nvGraphicFramePr>
          <p:cNvPr id="1790" name="Object 10"/>
          <p:cNvGraphicFramePr/>
          <p:nvPr/>
        </p:nvGraphicFramePr>
        <p:xfrm>
          <a:off x="7632720" y="5673600"/>
          <a:ext cx="824760" cy="393120"/>
        </p:xfrm>
        <a:graphic>
          <a:graphicData uri="http://schemas.openxmlformats.org/presentationml/2006/ole">
            <p:oleObj progId="Equation.DSMT4" r:id="rId13" spid="">
              <p:embed/>
              <p:pic>
                <p:nvPicPr>
                  <p:cNvPr id="1791" name="Object 10" descr=""/>
                  <p:cNvPicPr/>
                  <p:nvPr/>
                </p:nvPicPr>
                <p:blipFill>
                  <a:blip r:embed="rId14"/>
                  <a:stretch/>
                </p:blipFill>
                <p:spPr>
                  <a:xfrm>
                    <a:off x="7632720" y="5673600"/>
                    <a:ext cx="824760" cy="393120"/>
                  </a:xfrm>
                  <a:prstGeom prst="rect">
                    <a:avLst/>
                  </a:prstGeom>
                  <a:ln w="0">
                    <a:noFill/>
                  </a:ln>
                </p:spPr>
              </p:pic>
            </p:oleObj>
          </a:graphicData>
        </a:graphic>
      </p:graphicFrame>
      <p:graphicFrame>
        <p:nvGraphicFramePr>
          <p:cNvPr id="1792" name="Object 11"/>
          <p:cNvGraphicFramePr/>
          <p:nvPr/>
        </p:nvGraphicFramePr>
        <p:xfrm>
          <a:off x="7353360" y="6103800"/>
          <a:ext cx="646920" cy="342360"/>
        </p:xfrm>
        <a:graphic>
          <a:graphicData uri="http://schemas.openxmlformats.org/presentationml/2006/ole">
            <p:oleObj progId="Equation.DSMT4" r:id="rId15" spid="">
              <p:embed/>
              <p:pic>
                <p:nvPicPr>
                  <p:cNvPr id="1793" name="Object 11" descr=""/>
                  <p:cNvPicPr/>
                  <p:nvPr/>
                </p:nvPicPr>
                <p:blipFill>
                  <a:blip r:embed="rId16"/>
                  <a:stretch/>
                </p:blipFill>
                <p:spPr>
                  <a:xfrm>
                    <a:off x="7353360" y="6103800"/>
                    <a:ext cx="646920" cy="34236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8.1.6 </a:t>
            </a:r>
            <a:r>
              <a:rPr b="1" lang="ja-JP" sz="3200" spc="-1" strike="noStrike">
                <a:solidFill>
                  <a:srgbClr val="000099"/>
                </a:solidFill>
                <a:latin typeface="Times New Roman"/>
                <a:ea typeface="HG丸ｺﾞｼｯｸM-PRO"/>
              </a:rPr>
              <a:t>灰色面近似</a:t>
            </a:r>
            <a:endParaRPr b="0" lang="en-US" sz="3200" spc="-1" strike="noStrike">
              <a:solidFill>
                <a:srgbClr val="000000"/>
              </a:solidFill>
              <a:latin typeface="Arial"/>
            </a:endParaRPr>
          </a:p>
        </p:txBody>
      </p:sp>
      <p:sp>
        <p:nvSpPr>
          <p:cNvPr id="1795"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黒体面</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によらず </a:t>
            </a:r>
            <a:r>
              <a:rPr b="0" lang="en-US" sz="1800" spc="-1" strike="noStrike">
                <a:solidFill>
                  <a:srgbClr val="000099"/>
                </a:solidFill>
                <a:latin typeface="Symbol"/>
                <a:ea typeface="HG丸ｺﾞｼｯｸM-PRO"/>
              </a:rPr>
              <a:t>e</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a:t>
            </a:r>
            <a:r>
              <a:rPr b="0" lang="en-US" sz="1800" spc="-1" strike="noStrike">
                <a:solidFill>
                  <a:srgbClr val="000099"/>
                </a:solidFill>
                <a:latin typeface="Symbol"/>
                <a:ea typeface="HG丸ｺﾞｼｯｸM-PRO"/>
              </a:rPr>
              <a:t>a</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1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e</a:t>
            </a:r>
            <a:r>
              <a:rPr b="0" lang="en-US" sz="1800" spc="-1" strike="noStrike">
                <a:solidFill>
                  <a:srgbClr val="000099"/>
                </a:solidFill>
                <a:latin typeface="Times New Roman"/>
                <a:ea typeface="HG丸ｺﾞｼｯｸM-PRO"/>
              </a:rPr>
              <a:t> = </a:t>
            </a:r>
            <a:r>
              <a:rPr b="0" lang="en-US" sz="1800" spc="-1" strike="noStrike">
                <a:solidFill>
                  <a:srgbClr val="000099"/>
                </a:solidFill>
                <a:latin typeface="Symbol"/>
                <a:ea typeface="HG丸ｺﾞｼｯｸM-PRO"/>
              </a:rPr>
              <a:t>a</a:t>
            </a:r>
            <a:r>
              <a:rPr b="0" lang="en-US" sz="1800" spc="-1" strike="noStrike">
                <a:solidFill>
                  <a:srgbClr val="000099"/>
                </a:solidFill>
                <a:latin typeface="Times New Roman"/>
                <a:ea typeface="HG丸ｺﾞｼｯｸM-PRO"/>
              </a:rPr>
              <a:t> = 1</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乱射性 ＆ 乱反射性</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灰色面</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によらず </a:t>
            </a:r>
            <a:r>
              <a:rPr b="0" lang="en-US" sz="1800" spc="-1" strike="noStrike">
                <a:solidFill>
                  <a:srgbClr val="000099"/>
                </a:solidFill>
                <a:latin typeface="Symbol"/>
                <a:ea typeface="HG丸ｺﾞｼｯｸM-PRO"/>
              </a:rPr>
              <a:t>e</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a:t>
            </a:r>
            <a:r>
              <a:rPr b="0" lang="en-US" sz="1800" spc="-1" strike="noStrike">
                <a:solidFill>
                  <a:srgbClr val="000099"/>
                </a:solidFill>
                <a:latin typeface="Symbol"/>
                <a:ea typeface="HG丸ｺﾞｼｯｸM-PRO"/>
              </a:rPr>
              <a:t>a</a:t>
            </a:r>
            <a:r>
              <a:rPr b="0" lang="en-US" sz="1800" spc="-1" strike="noStrike" baseline="-25000">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const. &lt; 1 </a:t>
            </a:r>
            <a:r>
              <a:rPr b="0" lang="en-US" sz="1800" spc="-1" strike="noStrike">
                <a:solidFill>
                  <a:srgbClr val="000099"/>
                </a:solidFill>
                <a:latin typeface="Wingdings"/>
                <a:ea typeface="HG丸ｺﾞｼｯｸM-PRO"/>
              </a:rPr>
              <a:t></a:t>
            </a:r>
            <a:r>
              <a:rPr b="0" lang="ja-JP" sz="1800" spc="-1" strike="noStrike">
                <a:solidFill>
                  <a:srgbClr val="000099"/>
                </a:solidFill>
                <a:latin typeface="Times New Roman"/>
                <a:ea typeface="HG丸ｺﾞｼｯｸM-PRO"/>
              </a:rPr>
              <a:t>（キルヒホッフ</a:t>
            </a:r>
            <a:r>
              <a:rPr b="0" lang="en-US" sz="1800" spc="-1" strike="noStrike">
                <a:solidFill>
                  <a:srgbClr val="000099"/>
                </a:solidFill>
                <a:latin typeface="Times New Roman"/>
                <a:ea typeface="HG丸ｺﾞｼｯｸM-PRO"/>
              </a:rPr>
              <a:t>OK</a:t>
            </a:r>
            <a:r>
              <a:rPr b="0" lang="ja-JP" sz="1800" spc="-1" strike="noStrike">
                <a:solidFill>
                  <a:srgbClr val="000099"/>
                </a:solidFill>
                <a:latin typeface="Times New Roman"/>
                <a:ea typeface="HG丸ｺﾞｼｯｸM-PRO"/>
              </a:rPr>
              <a:t>なので）</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e</a:t>
            </a:r>
            <a:r>
              <a:rPr b="0" lang="en-US" sz="1800" spc="-1" strike="noStrike">
                <a:solidFill>
                  <a:srgbClr val="000099"/>
                </a:solidFill>
                <a:latin typeface="Times New Roman"/>
                <a:ea typeface="HG丸ｺﾞｼｯｸM-PRO"/>
              </a:rPr>
              <a:t> = </a:t>
            </a:r>
            <a:r>
              <a:rPr b="0" lang="en-US" sz="1800" spc="-1" strike="noStrike">
                <a:solidFill>
                  <a:srgbClr val="000099"/>
                </a:solidFill>
                <a:latin typeface="Symbol"/>
                <a:ea typeface="HG丸ｺﾞｼｯｸM-PRO"/>
              </a:rPr>
              <a:t>a</a:t>
            </a:r>
            <a:r>
              <a:rPr b="0" lang="en-US" sz="1800" spc="-1" strike="noStrike">
                <a:solidFill>
                  <a:srgbClr val="000099"/>
                </a:solidFill>
                <a:latin typeface="Times New Roman"/>
                <a:ea typeface="HG丸ｺﾞｼｯｸM-PRO"/>
              </a:rPr>
              <a:t> &lt; 1</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乱射性 ＆ 乱反射性</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固体面間の放射伝熱の計算がすごく楽になる。有用。</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乱暴な近似だが使用頻度は「きわめて」高い！</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問題：レーリー・ジーンズの式、ウィーンの変移則？</a:t>
            </a:r>
            <a:endParaRPr b="0" lang="en-US" sz="1800" spc="-1" strike="noStrike">
              <a:solidFill>
                <a:srgbClr val="000000"/>
              </a:solidFill>
              <a:latin typeface="Arial"/>
            </a:endParaRPr>
          </a:p>
        </p:txBody>
      </p:sp>
      <p:sp>
        <p:nvSpPr>
          <p:cNvPr id="1796" name="Text Box 4"/>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7"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13</a:t>
            </a:r>
            <a:r>
              <a:rPr b="1" lang="ja-JP" sz="4000" spc="-1" strike="noStrike" cap="all">
                <a:solidFill>
                  <a:srgbClr val="000099"/>
                </a:solidFill>
                <a:latin typeface="Times New Roman"/>
                <a:ea typeface="HG丸ｺﾞｼｯｸM-PRO"/>
              </a:rPr>
              <a:t>回 放射伝熱</a:t>
            </a:r>
            <a:r>
              <a:rPr b="1" lang="en-US" sz="4000" spc="-1" strike="noStrike" cap="all">
                <a:solidFill>
                  <a:srgbClr val="000099"/>
                </a:solidFill>
                <a:latin typeface="Times New Roman"/>
                <a:ea typeface="HG丸ｺﾞｼｯｸM-PRO"/>
              </a:rPr>
              <a:t>2</a:t>
            </a:r>
            <a:endParaRPr b="0" lang="en-US" sz="4000" spc="-1" strike="noStrike">
              <a:solidFill>
                <a:srgbClr val="000000"/>
              </a:solidFill>
              <a:latin typeface="Arial"/>
            </a:endParaRPr>
          </a:p>
        </p:txBody>
      </p:sp>
      <p:sp>
        <p:nvSpPr>
          <p:cNvPr id="1798"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8.2 </a:t>
            </a:r>
            <a:r>
              <a:rPr b="1" lang="ja-JP" sz="3200" spc="-1" strike="noStrike">
                <a:solidFill>
                  <a:srgbClr val="000099"/>
                </a:solidFill>
                <a:latin typeface="Times New Roman"/>
                <a:ea typeface="HG丸ｺﾞｼｯｸM-PRO"/>
              </a:rPr>
              <a:t>固体面間の放射伝熱</a:t>
            </a:r>
            <a:endParaRPr b="0" lang="en-US" sz="3200" spc="-1" strike="noStrike">
              <a:solidFill>
                <a:srgbClr val="000000"/>
              </a:solidFill>
              <a:latin typeface="Arial"/>
            </a:endParaRPr>
          </a:p>
        </p:txBody>
      </p:sp>
      <p:sp>
        <p:nvSpPr>
          <p:cNvPr id="1800" name="PlaceHolder 2"/>
          <p:cNvSpPr>
            <a:spLocks noGrp="1"/>
          </p:cNvSpPr>
          <p:nvPr>
            <p:ph/>
          </p:nvPr>
        </p:nvSpPr>
        <p:spPr>
          <a:xfrm>
            <a:off x="2362320" y="990720"/>
            <a:ext cx="674604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tabLst>
                <a:tab algn="l" pos="2286000"/>
              </a:tabLst>
            </a:pPr>
            <a:r>
              <a:rPr b="0" lang="ja-JP" sz="1800" spc="-1" strike="noStrike">
                <a:solidFill>
                  <a:srgbClr val="000099"/>
                </a:solidFill>
                <a:latin typeface="Times New Roman"/>
                <a:ea typeface="HG丸ｺﾞｼｯｸM-PRO"/>
              </a:rPr>
              <a:t>射出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吸収＆反射；反射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吸収＆反射；・・・・</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2286000"/>
              </a:tabLst>
            </a:pPr>
            <a:r>
              <a:rPr b="0" lang="ja-JP" sz="1800" spc="-1" strike="noStrike">
                <a:solidFill>
                  <a:srgbClr val="000099"/>
                </a:solidFill>
                <a:latin typeface="Times New Roman"/>
                <a:ea typeface="HG丸ｺﾞｼｯｸM-PRO"/>
              </a:rPr>
              <a:t>正味で </a:t>
            </a:r>
            <a:r>
              <a:rPr b="0" lang="en-US" sz="1800" spc="-1" strike="noStrike">
                <a:solidFill>
                  <a:srgbClr val="000099"/>
                </a:solidFill>
                <a:latin typeface="Times New Roman"/>
                <a:ea typeface="HG丸ｺﾞｼｯｸM-PRO"/>
              </a:rPr>
              <a:t>(1</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2) </a:t>
            </a:r>
            <a:r>
              <a:rPr b="0" lang="ja-JP" sz="1800" spc="-1" strike="noStrike">
                <a:solidFill>
                  <a:srgbClr val="000099"/>
                </a:solidFill>
                <a:latin typeface="Times New Roman"/>
                <a:ea typeface="HG丸ｺﾞｼｯｸM-PRO"/>
              </a:rPr>
              <a:t>の方が </a:t>
            </a:r>
            <a:r>
              <a:rPr b="0" lang="en-US" sz="1800" spc="-1" strike="noStrike">
                <a:solidFill>
                  <a:srgbClr val="000099"/>
                </a:solidFill>
                <a:latin typeface="Times New Roman"/>
                <a:ea typeface="HG丸ｺﾞｼｯｸM-PRO"/>
              </a:rPr>
              <a:t>(2</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より多ければ</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2286000"/>
              </a:tabLst>
            </a:pPr>
            <a:r>
              <a:rPr b="0" lang="en-US" sz="1800" spc="-1" strike="noStrike">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の温度が下がり・・</a:t>
            </a:r>
            <a:r>
              <a:rPr b="0" lang="en-US" sz="1800" spc="-1" strike="noStrike">
                <a:solidFill>
                  <a:srgbClr val="000099"/>
                </a:solidFill>
                <a:latin typeface="Times New Roman"/>
                <a:ea typeface="HG丸ｺﾞｼｯｸM-PRO"/>
              </a:rPr>
              <a:t>2 </a:t>
            </a:r>
            <a:r>
              <a:rPr b="0" lang="ja-JP" sz="1800" spc="-1" strike="noStrike">
                <a:solidFill>
                  <a:srgbClr val="000099"/>
                </a:solidFill>
                <a:latin typeface="Times New Roman"/>
                <a:ea typeface="HG丸ｺﾞｼｯｸM-PRO"/>
              </a:rPr>
              <a:t>の温度が上がる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2286000"/>
              </a:tabLst>
            </a:pPr>
            <a:r>
              <a:rPr b="0" lang="ja-JP" sz="1800" spc="-1" strike="noStrike">
                <a:solidFill>
                  <a:srgbClr val="000099"/>
                </a:solidFill>
                <a:latin typeface="Times New Roman"/>
                <a:ea typeface="HG丸ｺﾞｼｯｸM-PRO"/>
              </a:rPr>
              <a:t>いつかは同じ温度になる（熱平衡）</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2286000"/>
              </a:tabLst>
            </a:pPr>
            <a:r>
              <a:rPr b="0" lang="ja-JP" sz="1800" spc="-1" strike="noStrike">
                <a:solidFill>
                  <a:srgbClr val="000099"/>
                </a:solidFill>
                <a:latin typeface="Times New Roman"/>
                <a:ea typeface="HG丸ｺﾞｼｯｸM-PRO"/>
              </a:rPr>
              <a:t>面</a:t>
            </a:r>
            <a:r>
              <a:rPr b="0" lang="en-US" sz="1800" spc="-1" strike="noStrike">
                <a:solidFill>
                  <a:srgbClr val="000099"/>
                </a:solidFill>
                <a:latin typeface="Times New Roman"/>
                <a:ea typeface="HG丸ｺﾞｼｯｸM-PRO"/>
              </a:rPr>
              <a:t>1, 2</a:t>
            </a:r>
            <a:r>
              <a:rPr b="0" lang="ja-JP" sz="1800" spc="-1" strike="noStrike">
                <a:solidFill>
                  <a:srgbClr val="000099"/>
                </a:solidFill>
                <a:latin typeface="Times New Roman"/>
                <a:ea typeface="HG丸ｺﾞｼｯｸM-PRO"/>
              </a:rPr>
              <a:t>の温度を時間的に一定にするには（</a:t>
            </a:r>
            <a:r>
              <a:rPr b="0" lang="en-US" sz="1800" spc="-1" strike="noStrike">
                <a:solidFill>
                  <a:srgbClr val="000099"/>
                </a:solidFill>
                <a:latin typeface="Times New Roman"/>
                <a:ea typeface="HG丸ｺﾞｼｯｸM-PRO"/>
              </a:rPr>
              <a:t>T</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&gt; T</a:t>
            </a:r>
            <a:r>
              <a:rPr b="0" lang="en-US" sz="1800" spc="-1" strike="noStrike" baseline="-25000">
                <a:solidFill>
                  <a:srgbClr val="000099"/>
                </a:solidFill>
                <a:latin typeface="Times New Roman"/>
                <a:ea typeface="HG丸ｺﾞｼｯｸM-PRO"/>
              </a:rPr>
              <a:t>2</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2286000"/>
              </a:tabLst>
            </a:pPr>
            <a:r>
              <a:rPr b="0" lang="ja-JP" sz="1800" spc="-1" strike="noStrike">
                <a:solidFill>
                  <a:srgbClr val="000099"/>
                </a:solidFill>
                <a:latin typeface="Times New Roman"/>
                <a:ea typeface="HG丸ｺﾞｼｯｸM-PRO"/>
              </a:rPr>
              <a:t>面</a:t>
            </a:r>
            <a:r>
              <a:rPr b="0" lang="en-US" sz="1800" spc="-1" strike="noStrike">
                <a:solidFill>
                  <a:srgbClr val="000099"/>
                </a:solidFill>
                <a:latin typeface="Times New Roman"/>
                <a:ea typeface="HG丸ｺﾞｼｯｸM-PRO"/>
              </a:rPr>
              <a:t>1</a:t>
            </a:r>
            <a:r>
              <a:rPr b="0" lang="ja-JP" sz="1800" spc="-1" strike="noStrike">
                <a:solidFill>
                  <a:srgbClr val="000099"/>
                </a:solidFill>
                <a:latin typeface="Times New Roman"/>
                <a:ea typeface="HG丸ｺﾞｼｯｸM-PRO"/>
              </a:rPr>
              <a:t>は裏から加熱、面</a:t>
            </a:r>
            <a:r>
              <a:rPr b="0" lang="en-US" sz="1800" spc="-1" strike="noStrike">
                <a:solidFill>
                  <a:srgbClr val="000099"/>
                </a:solidFill>
                <a:latin typeface="Times New Roman"/>
                <a:ea typeface="HG丸ｺﾞｼｯｸM-PRO"/>
              </a:rPr>
              <a:t>2</a:t>
            </a:r>
            <a:r>
              <a:rPr b="0" lang="ja-JP" sz="1800" spc="-1" strike="noStrike">
                <a:solidFill>
                  <a:srgbClr val="000099"/>
                </a:solidFill>
                <a:latin typeface="Times New Roman"/>
                <a:ea typeface="HG丸ｺﾞｼｯｸM-PRO"/>
              </a:rPr>
              <a:t>は裏から除熱（トータルは同じ）</a:t>
            </a:r>
            <a:endParaRPr b="0" lang="en-US" sz="1800" spc="-1" strike="noStrike">
              <a:solidFill>
                <a:srgbClr val="000000"/>
              </a:solidFill>
              <a:latin typeface="Arial"/>
            </a:endParaRPr>
          </a:p>
        </p:txBody>
      </p:sp>
      <p:sp>
        <p:nvSpPr>
          <p:cNvPr id="1801" name="Freeform 4"/>
          <p:cNvSpPr/>
          <p:nvPr/>
        </p:nvSpPr>
        <p:spPr>
          <a:xfrm>
            <a:off x="152280" y="1176480"/>
            <a:ext cx="2056680" cy="1091520"/>
          </a:xfrm>
          <a:custGeom>
            <a:avLst/>
            <a:gdLst>
              <a:gd name="textAreaLeft" fmla="*/ 0 w 2056680"/>
              <a:gd name="textAreaRight" fmla="*/ 2057400 w 2056680"/>
              <a:gd name="textAreaTop" fmla="*/ 0 h 1091520"/>
              <a:gd name="textAreaBottom" fmla="*/ 1092240 h 1091520"/>
            </a:gdLst>
            <a:ahLst/>
            <a:rect l="textAreaLeft" t="textAreaTop" r="textAreaRight" b="textAreaBottom"/>
            <a:pathLst>
              <a:path w="1296" h="688">
                <a:moveTo>
                  <a:pt x="0" y="304"/>
                </a:moveTo>
                <a:cubicBezTo>
                  <a:pt x="420" y="152"/>
                  <a:pt x="840" y="0"/>
                  <a:pt x="1056" y="64"/>
                </a:cubicBezTo>
                <a:cubicBezTo>
                  <a:pt x="1272" y="128"/>
                  <a:pt x="1284" y="408"/>
                  <a:pt x="1296" y="688"/>
                </a:cubicBezTo>
              </a:path>
            </a:pathLst>
          </a:custGeom>
          <a:noFill/>
          <a:ln w="25400">
            <a:solidFill>
              <a:srgbClr val="ff0066"/>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02" name="Freeform 5"/>
          <p:cNvSpPr/>
          <p:nvPr/>
        </p:nvSpPr>
        <p:spPr>
          <a:xfrm flipH="1" flipV="1">
            <a:off x="150840" y="1669320"/>
            <a:ext cx="2056680" cy="1091520"/>
          </a:xfrm>
          <a:custGeom>
            <a:avLst/>
            <a:gdLst>
              <a:gd name="textAreaLeft" fmla="*/ 360 w 2056680"/>
              <a:gd name="textAreaRight" fmla="*/ 2057760 w 2056680"/>
              <a:gd name="textAreaTop" fmla="*/ -360 h 1091520"/>
              <a:gd name="textAreaBottom" fmla="*/ 1091880 h 1091520"/>
            </a:gdLst>
            <a:ahLst/>
            <a:rect l="textAreaLeft" t="textAreaTop" r="textAreaRight" b="textAreaBottom"/>
            <a:pathLst>
              <a:path w="1296" h="688">
                <a:moveTo>
                  <a:pt x="0" y="304"/>
                </a:moveTo>
                <a:cubicBezTo>
                  <a:pt x="420" y="152"/>
                  <a:pt x="840" y="0"/>
                  <a:pt x="1056" y="64"/>
                </a:cubicBezTo>
                <a:cubicBezTo>
                  <a:pt x="1272" y="128"/>
                  <a:pt x="1284" y="408"/>
                  <a:pt x="1296" y="688"/>
                </a:cubicBezTo>
              </a:path>
            </a:pathLst>
          </a:custGeom>
          <a:noFill/>
          <a:ln w="25400">
            <a:solidFill>
              <a:srgbClr val="0000ff"/>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03" name="Text Box 6"/>
          <p:cNvSpPr/>
          <p:nvPr/>
        </p:nvSpPr>
        <p:spPr>
          <a:xfrm>
            <a:off x="1966320" y="9586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804" name="Text Box 7"/>
          <p:cNvSpPr/>
          <p:nvPr/>
        </p:nvSpPr>
        <p:spPr>
          <a:xfrm>
            <a:off x="1128240" y="26352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1805" name="Line 8"/>
          <p:cNvSpPr/>
          <p:nvPr/>
        </p:nvSpPr>
        <p:spPr>
          <a:xfrm flipV="1">
            <a:off x="1218960" y="1353960"/>
            <a:ext cx="152640" cy="1219320"/>
          </a:xfrm>
          <a:prstGeom prst="line">
            <a:avLst/>
          </a:prstGeom>
          <a:ln w="9525">
            <a:solidFill>
              <a:srgbClr val="0000ff"/>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06" name="Line 9"/>
          <p:cNvSpPr/>
          <p:nvPr/>
        </p:nvSpPr>
        <p:spPr>
          <a:xfrm flipV="1">
            <a:off x="1218960" y="1811160"/>
            <a:ext cx="838440" cy="762120"/>
          </a:xfrm>
          <a:prstGeom prst="line">
            <a:avLst/>
          </a:prstGeom>
          <a:ln w="9525">
            <a:solidFill>
              <a:srgbClr val="0000ff"/>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07" name="Line 10"/>
          <p:cNvSpPr/>
          <p:nvPr/>
        </p:nvSpPr>
        <p:spPr>
          <a:xfrm flipH="1" flipV="1">
            <a:off x="685800" y="1582560"/>
            <a:ext cx="533160" cy="990720"/>
          </a:xfrm>
          <a:prstGeom prst="line">
            <a:avLst/>
          </a:prstGeom>
          <a:ln w="9525">
            <a:solidFill>
              <a:srgbClr val="0000ff"/>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08" name="Line 11"/>
          <p:cNvSpPr/>
          <p:nvPr/>
        </p:nvSpPr>
        <p:spPr>
          <a:xfrm flipH="1">
            <a:off x="1066680" y="1277640"/>
            <a:ext cx="457200" cy="1295640"/>
          </a:xfrm>
          <a:prstGeom prst="line">
            <a:avLst/>
          </a:prstGeom>
          <a:ln w="9525">
            <a:solidFill>
              <a:srgbClr val="ff0066"/>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09" name="Line 12"/>
          <p:cNvSpPr/>
          <p:nvPr/>
        </p:nvSpPr>
        <p:spPr>
          <a:xfrm>
            <a:off x="1523880" y="1277640"/>
            <a:ext cx="304920" cy="1067040"/>
          </a:xfrm>
          <a:prstGeom prst="line">
            <a:avLst/>
          </a:prstGeom>
          <a:ln w="9525">
            <a:solidFill>
              <a:srgbClr val="ff0066"/>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10" name="Line 13"/>
          <p:cNvSpPr/>
          <p:nvPr/>
        </p:nvSpPr>
        <p:spPr>
          <a:xfrm flipH="1">
            <a:off x="380880" y="1277640"/>
            <a:ext cx="1143000" cy="1219320"/>
          </a:xfrm>
          <a:prstGeom prst="line">
            <a:avLst/>
          </a:prstGeom>
          <a:ln w="25400">
            <a:solidFill>
              <a:srgbClr val="ff0066"/>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11" name="Line 14"/>
          <p:cNvSpPr/>
          <p:nvPr/>
        </p:nvSpPr>
        <p:spPr>
          <a:xfrm>
            <a:off x="1523880" y="1295280"/>
            <a:ext cx="609480" cy="380880"/>
          </a:xfrm>
          <a:prstGeom prst="line">
            <a:avLst/>
          </a:prstGeom>
          <a:ln w="9525">
            <a:solidFill>
              <a:srgbClr val="ff0066"/>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12" name="Line 15"/>
          <p:cNvSpPr/>
          <p:nvPr/>
        </p:nvSpPr>
        <p:spPr>
          <a:xfrm flipH="1" flipV="1">
            <a:off x="228600" y="1981080"/>
            <a:ext cx="990360" cy="609480"/>
          </a:xfrm>
          <a:prstGeom prst="line">
            <a:avLst/>
          </a:prstGeom>
          <a:ln w="9525">
            <a:solidFill>
              <a:srgbClr val="0000ff"/>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13" name="Line 16"/>
          <p:cNvSpPr/>
          <p:nvPr/>
        </p:nvSpPr>
        <p:spPr>
          <a:xfrm flipV="1">
            <a:off x="380880" y="1600200"/>
            <a:ext cx="360" cy="838080"/>
          </a:xfrm>
          <a:prstGeom prst="line">
            <a:avLst/>
          </a:prstGeom>
          <a:ln w="9525">
            <a:solidFill>
              <a:srgbClr val="ff0066"/>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14" name="AutoShape 17"/>
          <p:cNvSpPr/>
          <p:nvPr/>
        </p:nvSpPr>
        <p:spPr>
          <a:xfrm>
            <a:off x="152280" y="2743200"/>
            <a:ext cx="532800" cy="456480"/>
          </a:xfrm>
          <a:prstGeom prst="wedgeRoundRectCallout">
            <a:avLst>
              <a:gd name="adj1" fmla="val 61606"/>
              <a:gd name="adj2" fmla="val -87847"/>
              <a:gd name="adj3" fmla="val 16667"/>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200" spc="-1" strike="noStrike">
                <a:solidFill>
                  <a:srgbClr val="000000"/>
                </a:solidFill>
                <a:latin typeface="Times New Roman"/>
                <a:ea typeface="HG丸ｺﾞｼｯｸM-PRO"/>
              </a:rPr>
              <a:t>真空空洞</a:t>
            </a:r>
            <a:endParaRPr b="0" lang="en-US" sz="1200" spc="-1" strike="noStrike">
              <a:solidFill>
                <a:srgbClr val="000000"/>
              </a:solidFill>
              <a:latin typeface="Arial"/>
            </a:endParaRPr>
          </a:p>
        </p:txBody>
      </p:sp>
      <p:sp>
        <p:nvSpPr>
          <p:cNvPr id="1815" name="Rectangle 18"/>
          <p:cNvSpPr/>
          <p:nvPr/>
        </p:nvSpPr>
        <p:spPr>
          <a:xfrm>
            <a:off x="380880" y="3657600"/>
            <a:ext cx="8381160" cy="2590200"/>
          </a:xfrm>
          <a:prstGeom prst="rect">
            <a:avLst/>
          </a:prstGeom>
          <a:noFill/>
          <a:ln w="38100">
            <a:solidFill>
              <a:srgbClr val="000000"/>
            </a:solidFill>
            <a:miter/>
          </a:ln>
        </p:spPr>
        <p:style>
          <a:lnRef idx="0"/>
          <a:fillRef idx="0"/>
          <a:effectRef idx="0"/>
          <a:fontRef idx="minor"/>
        </p:style>
        <p:txBody>
          <a:bodyPr lIns="90000" rIns="90000" tIns="45000" bIns="45000" anchor="t">
            <a:noAutofit/>
          </a:bodyPr>
          <a:p>
            <a:pPr marL="343080" indent="-343080">
              <a:lnSpc>
                <a:spcPct val="100000"/>
              </a:lnSpc>
              <a:spcBef>
                <a:spcPts val="901"/>
              </a:spcBef>
              <a:buClr>
                <a:srgbClr val="000099"/>
              </a:buClr>
              <a:buFont typeface="Wingdings" charset="2"/>
              <a:buChar char=""/>
              <a:tabLst>
                <a:tab algn="l" pos="1143000"/>
                <a:tab algn="l" pos="3048120"/>
              </a:tabLst>
            </a:pPr>
            <a:r>
              <a:rPr b="0" lang="ja-JP" sz="1800" spc="-1" strike="noStrike" u="sng">
                <a:solidFill>
                  <a:srgbClr val="000099"/>
                </a:solidFill>
                <a:uFillTx/>
                <a:latin typeface="Times New Roman"/>
                <a:ea typeface="HG丸ｺﾞｼｯｸM-PRO"/>
              </a:rPr>
              <a:t>例題</a:t>
            </a:r>
            <a:r>
              <a:rPr b="0" lang="ja-JP" sz="1800" spc="-1" strike="noStrike">
                <a:solidFill>
                  <a:srgbClr val="000099"/>
                </a:solidFill>
                <a:latin typeface="Times New Roman"/>
                <a:ea typeface="HG丸ｺﾞｼｯｸM-PRO"/>
              </a:rPr>
              <a:t>：面</a:t>
            </a:r>
            <a:r>
              <a:rPr b="0" lang="en-US" sz="1800" spc="-1" strike="noStrike">
                <a:solidFill>
                  <a:srgbClr val="000099"/>
                </a:solidFill>
                <a:latin typeface="Times New Roman"/>
                <a:ea typeface="HG丸ｺﾞｼｯｸM-PRO"/>
              </a:rPr>
              <a:t>1, 2</a:t>
            </a:r>
            <a:r>
              <a:rPr b="0" lang="ja-JP" sz="1800" spc="-1" strike="noStrike">
                <a:solidFill>
                  <a:srgbClr val="000099"/>
                </a:solidFill>
                <a:latin typeface="Times New Roman"/>
                <a:ea typeface="HG丸ｺﾞｼｯｸM-PRO"/>
              </a:rPr>
              <a:t>の温度が各々</a:t>
            </a:r>
            <a:r>
              <a:rPr b="0" lang="en-US" sz="1800" spc="-1" strike="noStrike">
                <a:solidFill>
                  <a:srgbClr val="000099"/>
                </a:solidFill>
                <a:latin typeface="Times New Roman"/>
                <a:ea typeface="HG丸ｺﾞｼｯｸM-PRO"/>
              </a:rPr>
              <a:t>T</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2</a:t>
            </a:r>
            <a:r>
              <a:rPr b="0" lang="ja-JP" sz="1800" spc="-1" strike="noStrike">
                <a:solidFill>
                  <a:srgbClr val="000099"/>
                </a:solidFill>
                <a:latin typeface="Times New Roman"/>
                <a:ea typeface="HG丸ｺﾞｼｯｸM-PRO"/>
              </a:rPr>
              <a:t>で一定のとき、加熱量と除熱量はいくらか？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1143000"/>
                <a:tab algn="l" pos="3048120"/>
              </a:tabLst>
            </a:pPr>
            <a:r>
              <a:rPr b="0" lang="ja-JP" sz="1800" spc="-1" strike="noStrike">
                <a:solidFill>
                  <a:srgbClr val="000099"/>
                </a:solidFill>
                <a:latin typeface="Times New Roman"/>
                <a:ea typeface="HG丸ｺﾞｼｯｸM-PRO"/>
              </a:rPr>
              <a:t>灰色面近似（これをしないとしんどい）</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1143000"/>
                <a:tab algn="l" pos="3048120"/>
              </a:tabLst>
            </a:pPr>
            <a:r>
              <a:rPr b="0" lang="ja-JP" sz="1800" spc="-1" strike="noStrike">
                <a:solidFill>
                  <a:srgbClr val="000099"/>
                </a:solidFill>
                <a:latin typeface="Times New Roman"/>
                <a:ea typeface="HG丸ｺﾞｼｯｸM-PRO"/>
              </a:rPr>
              <a:t>閉空間系（放射エネルギーは系外に出ない）</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1143000"/>
                <a:tab algn="l" pos="3048120"/>
              </a:tabLst>
            </a:pP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F</a:t>
            </a:r>
            <a:r>
              <a:rPr b="0" lang="en-US" sz="1800" spc="-1" strike="noStrike" baseline="-25000">
                <a:solidFill>
                  <a:srgbClr val="000099"/>
                </a:solidFill>
                <a:latin typeface="Times New Roman"/>
                <a:ea typeface="HG丸ｺﾞｼｯｸM-PRO"/>
              </a:rPr>
              <a:t>12</a:t>
            </a:r>
            <a:r>
              <a:rPr b="0" lang="en-US" sz="1800" spc="-1" strike="noStrike" baseline="-25000">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（形態係数）</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から出た熱放射エネルギーのうち </a:t>
            </a:r>
            <a:r>
              <a:rPr b="0" lang="en-US" sz="1800" spc="-1" strike="noStrike">
                <a:solidFill>
                  <a:srgbClr val="000099"/>
                </a:solidFill>
                <a:latin typeface="Times New Roman"/>
                <a:ea typeface="HG丸ｺﾞｼｯｸM-PRO"/>
              </a:rPr>
              <a:t>2 </a:t>
            </a:r>
            <a:r>
              <a:rPr b="0" lang="ja-JP" sz="1800" spc="-1" strike="noStrike">
                <a:solidFill>
                  <a:srgbClr val="000099"/>
                </a:solidFill>
                <a:latin typeface="Times New Roman"/>
                <a:ea typeface="HG丸ｺﾞｼｯｸM-PRO"/>
              </a:rPr>
              <a:t>にいく割合</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1143000"/>
                <a:tab algn="l" pos="3048120"/>
              </a:tabLst>
            </a:pPr>
            <a:r>
              <a:rPr b="0" lang="en-US" sz="1800" spc="-1" strike="noStrike">
                <a:solidFill>
                  <a:srgbClr val="000099"/>
                </a:solidFill>
                <a:latin typeface="Times New Roman"/>
                <a:ea typeface="HG丸ｺﾞｼｯｸM-PRO"/>
              </a:rPr>
              <a:t>G</a:t>
            </a:r>
            <a:r>
              <a:rPr b="0" lang="en-US" sz="1800" spc="-1" strike="noStrike" baseline="-25000">
                <a:solidFill>
                  <a:srgbClr val="000099"/>
                </a:solidFill>
                <a:latin typeface="Times New Roman"/>
                <a:ea typeface="HG丸ｺﾞｼｯｸM-PRO"/>
              </a:rPr>
              <a:t>1</a:t>
            </a:r>
            <a:r>
              <a:rPr b="0" lang="en-US" sz="1800" spc="-1" strike="noStrike" baseline="-25000">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（射度）</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射出分と反射分の合計</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1143000"/>
                <a:tab algn="l" pos="3048120"/>
              </a:tabLst>
            </a:pPr>
            <a:r>
              <a:rPr b="0" lang="en-US" sz="1800" spc="-1" strike="noStrike">
                <a:solidFill>
                  <a:srgbClr val="000099"/>
                </a:solidFill>
                <a:latin typeface="Times New Roman"/>
                <a:ea typeface="HG丸ｺﾞｼｯｸM-PRO"/>
              </a:rPr>
              <a:t>q</a:t>
            </a:r>
            <a:r>
              <a:rPr b="0" lang="en-US" sz="1800" spc="-1" strike="noStrike" baseline="-25000">
                <a:solidFill>
                  <a:srgbClr val="000099"/>
                </a:solidFill>
                <a:latin typeface="Times New Roman"/>
                <a:ea typeface="HG丸ｺﾞｼｯｸM-PRO"/>
              </a:rPr>
              <a:t>1</a:t>
            </a:r>
            <a:r>
              <a:rPr b="0" lang="en-US" sz="1800" spc="-1" strike="noStrike" baseline="-25000">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（正味の熱流束）</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結局 </a:t>
            </a:r>
            <a:r>
              <a:rPr b="0" lang="en-US" sz="1800" spc="-1" strike="noStrike">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をどれだけ加熱すれば温度一定となるか</a:t>
            </a:r>
            <a:endParaRPr b="0" lang="en-US" sz="18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6" name="Rectangle 2"/>
          <p:cNvSpPr/>
          <p:nvPr/>
        </p:nvSpPr>
        <p:spPr>
          <a:xfrm>
            <a:off x="76320" y="76320"/>
            <a:ext cx="8991000" cy="761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99"/>
                </a:solidFill>
                <a:latin typeface="Times New Roman"/>
                <a:ea typeface="HG丸ｺﾞｼｯｸM-PRO"/>
              </a:rPr>
              <a:t>8.2.1 </a:t>
            </a:r>
            <a:r>
              <a:rPr b="1" lang="ja-JP" sz="3200" spc="-1" strike="noStrike">
                <a:solidFill>
                  <a:srgbClr val="ff0000"/>
                </a:solidFill>
                <a:latin typeface="Times New Roman"/>
                <a:ea typeface="HG丸ｺﾞｼｯｸM-PRO"/>
              </a:rPr>
              <a:t>黒体面間の</a:t>
            </a:r>
            <a:r>
              <a:rPr b="1" lang="ja-JP" sz="3200" spc="-1" strike="noStrike">
                <a:solidFill>
                  <a:srgbClr val="000099"/>
                </a:solidFill>
                <a:latin typeface="Times New Roman"/>
                <a:ea typeface="HG丸ｺﾞｼｯｸM-PRO"/>
              </a:rPr>
              <a:t>放射伝熱と形態係数</a:t>
            </a:r>
            <a:endParaRPr b="0" lang="en-US" sz="3200" spc="-1" strike="noStrike">
              <a:solidFill>
                <a:srgbClr val="000000"/>
              </a:solidFill>
              <a:latin typeface="Arial"/>
            </a:endParaRPr>
          </a:p>
        </p:txBody>
      </p:sp>
      <p:sp>
        <p:nvSpPr>
          <p:cNvPr id="1817" name="Rectangle 3"/>
          <p:cNvSpPr/>
          <p:nvPr/>
        </p:nvSpPr>
        <p:spPr>
          <a:xfrm>
            <a:off x="1752480" y="990720"/>
            <a:ext cx="7162200" cy="5333400"/>
          </a:xfrm>
          <a:prstGeom prst="rect">
            <a:avLst/>
          </a:prstGeom>
          <a:noFill/>
          <a:ln w="0">
            <a:noFill/>
          </a:ln>
        </p:spPr>
        <p:style>
          <a:lnRef idx="0"/>
          <a:fillRef idx="0"/>
          <a:effectRef idx="0"/>
          <a:fontRef idx="minor"/>
        </p:style>
        <p:txBody>
          <a:bodyPr lIns="90000" rIns="90000" tIns="45000" bIns="45000" anchor="t">
            <a:noAutofit/>
          </a:bodyPr>
          <a:p>
            <a:pPr marL="190440" indent="-190440">
              <a:lnSpc>
                <a:spcPct val="100000"/>
              </a:lnSpc>
              <a:spcBef>
                <a:spcPts val="901"/>
              </a:spcBef>
              <a:buClr>
                <a:srgbClr val="000099"/>
              </a:buClr>
              <a:buFont typeface="Wingdings" charset="2"/>
              <a:buChar char=""/>
              <a:tabLst>
                <a:tab algn="l" pos="1619280"/>
              </a:tabLst>
            </a:pP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A</a:t>
            </a:r>
            <a:r>
              <a:rPr b="0" lang="en-US" sz="1800" spc="-1" strike="noStrike" baseline="-25000">
                <a:solidFill>
                  <a:srgbClr val="000099"/>
                </a:solidFill>
                <a:latin typeface="Times New Roman"/>
                <a:ea typeface="HG丸ｺﾞｼｯｸM-PRO"/>
              </a:rPr>
              <a:t>1 </a:t>
            </a:r>
            <a:r>
              <a:rPr b="0" lang="en-US" sz="1800" spc="-1" strike="noStrike">
                <a:solidFill>
                  <a:srgbClr val="000099"/>
                </a:solidFill>
                <a:latin typeface="Times New Roman"/>
                <a:ea typeface="HG丸ｺﾞｼｯｸM-PRO"/>
              </a:rPr>
              <a:t>, A</a:t>
            </a:r>
            <a:r>
              <a:rPr b="0" lang="en-US" sz="1800" spc="-1" strike="noStrike" baseline="-25000">
                <a:solidFill>
                  <a:srgbClr val="000099"/>
                </a:solidFill>
                <a:latin typeface="Times New Roman"/>
                <a:ea typeface="HG丸ｺﾞｼｯｸM-PRO"/>
              </a:rPr>
              <a:t>2 </a:t>
            </a:r>
            <a:r>
              <a:rPr b="0" lang="en-US" sz="1800" spc="-1" strike="noStrike">
                <a:solidFill>
                  <a:srgbClr val="000099"/>
                </a:solidFill>
                <a:latin typeface="Times New Roman"/>
                <a:ea typeface="HG丸ｺﾞｼｯｸM-PRO"/>
              </a:rPr>
              <a:t>, A</a:t>
            </a:r>
            <a:r>
              <a:rPr b="0" lang="en-US" sz="1800" spc="-1" strike="noStrike" baseline="-25000">
                <a:solidFill>
                  <a:srgbClr val="000099"/>
                </a:solidFill>
                <a:latin typeface="Times New Roman"/>
                <a:ea typeface="HG丸ｺﾞｼｯｸM-PRO"/>
              </a:rPr>
              <a:t>3</a:t>
            </a:r>
            <a:r>
              <a:rPr b="0" lang="ja-JP" sz="1800" spc="-1" strike="noStrike">
                <a:solidFill>
                  <a:srgbClr val="000099"/>
                </a:solidFill>
                <a:latin typeface="Times New Roman"/>
                <a:ea typeface="HG丸ｺﾞｼｯｸM-PRO"/>
              </a:rPr>
              <a:t>：黒体面（各々温度一定とする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T</a:t>
            </a:r>
            <a:r>
              <a:rPr b="0" lang="en-US" sz="1800" spc="-1" strike="noStrike" baseline="-25000">
                <a:solidFill>
                  <a:srgbClr val="000099"/>
                </a:solidFill>
                <a:latin typeface="Times New Roman"/>
                <a:ea typeface="HG丸ｺﾞｼｯｸM-PRO"/>
              </a:rPr>
              <a:t>1 </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2 </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3</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lvl="1" marL="762120" indent="-285840">
              <a:lnSpc>
                <a:spcPct val="100000"/>
              </a:lnSpc>
              <a:spcBef>
                <a:spcPts val="901"/>
              </a:spcBef>
              <a:buClr>
                <a:srgbClr val="000099"/>
              </a:buClr>
              <a:buFont typeface="Wingdings" charset="2"/>
              <a:buChar char=""/>
              <a:tabLst>
                <a:tab algn="l" pos="1619280"/>
              </a:tabLst>
            </a:pPr>
            <a:r>
              <a:rPr b="0" lang="ja-JP" sz="1800" spc="-1" strike="noStrike">
                <a:solidFill>
                  <a:srgbClr val="000099"/>
                </a:solidFill>
                <a:latin typeface="Times New Roman"/>
                <a:ea typeface="HG丸ｺﾞｼｯｸM-PRO"/>
              </a:rPr>
              <a:t>黒体面</a:t>
            </a:r>
            <a:r>
              <a:rPr b="0" lang="en-US" sz="1800" spc="-1" strike="noStrike">
                <a:solidFill>
                  <a:srgbClr val="000099"/>
                </a:solidFill>
                <a:latin typeface="Times New Roman"/>
                <a:ea typeface="HG丸ｺﾞｼｯｸM-PRO"/>
              </a:rPr>
              <a:t>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反射は考慮しないで </a:t>
            </a:r>
            <a:r>
              <a:rPr b="0" lang="en-US" sz="1800" spc="-1" strike="noStrike">
                <a:solidFill>
                  <a:srgbClr val="000099"/>
                </a:solidFill>
                <a:latin typeface="Times New Roman"/>
                <a:ea typeface="HG丸ｺﾞｼｯｸM-PRO"/>
              </a:rPr>
              <a:t>OK</a:t>
            </a:r>
            <a:endParaRPr b="0" lang="en-US" sz="1800" spc="-1" strike="noStrike">
              <a:solidFill>
                <a:srgbClr val="000000"/>
              </a:solidFill>
              <a:latin typeface="Arial"/>
            </a:endParaRPr>
          </a:p>
          <a:p>
            <a:pPr lvl="1" marL="762120" indent="-285840">
              <a:lnSpc>
                <a:spcPct val="100000"/>
              </a:lnSpc>
              <a:spcBef>
                <a:spcPts val="901"/>
              </a:spcBef>
              <a:buClr>
                <a:srgbClr val="000099"/>
              </a:buClr>
              <a:buFont typeface="Wingdings" charset="2"/>
              <a:buChar char=""/>
              <a:tabLst>
                <a:tab algn="l" pos="1619280"/>
              </a:tabLst>
            </a:pPr>
            <a:r>
              <a:rPr b="0" lang="en-US" sz="1800" spc="-1" strike="noStrike">
                <a:solidFill>
                  <a:srgbClr val="000099"/>
                </a:solidFill>
                <a:latin typeface="Times New Roman"/>
                <a:ea typeface="HG丸ｺﾞｼｯｸM-PRO"/>
              </a:rPr>
              <a:t>Q</a:t>
            </a:r>
            <a:r>
              <a:rPr b="0" lang="en-US" sz="1800" spc="-1" strike="noStrike" baseline="-25000">
                <a:solidFill>
                  <a:srgbClr val="000099"/>
                </a:solidFill>
                <a:latin typeface="Times New Roman"/>
                <a:ea typeface="HG丸ｺﾞｼｯｸM-PRO"/>
              </a:rPr>
              <a:t>1</a:t>
            </a:r>
            <a:r>
              <a:rPr b="0" lang="en-US" sz="1800" spc="-1" strike="noStrike" baseline="-25000">
                <a:solidFill>
                  <a:srgbClr val="000099"/>
                </a:solidFill>
                <a:latin typeface="Times New Roman"/>
                <a:ea typeface="HG丸ｺﾞｼｯｸM-PRO"/>
              </a:rPr>
              <a:t>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a:t>
            </a:r>
            <a:r>
              <a:rPr b="0" lang="en-US" sz="1800" spc="-1" strike="noStrike" baseline="-25000">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から出る全熱放射エネルギー</a:t>
            </a:r>
            <a:endParaRPr b="0" lang="en-US" sz="1800" spc="-1" strike="noStrike">
              <a:solidFill>
                <a:srgbClr val="000000"/>
              </a:solidFill>
              <a:latin typeface="Arial"/>
            </a:endParaRPr>
          </a:p>
          <a:p>
            <a:pPr lvl="1" marL="762120" indent="-285840">
              <a:lnSpc>
                <a:spcPct val="100000"/>
              </a:lnSpc>
              <a:spcBef>
                <a:spcPts val="901"/>
              </a:spcBef>
              <a:buClr>
                <a:srgbClr val="000099"/>
              </a:buClr>
              <a:buFont typeface="Wingdings" charset="2"/>
              <a:buChar char=""/>
              <a:tabLst>
                <a:tab algn="l" pos="1619280"/>
              </a:tabLst>
            </a:pPr>
            <a:r>
              <a:rPr b="0" lang="en-US" sz="1800" spc="-1" strike="noStrike">
                <a:solidFill>
                  <a:srgbClr val="000099"/>
                </a:solidFill>
                <a:latin typeface="Times New Roman"/>
                <a:ea typeface="HG丸ｺﾞｼｯｸM-PRO"/>
              </a:rPr>
              <a:t>F</a:t>
            </a:r>
            <a:r>
              <a:rPr b="0" lang="en-US" sz="1800" spc="-1" strike="noStrike" baseline="-25000">
                <a:solidFill>
                  <a:srgbClr val="000099"/>
                </a:solidFill>
                <a:latin typeface="Times New Roman"/>
                <a:ea typeface="HG丸ｺﾞｼｯｸM-PRO"/>
              </a:rPr>
              <a:t>12</a:t>
            </a:r>
            <a:r>
              <a:rPr b="0" lang="en-US" sz="1800" spc="-1" strike="noStrike">
                <a:solidFill>
                  <a:srgbClr val="000099"/>
                </a:solidFill>
                <a:latin typeface="Times New Roman"/>
                <a:ea typeface="HG丸ｺﾞｼｯｸM-PRO"/>
              </a:rPr>
              <a:t>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Q</a:t>
            </a:r>
            <a:r>
              <a:rPr b="0" lang="en-US" sz="1800" spc="-1" strike="noStrike" baseline="-25000">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のうちで </a:t>
            </a:r>
            <a:r>
              <a:rPr b="0" lang="en-US" sz="1800" spc="-1" strike="noStrike">
                <a:solidFill>
                  <a:srgbClr val="000099"/>
                </a:solidFill>
                <a:latin typeface="Times New Roman"/>
                <a:ea typeface="HG丸ｺﾞｼｯｸM-PRO"/>
              </a:rPr>
              <a:t>A</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にいく割合 </a:t>
            </a:r>
            <a:r>
              <a:rPr b="0" lang="en-US" sz="1800" spc="-1" strike="noStrike">
                <a:solidFill>
                  <a:srgbClr val="000099"/>
                </a:solidFill>
                <a:latin typeface="Times New Roman"/>
                <a:ea typeface="HG丸ｺﾞｼｯｸM-PRO"/>
              </a:rPr>
              <a:t>(Q</a:t>
            </a:r>
            <a:r>
              <a:rPr b="0" lang="en-US" sz="1800" spc="-1" strike="noStrike" baseline="-25000">
                <a:solidFill>
                  <a:srgbClr val="000099"/>
                </a:solidFill>
                <a:latin typeface="Times New Roman"/>
                <a:ea typeface="HG丸ｺﾞｼｯｸM-PRO"/>
              </a:rPr>
              <a:t>12</a:t>
            </a:r>
            <a:r>
              <a:rPr b="0" lang="en-US" sz="1800" spc="-1" strike="noStrike">
                <a:solidFill>
                  <a:srgbClr val="000099"/>
                </a:solidFill>
                <a:latin typeface="Times New Roman"/>
                <a:ea typeface="HG丸ｺﾞｼｯｸM-PRO"/>
              </a:rPr>
              <a:t> = Q</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 F</a:t>
            </a:r>
            <a:r>
              <a:rPr b="0" lang="en-US" sz="1800" spc="-1" strike="noStrike" baseline="-25000">
                <a:solidFill>
                  <a:srgbClr val="000099"/>
                </a:solidFill>
                <a:latin typeface="Times New Roman"/>
                <a:ea typeface="HG丸ｺﾞｼｯｸM-PRO"/>
              </a:rPr>
              <a:t>12</a:t>
            </a:r>
            <a:r>
              <a:rPr b="0" lang="en-US"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190440" indent="-190440">
              <a:lnSpc>
                <a:spcPct val="100000"/>
              </a:lnSpc>
              <a:spcBef>
                <a:spcPts val="901"/>
              </a:spcBef>
              <a:buClr>
                <a:srgbClr val="000099"/>
              </a:buClr>
              <a:buFont typeface="Wingdings" charset="2"/>
              <a:buChar char=""/>
              <a:tabLst>
                <a:tab algn="l" pos="1619280"/>
              </a:tabLst>
            </a:pP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面１から射出される熱エネルギー</a:t>
            </a:r>
            <a:endParaRPr b="0" lang="en-US" sz="1800" spc="-1" strike="noStrike">
              <a:solidFill>
                <a:srgbClr val="000000"/>
              </a:solidFill>
              <a:latin typeface="Arial"/>
            </a:endParaRPr>
          </a:p>
          <a:p>
            <a:pPr>
              <a:lnSpc>
                <a:spcPct val="100000"/>
              </a:lnSpc>
              <a:spcBef>
                <a:spcPts val="901"/>
              </a:spcBef>
              <a:tabLst>
                <a:tab algn="l" pos="1619280"/>
              </a:tabLst>
            </a:pPr>
            <a:endParaRPr b="0" lang="en-US" sz="1800" spc="-1" strike="noStrike">
              <a:solidFill>
                <a:srgbClr val="000000"/>
              </a:solidFill>
              <a:latin typeface="Arial"/>
            </a:endParaRPr>
          </a:p>
          <a:p>
            <a:pPr marL="190440" indent="-190440">
              <a:lnSpc>
                <a:spcPct val="100000"/>
              </a:lnSpc>
              <a:spcBef>
                <a:spcPts val="901"/>
              </a:spcBef>
              <a:buClr>
                <a:srgbClr val="000099"/>
              </a:buClr>
              <a:buFont typeface="Wingdings" charset="2"/>
              <a:buChar char=""/>
              <a:tabLst>
                <a:tab algn="l" pos="1619280"/>
              </a:tabLst>
            </a:pP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面１が吸収する熱エネルギー</a:t>
            </a:r>
            <a:endParaRPr b="0" lang="en-US" sz="1800" spc="-1" strike="noStrike">
              <a:solidFill>
                <a:srgbClr val="000000"/>
              </a:solidFill>
              <a:latin typeface="Arial"/>
            </a:endParaRPr>
          </a:p>
          <a:p>
            <a:pPr>
              <a:lnSpc>
                <a:spcPct val="100000"/>
              </a:lnSpc>
              <a:spcBef>
                <a:spcPts val="901"/>
              </a:spcBef>
              <a:tabLst>
                <a:tab algn="l" pos="1619280"/>
              </a:tabLst>
            </a:pPr>
            <a:endParaRPr b="0" lang="en-US" sz="1800" spc="-1" strike="noStrike">
              <a:solidFill>
                <a:srgbClr val="000000"/>
              </a:solidFill>
              <a:latin typeface="Arial"/>
            </a:endParaRPr>
          </a:p>
          <a:p>
            <a:pPr>
              <a:lnSpc>
                <a:spcPct val="100000"/>
              </a:lnSpc>
              <a:spcBef>
                <a:spcPts val="901"/>
              </a:spcBef>
              <a:tabLst>
                <a:tab algn="l" pos="1619280"/>
              </a:tabLst>
            </a:pPr>
            <a:endParaRPr b="0" lang="en-US" sz="1800" spc="-1" strike="noStrike">
              <a:solidFill>
                <a:srgbClr val="000000"/>
              </a:solidFill>
              <a:latin typeface="Arial"/>
            </a:endParaRPr>
          </a:p>
          <a:p>
            <a:pPr marL="190440" indent="-190440">
              <a:lnSpc>
                <a:spcPct val="100000"/>
              </a:lnSpc>
              <a:spcBef>
                <a:spcPts val="901"/>
              </a:spcBef>
              <a:buClr>
                <a:srgbClr val="000099"/>
              </a:buClr>
              <a:buFont typeface="Wingdings" charset="2"/>
              <a:buChar char=""/>
              <a:tabLst>
                <a:tab algn="l" pos="1619280"/>
              </a:tabLst>
            </a:pP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面１が外部に放出する「正味の」熱エネルギー</a:t>
            </a:r>
            <a:endParaRPr b="0" lang="en-US" sz="1800" spc="-1" strike="noStrike">
              <a:solidFill>
                <a:srgbClr val="000000"/>
              </a:solidFill>
              <a:latin typeface="Arial"/>
            </a:endParaRPr>
          </a:p>
        </p:txBody>
      </p:sp>
      <p:sp>
        <p:nvSpPr>
          <p:cNvPr id="1818" name="Text Box 4"/>
          <p:cNvSpPr/>
          <p:nvPr/>
        </p:nvSpPr>
        <p:spPr>
          <a:xfrm>
            <a:off x="229680" y="13399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819" name="Text Box 5"/>
          <p:cNvSpPr/>
          <p:nvPr/>
        </p:nvSpPr>
        <p:spPr>
          <a:xfrm>
            <a:off x="1220400" y="12193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1820" name="Text Box 6"/>
          <p:cNvSpPr/>
          <p:nvPr/>
        </p:nvSpPr>
        <p:spPr>
          <a:xfrm>
            <a:off x="915480" y="20574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1821" name="Line 7"/>
          <p:cNvSpPr/>
          <p:nvPr/>
        </p:nvSpPr>
        <p:spPr>
          <a:xfrm>
            <a:off x="701640" y="1371600"/>
            <a:ext cx="441360" cy="75960"/>
          </a:xfrm>
          <a:prstGeom prst="line">
            <a:avLst/>
          </a:prstGeom>
          <a:ln w="9525">
            <a:solidFill>
              <a:srgbClr val="000000"/>
            </a:solidFill>
            <a:round/>
            <a:tailEnd len="med" type="triangle" w="med"/>
          </a:ln>
        </p:spPr>
        <p:style>
          <a:lnRef idx="0"/>
          <a:fillRef idx="0"/>
          <a:effectRef idx="0"/>
          <a:fontRef idx="minor"/>
        </p:style>
        <p:txBody>
          <a:bodyPr lIns="90000" rIns="90000" tIns="30960" bIns="30960" anchor="t">
            <a:noAutofit/>
          </a:bodyPr>
          <a:p>
            <a:endParaRPr b="1" lang="en-US" sz="1600" spc="-1" strike="noStrike">
              <a:solidFill>
                <a:srgbClr val="000000"/>
              </a:solidFill>
              <a:latin typeface="Times New Roman"/>
              <a:ea typeface="HG丸ｺﾞｼｯｸM-PRO"/>
            </a:endParaRPr>
          </a:p>
        </p:txBody>
      </p:sp>
      <p:sp>
        <p:nvSpPr>
          <p:cNvPr id="1822" name="Line 8"/>
          <p:cNvSpPr/>
          <p:nvPr/>
        </p:nvSpPr>
        <p:spPr>
          <a:xfrm>
            <a:off x="701640" y="1371600"/>
            <a:ext cx="365040" cy="6858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23" name="Line 9"/>
          <p:cNvSpPr/>
          <p:nvPr/>
        </p:nvSpPr>
        <p:spPr>
          <a:xfrm flipH="1">
            <a:off x="396720" y="1371600"/>
            <a:ext cx="304920" cy="7617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24" name="Freeform 10"/>
          <p:cNvSpPr/>
          <p:nvPr/>
        </p:nvSpPr>
        <p:spPr>
          <a:xfrm>
            <a:off x="254160" y="1066680"/>
            <a:ext cx="964440" cy="1218600"/>
          </a:xfrm>
          <a:custGeom>
            <a:avLst/>
            <a:gdLst>
              <a:gd name="textAreaLeft" fmla="*/ 0 w 964440"/>
              <a:gd name="textAreaRight" fmla="*/ 965160 w 964440"/>
              <a:gd name="textAreaTop" fmla="*/ 0 h 1218600"/>
              <a:gd name="textAreaBottom" fmla="*/ 1219320 h 1218600"/>
            </a:gdLst>
            <a:ahLst/>
            <a:rect l="textAreaLeft" t="textAreaTop" r="textAreaRight" b="textAreaBottom"/>
            <a:pathLst>
              <a:path w="608" h="768">
                <a:moveTo>
                  <a:pt x="128" y="768"/>
                </a:moveTo>
                <a:cubicBezTo>
                  <a:pt x="64" y="640"/>
                  <a:pt x="0" y="512"/>
                  <a:pt x="80" y="384"/>
                </a:cubicBezTo>
                <a:cubicBezTo>
                  <a:pt x="160" y="256"/>
                  <a:pt x="384" y="128"/>
                  <a:pt x="608" y="0"/>
                </a:cubicBezTo>
              </a:path>
            </a:pathLst>
          </a:custGeom>
          <a:noFill/>
          <a:ln w="25400">
            <a:solidFill>
              <a:srgbClr val="ff0066"/>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25" name="Line 11"/>
          <p:cNvSpPr/>
          <p:nvPr/>
        </p:nvSpPr>
        <p:spPr>
          <a:xfrm flipV="1">
            <a:off x="457200" y="1828800"/>
            <a:ext cx="1143000" cy="457200"/>
          </a:xfrm>
          <a:prstGeom prst="line">
            <a:avLst/>
          </a:prstGeom>
          <a:ln w="25400">
            <a:solidFill>
              <a:srgbClr val="008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26" name="Freeform 12"/>
          <p:cNvSpPr/>
          <p:nvPr/>
        </p:nvSpPr>
        <p:spPr>
          <a:xfrm>
            <a:off x="1092240" y="1066680"/>
            <a:ext cx="507240" cy="761400"/>
          </a:xfrm>
          <a:custGeom>
            <a:avLst/>
            <a:gdLst>
              <a:gd name="textAreaLeft" fmla="*/ 0 w 507240"/>
              <a:gd name="textAreaRight" fmla="*/ 507960 w 507240"/>
              <a:gd name="textAreaTop" fmla="*/ 0 h 761400"/>
              <a:gd name="textAreaBottom" fmla="*/ 762120 h 761400"/>
            </a:gdLst>
            <a:ahLst/>
            <a:rect l="textAreaLeft" t="textAreaTop" r="textAreaRight" b="textAreaBottom"/>
            <a:pathLst>
              <a:path w="320" h="480">
                <a:moveTo>
                  <a:pt x="80" y="0"/>
                </a:moveTo>
                <a:cubicBezTo>
                  <a:pt x="73" y="55"/>
                  <a:pt x="0" y="248"/>
                  <a:pt x="40" y="328"/>
                </a:cubicBezTo>
                <a:cubicBezTo>
                  <a:pt x="80" y="408"/>
                  <a:pt x="262" y="448"/>
                  <a:pt x="320" y="480"/>
                </a:cubicBezTo>
              </a:path>
            </a:pathLst>
          </a:custGeom>
          <a:noFill/>
          <a:ln w="25400">
            <a:solidFill>
              <a:srgbClr val="0000ff"/>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827" name="Object 13"/>
          <p:cNvGraphicFramePr/>
          <p:nvPr/>
        </p:nvGraphicFramePr>
        <p:xfrm>
          <a:off x="2590920" y="3048120"/>
          <a:ext cx="1637640" cy="329400"/>
        </p:xfrm>
        <a:graphic>
          <a:graphicData uri="http://schemas.openxmlformats.org/presentationml/2006/ole">
            <p:oleObj progId="Equation.DSMT4" r:id="rId1" spid="">
              <p:embed/>
              <p:pic>
                <p:nvPicPr>
                  <p:cNvPr id="1828" name="Object 13" descr=""/>
                  <p:cNvPicPr/>
                  <p:nvPr/>
                </p:nvPicPr>
                <p:blipFill>
                  <a:blip r:embed="rId2"/>
                  <a:stretch/>
                </p:blipFill>
                <p:spPr>
                  <a:xfrm>
                    <a:off x="2590920" y="3048120"/>
                    <a:ext cx="1637640" cy="329400"/>
                  </a:xfrm>
                  <a:prstGeom prst="rect">
                    <a:avLst/>
                  </a:prstGeom>
                  <a:ln w="0">
                    <a:noFill/>
                  </a:ln>
                </p:spPr>
              </p:pic>
            </p:oleObj>
          </a:graphicData>
        </a:graphic>
      </p:graphicFrame>
      <p:graphicFrame>
        <p:nvGraphicFramePr>
          <p:cNvPr id="1829" name="Object 14"/>
          <p:cNvGraphicFramePr/>
          <p:nvPr/>
        </p:nvGraphicFramePr>
        <p:xfrm>
          <a:off x="2584440" y="3809880"/>
          <a:ext cx="5752440" cy="799560"/>
        </p:xfrm>
        <a:graphic>
          <a:graphicData uri="http://schemas.openxmlformats.org/presentationml/2006/ole">
            <p:oleObj progId="Equation.DSMT4" r:id="rId3" spid="">
              <p:embed/>
              <p:pic>
                <p:nvPicPr>
                  <p:cNvPr id="1830" name="Object 14" descr=""/>
                  <p:cNvPicPr/>
                  <p:nvPr/>
                </p:nvPicPr>
                <p:blipFill>
                  <a:blip r:embed="rId4"/>
                  <a:stretch/>
                </p:blipFill>
                <p:spPr>
                  <a:xfrm>
                    <a:off x="2584440" y="3809880"/>
                    <a:ext cx="5752440" cy="799560"/>
                  </a:xfrm>
                  <a:prstGeom prst="rect">
                    <a:avLst/>
                  </a:prstGeom>
                  <a:ln w="0">
                    <a:noFill/>
                  </a:ln>
                </p:spPr>
              </p:pic>
            </p:oleObj>
          </a:graphicData>
        </a:graphic>
      </p:graphicFrame>
      <p:graphicFrame>
        <p:nvGraphicFramePr>
          <p:cNvPr id="1831" name="Object 15"/>
          <p:cNvGraphicFramePr/>
          <p:nvPr/>
        </p:nvGraphicFramePr>
        <p:xfrm>
          <a:off x="2666880" y="5168880"/>
          <a:ext cx="3783960" cy="393120"/>
        </p:xfrm>
        <a:graphic>
          <a:graphicData uri="http://schemas.openxmlformats.org/presentationml/2006/ole">
            <p:oleObj progId="Equation.DSMT4" r:id="rId5" spid="">
              <p:embed/>
              <p:pic>
                <p:nvPicPr>
                  <p:cNvPr id="1832" name="Object 15" descr=""/>
                  <p:cNvPicPr/>
                  <p:nvPr/>
                </p:nvPicPr>
                <p:blipFill>
                  <a:blip r:embed="rId6"/>
                  <a:stretch/>
                </p:blipFill>
                <p:spPr>
                  <a:xfrm>
                    <a:off x="2666880" y="5168880"/>
                    <a:ext cx="3783960" cy="393120"/>
                  </a:xfrm>
                  <a:prstGeom prst="rect">
                    <a:avLst/>
                  </a:prstGeom>
                  <a:ln w="0">
                    <a:noFill/>
                  </a:ln>
                </p:spPr>
              </p:pic>
            </p:oleObj>
          </a:graphicData>
        </a:graphic>
      </p:graphicFrame>
      <p:sp>
        <p:nvSpPr>
          <p:cNvPr id="1833" name="Text Box 16"/>
          <p:cNvSpPr/>
          <p:nvPr/>
        </p:nvSpPr>
        <p:spPr>
          <a:xfrm>
            <a:off x="1642320" y="5797440"/>
            <a:ext cx="5802840" cy="366480"/>
          </a:xfrm>
          <a:prstGeom prst="rect">
            <a:avLst/>
          </a:prstGeom>
          <a:noFill/>
          <a:ln w="38100">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F</a:t>
            </a:r>
            <a:r>
              <a:rPr b="0" lang="en-US" sz="1600" spc="-1" strike="noStrike" baseline="-25000">
                <a:solidFill>
                  <a:srgbClr val="000000"/>
                </a:solidFill>
                <a:latin typeface="Times New Roman"/>
                <a:ea typeface="HG丸ｺﾞｼｯｸM-PRO"/>
              </a:rPr>
              <a:t>ij</a:t>
            </a:r>
            <a:r>
              <a:rPr b="0" lang="ja-JP" sz="1600" spc="-1" strike="noStrike">
                <a:solidFill>
                  <a:srgbClr val="000000"/>
                </a:solidFill>
                <a:latin typeface="Times New Roman"/>
                <a:ea typeface="HG丸ｺﾞｼｯｸM-PRO"/>
              </a:rPr>
              <a:t>（形態係数）がわかわれば・・各面の正味の熱流束が計算できる</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形態係数（</a:t>
            </a:r>
            <a:r>
              <a:rPr b="1" lang="en-US" sz="3200" spc="-1" strike="noStrike">
                <a:solidFill>
                  <a:srgbClr val="000099"/>
                </a:solidFill>
                <a:latin typeface="Times New Roman"/>
                <a:ea typeface="HG丸ｺﾞｼｯｸM-PRO"/>
              </a:rPr>
              <a:t>view factor</a:t>
            </a:r>
            <a:r>
              <a:rPr b="1" lang="ja-JP" sz="3200" spc="-1" strike="noStrike">
                <a:solidFill>
                  <a:srgbClr val="000099"/>
                </a:solidFill>
                <a:latin typeface="Times New Roman"/>
                <a:ea typeface="HG丸ｺﾞｼｯｸM-PRO"/>
              </a:rPr>
              <a:t>）</a:t>
            </a:r>
            <a:endParaRPr b="0" lang="en-US" sz="3200" spc="-1" strike="noStrike">
              <a:solidFill>
                <a:srgbClr val="000000"/>
              </a:solidFill>
              <a:latin typeface="Arial"/>
            </a:endParaRPr>
          </a:p>
        </p:txBody>
      </p:sp>
      <p:sp>
        <p:nvSpPr>
          <p:cNvPr id="1835" name="PlaceHolder 2"/>
          <p:cNvSpPr>
            <a:spLocks noGrp="1"/>
          </p:cNvSpPr>
          <p:nvPr>
            <p:ph/>
          </p:nvPr>
        </p:nvSpPr>
        <p:spPr>
          <a:xfrm>
            <a:off x="2590920" y="1143000"/>
            <a:ext cx="6400080" cy="4876200"/>
          </a:xfrm>
          <a:prstGeom prst="rect">
            <a:avLst/>
          </a:prstGeom>
          <a:noFill/>
          <a:ln w="0">
            <a:noFill/>
          </a:ln>
        </p:spPr>
        <p:txBody>
          <a:bodyPr numCol="1" spcCol="0" lIns="90000" rIns="90000" tIns="45000" bIns="45000" anchor="t">
            <a:noAutofit/>
          </a:bodyPr>
          <a:p>
            <a:pPr marL="190440" indent="-190440">
              <a:lnSpc>
                <a:spcPct val="10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A</a:t>
            </a:r>
            <a:r>
              <a:rPr b="0" lang="en-US" sz="1800" spc="-1" strike="noStrike" baseline="-25000">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からの熱放射エネルギーのうち </a:t>
            </a:r>
            <a:r>
              <a:rPr b="0" lang="en-US" sz="1800" spc="-1" strike="noStrike">
                <a:solidFill>
                  <a:srgbClr val="000099"/>
                </a:solidFill>
                <a:latin typeface="Times New Roman"/>
                <a:ea typeface="HG丸ｺﾞｼｯｸM-PRO"/>
              </a:rPr>
              <a:t>A</a:t>
            </a:r>
            <a:r>
              <a:rPr b="0" lang="en-US" sz="1800" spc="-1" strike="noStrike" baseline="-25000">
                <a:solidFill>
                  <a:srgbClr val="000099"/>
                </a:solidFill>
                <a:latin typeface="Times New Roman"/>
                <a:ea typeface="HG丸ｺﾞｼｯｸM-PRO"/>
              </a:rPr>
              <a:t>2 </a:t>
            </a:r>
            <a:r>
              <a:rPr b="0" lang="ja-JP" sz="1800" spc="-1" strike="noStrike">
                <a:solidFill>
                  <a:srgbClr val="000099"/>
                </a:solidFill>
                <a:latin typeface="Times New Roman"/>
                <a:ea typeface="HG丸ｺﾞｼｯｸM-PRO"/>
              </a:rPr>
              <a:t>に到達する割合は・・</a:t>
            </a:r>
            <a:endParaRPr b="0" lang="en-US" sz="1800" spc="-1" strike="noStrike">
              <a:solidFill>
                <a:srgbClr val="000000"/>
              </a:solidFill>
              <a:latin typeface="Arial"/>
            </a:endParaRPr>
          </a:p>
          <a:p>
            <a:pPr lvl="1" marL="762120" indent="-285840">
              <a:lnSpc>
                <a:spcPct val="100000"/>
              </a:lnSpc>
              <a:spcBef>
                <a:spcPts val="901"/>
              </a:spcBef>
              <a:spcAft>
                <a:spcPts val="901"/>
              </a:spcAft>
              <a:buClr>
                <a:srgbClr val="000099"/>
              </a:buClr>
              <a:buFont typeface="Symbol"/>
              <a:buChar char=""/>
            </a:pPr>
            <a:r>
              <a:rPr b="0" lang="ja-JP" sz="1800" spc="-1" strike="noStrike">
                <a:solidFill>
                  <a:srgbClr val="000099"/>
                </a:solidFill>
                <a:latin typeface="Times New Roman"/>
                <a:ea typeface="HG丸ｺﾞｼｯｸM-PRO"/>
              </a:rPr>
              <a:t>立体角</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lvl="1" marL="762120" indent="-285840">
              <a:lnSpc>
                <a:spcPct val="100000"/>
              </a:lnSpc>
              <a:spcBef>
                <a:spcPts val="901"/>
              </a:spcBef>
              <a:spcAft>
                <a:spcPts val="901"/>
              </a:spcAft>
              <a:buClr>
                <a:srgbClr val="000099"/>
              </a:buClr>
              <a:buFont typeface="Symbol"/>
              <a:buChar char=""/>
            </a:pPr>
            <a:r>
              <a:rPr b="0" lang="en-US" sz="1800" spc="-1" strike="noStrike">
                <a:solidFill>
                  <a:srgbClr val="000099"/>
                </a:solidFill>
                <a:latin typeface="Times New Roman"/>
                <a:ea typeface="HG丸ｺﾞｼｯｸM-PRO"/>
              </a:rPr>
              <a:t>dA</a:t>
            </a:r>
            <a:r>
              <a:rPr b="0" lang="en-US" sz="1800" spc="-1" strike="noStrike" baseline="-25000">
                <a:solidFill>
                  <a:srgbClr val="000099"/>
                </a:solidFill>
                <a:latin typeface="Times New Roman"/>
                <a:ea typeface="HG丸ｺﾞｼｯｸM-PRO"/>
              </a:rPr>
              <a:t>1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dA</a:t>
            </a:r>
            <a:r>
              <a:rPr b="0" lang="en-US" sz="1800" spc="-1" strike="noStrike" baseline="-25000">
                <a:solidFill>
                  <a:srgbClr val="000099"/>
                </a:solidFill>
                <a:latin typeface="Times New Roman"/>
                <a:ea typeface="HG丸ｺﾞｼｯｸM-PRO"/>
              </a:rPr>
              <a:t>2</a:t>
            </a:r>
            <a:r>
              <a:rPr b="0" lang="en-US" sz="1800" spc="-1" strike="noStrike" baseline="-25000">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lvl="1" marL="762120" indent="-285840">
              <a:lnSpc>
                <a:spcPct val="100000"/>
              </a:lnSpc>
              <a:spcBef>
                <a:spcPts val="901"/>
              </a:spcBef>
              <a:spcAft>
                <a:spcPts val="901"/>
              </a:spcAft>
              <a:buClr>
                <a:srgbClr val="000099"/>
              </a:buClr>
              <a:buFont typeface="Symbol"/>
              <a:buChar char=""/>
            </a:pPr>
            <a:r>
              <a:rPr b="0" lang="en-US" sz="1800" spc="-1" strike="noStrike">
                <a:solidFill>
                  <a:srgbClr val="000099"/>
                </a:solidFill>
                <a:latin typeface="Times New Roman"/>
                <a:ea typeface="HG丸ｺﾞｼｯｸM-PRO"/>
              </a:rPr>
              <a:t>A</a:t>
            </a:r>
            <a:r>
              <a:rPr b="0" lang="en-US" sz="1800" spc="-1" strike="noStrike" baseline="-25000">
                <a:solidFill>
                  <a:srgbClr val="000099"/>
                </a:solidFill>
                <a:latin typeface="Times New Roman"/>
                <a:ea typeface="HG丸ｺﾞｼｯｸM-PRO"/>
              </a:rPr>
              <a:t>1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a:t>
            </a:r>
            <a:r>
              <a:rPr b="0" lang="en-US" sz="1800" spc="-1" strike="noStrike" baseline="-25000">
                <a:solidFill>
                  <a:srgbClr val="000099"/>
                </a:solidFill>
                <a:latin typeface="Times New Roman"/>
                <a:ea typeface="HG丸ｺﾞｼｯｸM-PRO"/>
              </a:rPr>
              <a:t>2</a:t>
            </a:r>
            <a:r>
              <a:rPr b="0" lang="en-US" sz="1800" spc="-1" strike="noStrike" baseline="-25000">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lvl="1" marL="762120" indent="-285840">
              <a:lnSpc>
                <a:spcPct val="100000"/>
              </a:lnSpc>
              <a:spcBef>
                <a:spcPts val="901"/>
              </a:spcBef>
              <a:spcAft>
                <a:spcPts val="901"/>
              </a:spcAft>
              <a:buClr>
                <a:srgbClr val="000099"/>
              </a:buClr>
              <a:buFont typeface="Symbol"/>
              <a:buChar char=""/>
            </a:pPr>
            <a:r>
              <a:rPr b="0" lang="en-US" sz="1800" spc="-1" strike="noStrike">
                <a:solidFill>
                  <a:srgbClr val="000099"/>
                </a:solidFill>
                <a:latin typeface="Times New Roman"/>
                <a:ea typeface="HG丸ｺﾞｼｯｸM-PRO"/>
              </a:rPr>
              <a:t>A</a:t>
            </a:r>
            <a:r>
              <a:rPr b="0" lang="en-US" sz="1800" spc="-1" strike="noStrike" baseline="-25000">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全部</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lvl="1" marL="762120" indent="-285840">
              <a:lnSpc>
                <a:spcPct val="100000"/>
              </a:lnSpc>
              <a:spcBef>
                <a:spcPts val="901"/>
              </a:spcBef>
              <a:spcAft>
                <a:spcPts val="901"/>
              </a:spcAft>
              <a:buClr>
                <a:srgbClr val="000099"/>
              </a:buClr>
              <a:buFont typeface="Symbol"/>
              <a:buChar char=""/>
            </a:pPr>
            <a:r>
              <a:rPr b="0" lang="ja-JP" sz="1800" spc="-1" strike="noStrike">
                <a:solidFill>
                  <a:srgbClr val="000099"/>
                </a:solidFill>
                <a:latin typeface="Times New Roman"/>
                <a:ea typeface="HG丸ｺﾞｼｯｸM-PRO"/>
              </a:rPr>
              <a:t>形態係数</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(A</a:t>
            </a:r>
            <a:r>
              <a:rPr b="0" lang="en-US" sz="1800" spc="-1" strike="noStrike" baseline="-25000">
                <a:solidFill>
                  <a:srgbClr val="000099"/>
                </a:solidFill>
                <a:latin typeface="Times New Roman"/>
                <a:ea typeface="HG丸ｺﾞｼｯｸM-PRO"/>
              </a:rPr>
              <a:t>1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 (A</a:t>
            </a:r>
            <a:r>
              <a:rPr b="0" lang="en-US" sz="1800" spc="-1" strike="noStrike" baseline="-25000">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全部</a:t>
            </a:r>
            <a:r>
              <a:rPr b="0" lang="en-US" sz="1800" spc="-1" strike="noStrike">
                <a:solidFill>
                  <a:srgbClr val="000099"/>
                </a:solidFill>
                <a:latin typeface="Times New Roman"/>
                <a:ea typeface="HG丸ｺﾞｼｯｸM-PRO"/>
              </a:rPr>
              <a:t>)</a:t>
            </a:r>
            <a:endParaRPr b="0" lang="en-US" sz="1800" spc="-1" strike="noStrike">
              <a:solidFill>
                <a:srgbClr val="000000"/>
              </a:solidFill>
              <a:latin typeface="Arial"/>
            </a:endParaRPr>
          </a:p>
        </p:txBody>
      </p:sp>
      <p:grpSp>
        <p:nvGrpSpPr>
          <p:cNvPr id="1836" name="Group 4"/>
          <p:cNvGrpSpPr/>
          <p:nvPr/>
        </p:nvGrpSpPr>
        <p:grpSpPr>
          <a:xfrm>
            <a:off x="229680" y="1066680"/>
            <a:ext cx="1883160" cy="1995120"/>
            <a:chOff x="229680" y="1066680"/>
            <a:chExt cx="1883160" cy="1995120"/>
          </a:xfrm>
        </p:grpSpPr>
        <p:sp>
          <p:nvSpPr>
            <p:cNvPr id="1837" name="Freeform 5"/>
            <p:cNvSpPr/>
            <p:nvPr/>
          </p:nvSpPr>
          <p:spPr>
            <a:xfrm>
              <a:off x="473040" y="1066680"/>
              <a:ext cx="1599480" cy="1828080"/>
            </a:xfrm>
            <a:custGeom>
              <a:avLst/>
              <a:gdLst>
                <a:gd name="textAreaLeft" fmla="*/ 0 w 1599480"/>
                <a:gd name="textAreaRight" fmla="*/ 1600200 w 1599480"/>
                <a:gd name="textAreaTop" fmla="*/ 0 h 1828080"/>
                <a:gd name="textAreaBottom" fmla="*/ 1828800 h 1828080"/>
              </a:gdLst>
              <a:ahLst/>
              <a:rect l="textAreaLeft" t="textAreaTop" r="textAreaRight" b="textAreaBottom"/>
              <a:pathLst>
                <a:path w="1008" h="1152">
                  <a:moveTo>
                    <a:pt x="576" y="0"/>
                  </a:moveTo>
                  <a:lnTo>
                    <a:pt x="0" y="576"/>
                  </a:lnTo>
                  <a:lnTo>
                    <a:pt x="192" y="1152"/>
                  </a:lnTo>
                  <a:lnTo>
                    <a:pt x="1008" y="864"/>
                  </a:lnTo>
                  <a:lnTo>
                    <a:pt x="576" y="0"/>
                  </a:lnTo>
                  <a:close/>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38" name="Text Box 6"/>
            <p:cNvSpPr/>
            <p:nvPr/>
          </p:nvSpPr>
          <p:spPr>
            <a:xfrm>
              <a:off x="686880" y="11286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839" name="Text Box 7"/>
            <p:cNvSpPr/>
            <p:nvPr/>
          </p:nvSpPr>
          <p:spPr>
            <a:xfrm>
              <a:off x="1829880" y="14335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1840" name="Text Box 8"/>
            <p:cNvSpPr/>
            <p:nvPr/>
          </p:nvSpPr>
          <p:spPr>
            <a:xfrm>
              <a:off x="1296360" y="27288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1841" name="Text Box 9"/>
            <p:cNvSpPr/>
            <p:nvPr/>
          </p:nvSpPr>
          <p:spPr>
            <a:xfrm>
              <a:off x="229680" y="23479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4</a:t>
              </a:r>
              <a:endParaRPr b="0" lang="en-US" sz="1600" spc="-1" strike="noStrike">
                <a:solidFill>
                  <a:srgbClr val="000000"/>
                </a:solidFill>
                <a:latin typeface="Arial"/>
              </a:endParaRPr>
            </a:p>
          </p:txBody>
        </p:sp>
        <p:sp>
          <p:nvSpPr>
            <p:cNvPr id="1842" name="Line 10"/>
            <p:cNvSpPr/>
            <p:nvPr/>
          </p:nvSpPr>
          <p:spPr>
            <a:xfrm>
              <a:off x="930240" y="1600200"/>
              <a:ext cx="6858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843" name="Line 11"/>
            <p:cNvSpPr/>
            <p:nvPr/>
          </p:nvSpPr>
          <p:spPr>
            <a:xfrm>
              <a:off x="930240" y="1600200"/>
              <a:ext cx="380880" cy="10666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44" name="Line 12"/>
            <p:cNvSpPr/>
            <p:nvPr/>
          </p:nvSpPr>
          <p:spPr>
            <a:xfrm flipH="1">
              <a:off x="625320" y="1600200"/>
              <a:ext cx="304920" cy="7617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pSp>
      <p:pic>
        <p:nvPicPr>
          <p:cNvPr id="1845" name="Picture 13" descr=""/>
          <p:cNvPicPr/>
          <p:nvPr/>
        </p:nvPicPr>
        <p:blipFill>
          <a:blip r:embed="rId1"/>
          <a:stretch/>
        </p:blipFill>
        <p:spPr>
          <a:xfrm>
            <a:off x="152280" y="3270240"/>
            <a:ext cx="2285280" cy="3031560"/>
          </a:xfrm>
          <a:prstGeom prst="rect">
            <a:avLst/>
          </a:prstGeom>
          <a:ln w="38100">
            <a:solidFill>
              <a:srgbClr val="000000"/>
            </a:solidFill>
            <a:miter/>
          </a:ln>
        </p:spPr>
      </p:pic>
      <p:graphicFrame>
        <p:nvGraphicFramePr>
          <p:cNvPr id="1846" name="Object 14"/>
          <p:cNvGraphicFramePr/>
          <p:nvPr/>
        </p:nvGraphicFramePr>
        <p:xfrm>
          <a:off x="4838760" y="1844640"/>
          <a:ext cx="1866240" cy="329400"/>
        </p:xfrm>
        <a:graphic>
          <a:graphicData uri="http://schemas.openxmlformats.org/presentationml/2006/ole">
            <p:oleObj progId="Equation.DSMT4" r:id="rId2" spid="">
              <p:embed/>
              <p:pic>
                <p:nvPicPr>
                  <p:cNvPr id="1847" name="Object 14" descr=""/>
                  <p:cNvPicPr/>
                  <p:nvPr/>
                </p:nvPicPr>
                <p:blipFill>
                  <a:blip r:embed="rId3"/>
                  <a:stretch/>
                </p:blipFill>
                <p:spPr>
                  <a:xfrm>
                    <a:off x="4838760" y="1844640"/>
                    <a:ext cx="1866240" cy="329400"/>
                  </a:xfrm>
                  <a:prstGeom prst="rect">
                    <a:avLst/>
                  </a:prstGeom>
                  <a:ln w="0">
                    <a:noFill/>
                  </a:ln>
                </p:spPr>
              </p:pic>
            </p:oleObj>
          </a:graphicData>
        </a:graphic>
      </p:graphicFrame>
      <p:graphicFrame>
        <p:nvGraphicFramePr>
          <p:cNvPr id="1848" name="Object 15"/>
          <p:cNvGraphicFramePr/>
          <p:nvPr/>
        </p:nvGraphicFramePr>
        <p:xfrm>
          <a:off x="4800600" y="2378160"/>
          <a:ext cx="2488320" cy="329400"/>
        </p:xfrm>
        <a:graphic>
          <a:graphicData uri="http://schemas.openxmlformats.org/presentationml/2006/ole">
            <p:oleObj progId="Equation.DSMT4" r:id="rId4" spid="">
              <p:embed/>
              <p:pic>
                <p:nvPicPr>
                  <p:cNvPr id="1849" name="Object 15" descr=""/>
                  <p:cNvPicPr/>
                  <p:nvPr/>
                </p:nvPicPr>
                <p:blipFill>
                  <a:blip r:embed="rId5"/>
                  <a:stretch/>
                </p:blipFill>
                <p:spPr>
                  <a:xfrm>
                    <a:off x="4800600" y="2378160"/>
                    <a:ext cx="2488320" cy="329400"/>
                  </a:xfrm>
                  <a:prstGeom prst="rect">
                    <a:avLst/>
                  </a:prstGeom>
                  <a:ln w="0">
                    <a:noFill/>
                  </a:ln>
                </p:spPr>
              </p:pic>
            </p:oleObj>
          </a:graphicData>
        </a:graphic>
      </p:graphicFrame>
      <p:graphicFrame>
        <p:nvGraphicFramePr>
          <p:cNvPr id="1850" name="Object 16"/>
          <p:cNvGraphicFramePr/>
          <p:nvPr/>
        </p:nvGraphicFramePr>
        <p:xfrm>
          <a:off x="4876920" y="2897280"/>
          <a:ext cx="1573920" cy="443880"/>
        </p:xfrm>
        <a:graphic>
          <a:graphicData uri="http://schemas.openxmlformats.org/presentationml/2006/ole">
            <p:oleObj progId="Equation.DSMT4" r:id="rId6" spid="">
              <p:embed/>
              <p:pic>
                <p:nvPicPr>
                  <p:cNvPr id="1851" name="Object 16" descr=""/>
                  <p:cNvPicPr/>
                  <p:nvPr/>
                </p:nvPicPr>
                <p:blipFill>
                  <a:blip r:embed="rId7"/>
                  <a:stretch/>
                </p:blipFill>
                <p:spPr>
                  <a:xfrm>
                    <a:off x="4876920" y="2897280"/>
                    <a:ext cx="1573920" cy="443880"/>
                  </a:xfrm>
                  <a:prstGeom prst="rect">
                    <a:avLst/>
                  </a:prstGeom>
                  <a:ln w="0">
                    <a:noFill/>
                  </a:ln>
                </p:spPr>
              </p:pic>
            </p:oleObj>
          </a:graphicData>
        </a:graphic>
      </p:graphicFrame>
      <p:graphicFrame>
        <p:nvGraphicFramePr>
          <p:cNvPr id="1852" name="Object 17"/>
          <p:cNvGraphicFramePr/>
          <p:nvPr/>
        </p:nvGraphicFramePr>
        <p:xfrm>
          <a:off x="4876920" y="3498840"/>
          <a:ext cx="1777320" cy="291240"/>
        </p:xfrm>
        <a:graphic>
          <a:graphicData uri="http://schemas.openxmlformats.org/presentationml/2006/ole">
            <p:oleObj progId="Equation.DSMT4" r:id="rId8" spid="">
              <p:embed/>
              <p:pic>
                <p:nvPicPr>
                  <p:cNvPr id="1853" name="Object 17" descr=""/>
                  <p:cNvPicPr/>
                  <p:nvPr/>
                </p:nvPicPr>
                <p:blipFill>
                  <a:blip r:embed="rId9"/>
                  <a:stretch/>
                </p:blipFill>
                <p:spPr>
                  <a:xfrm>
                    <a:off x="4876920" y="3498840"/>
                    <a:ext cx="1777320" cy="291240"/>
                  </a:xfrm>
                  <a:prstGeom prst="rect">
                    <a:avLst/>
                  </a:prstGeom>
                  <a:ln w="0">
                    <a:noFill/>
                  </a:ln>
                </p:spPr>
              </p:pic>
            </p:oleObj>
          </a:graphicData>
        </a:graphic>
      </p:graphicFrame>
      <p:graphicFrame>
        <p:nvGraphicFramePr>
          <p:cNvPr id="1854" name="Object 18"/>
          <p:cNvGraphicFramePr/>
          <p:nvPr/>
        </p:nvGraphicFramePr>
        <p:xfrm>
          <a:off x="3473280" y="4789440"/>
          <a:ext cx="4672800" cy="710640"/>
        </p:xfrm>
        <a:graphic>
          <a:graphicData uri="http://schemas.openxmlformats.org/presentationml/2006/ole">
            <p:oleObj progId="Equation.DSMT4" r:id="rId10" spid="">
              <p:embed/>
              <p:pic>
                <p:nvPicPr>
                  <p:cNvPr id="1855" name="Object 18" descr=""/>
                  <p:cNvPicPr/>
                  <p:nvPr/>
                </p:nvPicPr>
                <p:blipFill>
                  <a:blip r:embed="rId11"/>
                  <a:stretch/>
                </p:blipFill>
                <p:spPr>
                  <a:xfrm>
                    <a:off x="3473280" y="4789440"/>
                    <a:ext cx="4672800" cy="710640"/>
                  </a:xfrm>
                  <a:prstGeom prst="rect">
                    <a:avLst/>
                  </a:prstGeom>
                  <a:ln w="0">
                    <a:noFill/>
                  </a:ln>
                </p:spPr>
              </p:pic>
            </p:oleObj>
          </a:graphicData>
        </a:graphic>
      </p:graphicFrame>
      <p:sp>
        <p:nvSpPr>
          <p:cNvPr id="1856" name="AutoShape 19"/>
          <p:cNvSpPr/>
          <p:nvPr/>
        </p:nvSpPr>
        <p:spPr>
          <a:xfrm>
            <a:off x="6934320" y="4179960"/>
            <a:ext cx="1980360" cy="456480"/>
          </a:xfrm>
          <a:prstGeom prst="wedgeRectCallout">
            <a:avLst>
              <a:gd name="adj1" fmla="val -6088"/>
              <a:gd name="adj2" fmla="val 98611"/>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200" spc="-1" strike="noStrike" u="sng">
                <a:solidFill>
                  <a:srgbClr val="000000"/>
                </a:solidFill>
                <a:uFillTx/>
                <a:latin typeface="Times New Roman"/>
                <a:ea typeface="HG丸ｺﾞｼｯｸM-PRO"/>
              </a:rPr>
              <a:t>形態係数の相互関係</a:t>
            </a:r>
            <a:endParaRPr b="0" lang="en-US" sz="1200" spc="-1" strike="noStrike">
              <a:solidFill>
                <a:srgbClr val="000000"/>
              </a:solidFill>
              <a:latin typeface="Arial"/>
            </a:endParaRPr>
          </a:p>
          <a:p>
            <a:pPr algn="ctr">
              <a:lnSpc>
                <a:spcPct val="100000"/>
              </a:lnSpc>
            </a:pPr>
            <a:r>
              <a:rPr b="0" lang="en-US" sz="1200" spc="-1" strike="noStrike">
                <a:solidFill>
                  <a:srgbClr val="ff0066"/>
                </a:solidFill>
                <a:latin typeface="Times New Roman"/>
                <a:ea typeface="HG丸ｺﾞｼｯｸM-PRO"/>
              </a:rPr>
              <a:t>F</a:t>
            </a:r>
            <a:r>
              <a:rPr b="0" lang="en-US" sz="1200" spc="-1" strike="noStrike" baseline="-25000">
                <a:solidFill>
                  <a:srgbClr val="ff0066"/>
                </a:solidFill>
                <a:latin typeface="Times New Roman"/>
                <a:ea typeface="HG丸ｺﾞｼｯｸM-PRO"/>
              </a:rPr>
              <a:t>12</a:t>
            </a:r>
            <a:r>
              <a:rPr b="0" lang="ja-JP" sz="1200" spc="-1" strike="noStrike">
                <a:solidFill>
                  <a:srgbClr val="000000"/>
                </a:solidFill>
                <a:latin typeface="Times New Roman"/>
                <a:ea typeface="HG丸ｺﾞｼｯｸM-PRO"/>
              </a:rPr>
              <a:t>がわかれば</a:t>
            </a:r>
            <a:r>
              <a:rPr b="0" lang="en-US" sz="1200" spc="-1" strike="noStrike">
                <a:solidFill>
                  <a:srgbClr val="ff0066"/>
                </a:solidFill>
                <a:latin typeface="Times New Roman"/>
                <a:ea typeface="HG丸ｺﾞｼｯｸM-PRO"/>
              </a:rPr>
              <a:t>F</a:t>
            </a:r>
            <a:r>
              <a:rPr b="0" lang="en-US" sz="1200" spc="-1" strike="noStrike" baseline="-25000">
                <a:solidFill>
                  <a:srgbClr val="ff0066"/>
                </a:solidFill>
                <a:latin typeface="Times New Roman"/>
                <a:ea typeface="HG丸ｺﾞｼｯｸM-PRO"/>
              </a:rPr>
              <a:t>21</a:t>
            </a:r>
            <a:r>
              <a:rPr b="0" lang="ja-JP" sz="1200" spc="-1" strike="noStrike">
                <a:solidFill>
                  <a:srgbClr val="000000"/>
                </a:solidFill>
                <a:latin typeface="Times New Roman"/>
                <a:ea typeface="HG丸ｺﾞｼｯｸM-PRO"/>
              </a:rPr>
              <a:t>もわかる</a:t>
            </a:r>
            <a:endParaRPr b="0" lang="en-US" sz="1200" spc="-1" strike="noStrike">
              <a:solidFill>
                <a:srgbClr val="000000"/>
              </a:solidFill>
              <a:latin typeface="Arial"/>
            </a:endParaRPr>
          </a:p>
        </p:txBody>
      </p:sp>
      <p:sp>
        <p:nvSpPr>
          <p:cNvPr id="1857" name="AutoShape 20"/>
          <p:cNvSpPr/>
          <p:nvPr/>
        </p:nvSpPr>
        <p:spPr>
          <a:xfrm>
            <a:off x="2743200" y="5703840"/>
            <a:ext cx="6171480" cy="532800"/>
          </a:xfrm>
          <a:prstGeom prst="wedgeRectCallout">
            <a:avLst>
              <a:gd name="adj1" fmla="val -2315"/>
              <a:gd name="adj2" fmla="val -105653"/>
            </a:avLst>
          </a:prstGeom>
          <a:noFill/>
          <a:ln w="9525">
            <a:solidFill>
              <a:srgbClr val="000000"/>
            </a:solidFill>
            <a:miter/>
          </a:ln>
        </p:spPr>
        <p:style>
          <a:lnRef idx="0"/>
          <a:fillRef idx="0"/>
          <a:effectRef idx="0"/>
          <a:fontRef idx="minor"/>
        </p:style>
        <p:txBody>
          <a:bodyPr lIns="90000" rIns="90000" tIns="45000" bIns="45000" anchor="t">
            <a:noAutofit/>
          </a:bodyPr>
          <a:p>
            <a:pPr>
              <a:lnSpc>
                <a:spcPct val="100000"/>
              </a:lnSpc>
            </a:pPr>
            <a:r>
              <a:rPr b="0" lang="ja-JP" sz="1400" spc="-1" strike="noStrike">
                <a:solidFill>
                  <a:srgbClr val="000000"/>
                </a:solidFill>
                <a:latin typeface="Times New Roman"/>
                <a:ea typeface="HG丸ｺﾞｼｯｸM-PRO"/>
              </a:rPr>
              <a:t>形態係数（</a:t>
            </a:r>
            <a:r>
              <a:rPr b="0" lang="en-US" sz="1400" spc="-1" strike="noStrike">
                <a:solidFill>
                  <a:srgbClr val="000000"/>
                </a:solidFill>
                <a:latin typeface="Times New Roman"/>
                <a:ea typeface="HG丸ｺﾞｼｯｸM-PRO"/>
              </a:rPr>
              <a:t>view factor</a:t>
            </a:r>
            <a:r>
              <a:rPr b="0" lang="ja-JP" sz="1400" spc="-1" strike="noStrike">
                <a:solidFill>
                  <a:srgbClr val="000000"/>
                </a:solidFill>
                <a:latin typeface="Times New Roman"/>
                <a:ea typeface="HG丸ｺﾞｼｯｸM-PRO"/>
              </a:rPr>
              <a:t>）の基本式：幾何学的に決まる。積分できるはずだがかなり面倒。積分しないで簡単に計算できる場合がある。</a:t>
            </a:r>
            <a:endParaRPr b="0" lang="en-US" sz="1400" spc="-1" strike="noStrike">
              <a:solidFill>
                <a:srgbClr val="000000"/>
              </a:solidFill>
              <a:latin typeface="Arial"/>
            </a:endParaRPr>
          </a:p>
        </p:txBody>
      </p:sp>
      <p:sp>
        <p:nvSpPr>
          <p:cNvPr id="1858" name="Freeform 21"/>
          <p:cNvSpPr/>
          <p:nvPr/>
        </p:nvSpPr>
        <p:spPr>
          <a:xfrm>
            <a:off x="1905120" y="1335240"/>
            <a:ext cx="685080" cy="2513880"/>
          </a:xfrm>
          <a:custGeom>
            <a:avLst/>
            <a:gdLst>
              <a:gd name="textAreaLeft" fmla="*/ 0 w 685080"/>
              <a:gd name="textAreaRight" fmla="*/ 685800 w 685080"/>
              <a:gd name="textAreaTop" fmla="*/ 0 h 2513880"/>
              <a:gd name="textAreaBottom" fmla="*/ 2514600 h 2513880"/>
            </a:gdLst>
            <a:ahLst/>
            <a:rect l="textAreaLeft" t="textAreaTop" r="textAreaRight" b="textAreaBottom"/>
            <a:pathLst>
              <a:path w="432" h="1584">
                <a:moveTo>
                  <a:pt x="0" y="1584"/>
                </a:moveTo>
                <a:lnTo>
                  <a:pt x="240" y="1584"/>
                </a:lnTo>
                <a:lnTo>
                  <a:pt x="240" y="0"/>
                </a:lnTo>
                <a:lnTo>
                  <a:pt x="432" y="0"/>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59" name="Rectangle 22"/>
          <p:cNvSpPr/>
          <p:nvPr/>
        </p:nvSpPr>
        <p:spPr>
          <a:xfrm>
            <a:off x="533520" y="6019920"/>
            <a:ext cx="380160" cy="227880"/>
          </a:xfrm>
          <a:prstGeom prst="rect">
            <a:avLst/>
          </a:prstGeom>
          <a:noFill/>
          <a:ln w="28575">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積分しないで形態係数が決まる？</a:t>
            </a:r>
            <a:endParaRPr b="0" lang="en-US" sz="3200" spc="-1" strike="noStrike">
              <a:solidFill>
                <a:srgbClr val="000000"/>
              </a:solidFill>
              <a:latin typeface="Arial"/>
            </a:endParaRPr>
          </a:p>
        </p:txBody>
      </p:sp>
      <p:sp>
        <p:nvSpPr>
          <p:cNvPr id="1861" name="PlaceHolder 2"/>
          <p:cNvSpPr>
            <a:spLocks noGrp="1"/>
          </p:cNvSpPr>
          <p:nvPr>
            <p:ph/>
          </p:nvPr>
        </p:nvSpPr>
        <p:spPr>
          <a:xfrm>
            <a:off x="2057400" y="990720"/>
            <a:ext cx="70509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一般に</a:t>
            </a:r>
            <a:r>
              <a:rPr b="1" lang="ja-JP" sz="1800" spc="-1" strike="noStrike">
                <a:solidFill>
                  <a:srgbClr val="ff0000"/>
                </a:solidFill>
                <a:latin typeface="Times New Roman"/>
                <a:ea typeface="HG丸ｺﾞｼｯｸM-PRO"/>
              </a:rPr>
              <a:t>相互関係</a:t>
            </a:r>
            <a:r>
              <a:rPr b="0" lang="ja-JP" sz="1800" spc="-1" strike="noStrike">
                <a:solidFill>
                  <a:srgbClr val="000099"/>
                </a:solidFill>
                <a:latin typeface="Times New Roman"/>
                <a:ea typeface="HG丸ｺﾞｼｯｸM-PRO"/>
              </a:rPr>
              <a:t>が成立（</a:t>
            </a:r>
            <a:r>
              <a:rPr b="0" lang="en-US" sz="1800" spc="-1" strike="noStrike" baseline="-25000">
                <a:solidFill>
                  <a:srgbClr val="000099"/>
                </a:solidFill>
                <a:latin typeface="Times New Roman"/>
                <a:ea typeface="HG丸ｺﾞｼｯｸM-PRO"/>
              </a:rPr>
              <a:t>3</a:t>
            </a:r>
            <a:r>
              <a:rPr b="0" lang="en-US" sz="1800" spc="-1" strike="noStrike">
                <a:solidFill>
                  <a:srgbClr val="000099"/>
                </a:solidFill>
                <a:latin typeface="Times New Roman"/>
                <a:ea typeface="HG丸ｺﾞｼｯｸM-PRO"/>
              </a:rPr>
              <a:t>C</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 </a:t>
            </a:r>
            <a:r>
              <a:rPr b="0" lang="ja-JP" sz="1800" spc="-1" strike="noStrike">
                <a:solidFill>
                  <a:srgbClr val="000099"/>
                </a:solidFill>
                <a:latin typeface="Times New Roman"/>
                <a:ea typeface="HG丸ｺﾞｼｯｸM-PRO"/>
              </a:rPr>
              <a:t>３）</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ff0066"/>
              </a:buClr>
              <a:buFont typeface="Wingdings" charset="2"/>
              <a:buChar char=""/>
              <a:tabLst>
                <a:tab algn="l" pos="0"/>
              </a:tabLst>
            </a:pPr>
            <a:r>
              <a:rPr b="0" lang="ja-JP" sz="1800" spc="-1" strike="noStrike" u="sng">
                <a:solidFill>
                  <a:srgbClr val="ff0066"/>
                </a:solidFill>
                <a:uFillTx/>
                <a:latin typeface="Times New Roman"/>
                <a:ea typeface="HG丸ｺﾞｼｯｸM-PRO"/>
              </a:rPr>
              <a:t>閉空間系なら</a:t>
            </a:r>
            <a:r>
              <a:rPr b="0" lang="ja-JP" sz="1800" spc="-1" strike="noStrike">
                <a:solidFill>
                  <a:srgbClr val="000099"/>
                </a:solidFill>
                <a:latin typeface="Times New Roman"/>
                <a:ea typeface="HG丸ｺﾞｼｯｸM-PRO"/>
              </a:rPr>
              <a:t>「</a:t>
            </a:r>
            <a:r>
              <a:rPr b="1" lang="ja-JP" sz="1800" spc="-1" strike="noStrike">
                <a:solidFill>
                  <a:srgbClr val="ff0000"/>
                </a:solidFill>
                <a:latin typeface="Times New Roman"/>
                <a:ea typeface="HG丸ｺﾞｼｯｸM-PRO"/>
              </a:rPr>
              <a:t>総和関係</a:t>
            </a:r>
            <a:r>
              <a:rPr b="0" lang="ja-JP" sz="1800" spc="-1" strike="noStrike">
                <a:solidFill>
                  <a:srgbClr val="000099"/>
                </a:solidFill>
                <a:latin typeface="Times New Roman"/>
                <a:ea typeface="HG丸ｺﾞｼｯｸM-PRO"/>
              </a:rPr>
              <a:t>」が成立（３）</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求める形態係数は・・ </a:t>
            </a:r>
            <a:r>
              <a:rPr b="0" lang="en-US" sz="1800" spc="-1" strike="noStrike">
                <a:solidFill>
                  <a:srgbClr val="000099"/>
                </a:solidFill>
                <a:latin typeface="Times New Roman"/>
                <a:ea typeface="HG丸ｺﾞｼｯｸM-PRO"/>
              </a:rPr>
              <a:t>F</a:t>
            </a:r>
            <a:r>
              <a:rPr b="0" lang="en-US" sz="1800" spc="-1" strike="noStrike" baseline="-25000">
                <a:solidFill>
                  <a:srgbClr val="000099"/>
                </a:solidFill>
                <a:latin typeface="Times New Roman"/>
                <a:ea typeface="HG丸ｺﾞｼｯｸM-PRO"/>
              </a:rPr>
              <a:t>11</a:t>
            </a:r>
            <a:r>
              <a:rPr b="0" lang="en-US" sz="1800" spc="-1" strike="noStrike">
                <a:solidFill>
                  <a:srgbClr val="000099"/>
                </a:solidFill>
                <a:latin typeface="Times New Roman"/>
                <a:ea typeface="HG丸ｺﾞｼｯｸM-PRO"/>
              </a:rPr>
              <a:t>, F</a:t>
            </a:r>
            <a:r>
              <a:rPr b="0" lang="en-US" sz="1800" spc="-1" strike="noStrike" baseline="-25000">
                <a:solidFill>
                  <a:srgbClr val="000099"/>
                </a:solidFill>
                <a:latin typeface="Times New Roman"/>
                <a:ea typeface="HG丸ｺﾞｼｯｸM-PRO"/>
              </a:rPr>
              <a:t>12</a:t>
            </a:r>
            <a:r>
              <a:rPr b="0" lang="en-US" sz="1800" spc="-1" strike="noStrike">
                <a:solidFill>
                  <a:srgbClr val="000099"/>
                </a:solidFill>
                <a:latin typeface="Times New Roman"/>
                <a:ea typeface="HG丸ｺﾞｼｯｸM-PRO"/>
              </a:rPr>
              <a:t>, F</a:t>
            </a:r>
            <a:r>
              <a:rPr b="0" lang="en-US" sz="1800" spc="-1" strike="noStrike" baseline="-25000">
                <a:solidFill>
                  <a:srgbClr val="000099"/>
                </a:solidFill>
                <a:latin typeface="Times New Roman"/>
                <a:ea typeface="HG丸ｺﾞｼｯｸM-PRO"/>
              </a:rPr>
              <a:t>13</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F</a:t>
            </a:r>
            <a:r>
              <a:rPr b="0" lang="en-US" sz="1800" spc="-1" strike="noStrike" baseline="-25000">
                <a:solidFill>
                  <a:srgbClr val="000099"/>
                </a:solidFill>
                <a:latin typeface="Times New Roman"/>
                <a:ea typeface="HG丸ｺﾞｼｯｸM-PRO"/>
              </a:rPr>
              <a:t>33</a:t>
            </a:r>
            <a:r>
              <a:rPr b="0" lang="en-US" sz="1800" spc="-1" strike="noStrike">
                <a:solidFill>
                  <a:srgbClr val="000099"/>
                </a:solidFill>
                <a:latin typeface="Times New Roman"/>
                <a:ea typeface="HG丸ｺﾞｼｯｸM-PRO"/>
              </a:rPr>
              <a:t>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９個（</a:t>
            </a:r>
            <a:r>
              <a:rPr b="0" lang="ja-JP" sz="1800" spc="-1" strike="noStrike" u="sng">
                <a:solidFill>
                  <a:srgbClr val="000099"/>
                </a:solidFill>
                <a:uFillTx/>
                <a:latin typeface="Times New Roman"/>
                <a:ea typeface="HG丸ｺﾞｼｯｸM-PRO"/>
              </a:rPr>
              <a:t>あと３個</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343080">
              <a:lnSpc>
                <a:spcPct val="100000"/>
              </a:lnSpc>
              <a:spcBef>
                <a:spcPts val="901"/>
              </a:spcBef>
              <a:buClr>
                <a:srgbClr val="ff0066"/>
              </a:buClr>
              <a:buFont typeface="Wingdings" charset="2"/>
              <a:buChar char=""/>
              <a:tabLst>
                <a:tab algn="l" pos="0"/>
              </a:tabLst>
            </a:pPr>
            <a:r>
              <a:rPr b="0" lang="ja-JP" sz="1800" spc="-1" strike="noStrike" u="sng">
                <a:solidFill>
                  <a:srgbClr val="ff0066"/>
                </a:solidFill>
                <a:uFillTx/>
                <a:latin typeface="Times New Roman"/>
                <a:ea typeface="HG丸ｺﾞｼｯｸM-PRO"/>
              </a:rPr>
              <a:t>平面または凸面なら</a:t>
            </a:r>
            <a:r>
              <a:rPr b="0" lang="ja-JP" sz="1800" spc="-1" strike="noStrike">
                <a:solidFill>
                  <a:srgbClr val="000099"/>
                </a:solidFill>
                <a:latin typeface="Times New Roman"/>
                <a:ea typeface="HG丸ｺﾞｼｯｸM-PRO"/>
              </a:rPr>
              <a:t>自己形態係数が０</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その他（互いに見ない面）</a:t>
            </a:r>
            <a:endParaRPr b="0" lang="en-US" sz="1800" spc="-1" strike="noStrike">
              <a:solidFill>
                <a:srgbClr val="000000"/>
              </a:solidFill>
              <a:latin typeface="Arial"/>
            </a:endParaRPr>
          </a:p>
        </p:txBody>
      </p:sp>
      <p:graphicFrame>
        <p:nvGraphicFramePr>
          <p:cNvPr id="1862" name="Object 4"/>
          <p:cNvGraphicFramePr/>
          <p:nvPr/>
        </p:nvGraphicFramePr>
        <p:xfrm>
          <a:off x="2971800" y="1447920"/>
          <a:ext cx="1205640" cy="291240"/>
        </p:xfrm>
        <a:graphic>
          <a:graphicData uri="http://schemas.openxmlformats.org/presentationml/2006/ole">
            <p:oleObj progId="Equation.DSMT4" r:id="rId1" spid="">
              <p:embed/>
              <p:pic>
                <p:nvPicPr>
                  <p:cNvPr id="1863" name="Object 4" descr=""/>
                  <p:cNvPicPr/>
                  <p:nvPr/>
                </p:nvPicPr>
                <p:blipFill>
                  <a:blip r:embed="rId2"/>
                  <a:stretch/>
                </p:blipFill>
                <p:spPr>
                  <a:xfrm>
                    <a:off x="2971800" y="1447920"/>
                    <a:ext cx="1205640" cy="291240"/>
                  </a:xfrm>
                  <a:prstGeom prst="rect">
                    <a:avLst/>
                  </a:prstGeom>
                  <a:ln w="0">
                    <a:noFill/>
                  </a:ln>
                </p:spPr>
              </p:pic>
            </p:oleObj>
          </a:graphicData>
        </a:graphic>
      </p:graphicFrame>
      <p:graphicFrame>
        <p:nvGraphicFramePr>
          <p:cNvPr id="1864" name="Object 5"/>
          <p:cNvGraphicFramePr/>
          <p:nvPr/>
        </p:nvGraphicFramePr>
        <p:xfrm>
          <a:off x="2997360" y="2247840"/>
          <a:ext cx="1650240" cy="393120"/>
        </p:xfrm>
        <a:graphic>
          <a:graphicData uri="http://schemas.openxmlformats.org/presentationml/2006/ole">
            <p:oleObj progId="Equation.DSMT4" r:id="rId3" spid="">
              <p:embed/>
              <p:pic>
                <p:nvPicPr>
                  <p:cNvPr id="1865" name="Object 5" descr=""/>
                  <p:cNvPicPr/>
                  <p:nvPr/>
                </p:nvPicPr>
                <p:blipFill>
                  <a:blip r:embed="rId4"/>
                  <a:stretch/>
                </p:blipFill>
                <p:spPr>
                  <a:xfrm>
                    <a:off x="2997360" y="2247840"/>
                    <a:ext cx="1650240" cy="393120"/>
                  </a:xfrm>
                  <a:prstGeom prst="rect">
                    <a:avLst/>
                  </a:prstGeom>
                  <a:ln w="0">
                    <a:noFill/>
                  </a:ln>
                </p:spPr>
              </p:pic>
            </p:oleObj>
          </a:graphicData>
        </a:graphic>
      </p:graphicFrame>
      <p:sp>
        <p:nvSpPr>
          <p:cNvPr id="1866" name="AutoShape 6"/>
          <p:cNvSpPr/>
          <p:nvPr/>
        </p:nvSpPr>
        <p:spPr>
          <a:xfrm>
            <a:off x="1219320" y="2286000"/>
            <a:ext cx="1294560" cy="304200"/>
          </a:xfrm>
          <a:prstGeom prst="wedgeRectCallout">
            <a:avLst>
              <a:gd name="adj1" fmla="val 88602"/>
              <a:gd name="adj2" fmla="val -15625"/>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400" spc="-1" strike="noStrike">
                <a:solidFill>
                  <a:srgbClr val="ff6600"/>
                </a:solidFill>
                <a:latin typeface="Times New Roman"/>
                <a:ea typeface="HG丸ｺﾞｼｯｸM-PRO"/>
              </a:rPr>
              <a:t>自己形態係数</a:t>
            </a:r>
            <a:endParaRPr b="0" lang="en-US" sz="1400" spc="-1" strike="noStrike">
              <a:solidFill>
                <a:srgbClr val="000000"/>
              </a:solidFill>
              <a:latin typeface="Arial"/>
            </a:endParaRPr>
          </a:p>
        </p:txBody>
      </p:sp>
      <p:sp>
        <p:nvSpPr>
          <p:cNvPr id="1867" name="Text Box 7"/>
          <p:cNvSpPr/>
          <p:nvPr/>
        </p:nvSpPr>
        <p:spPr>
          <a:xfrm>
            <a:off x="229680" y="13399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868" name="Text Box 8"/>
          <p:cNvSpPr/>
          <p:nvPr/>
        </p:nvSpPr>
        <p:spPr>
          <a:xfrm>
            <a:off x="1220400" y="12193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1869" name="Text Box 9"/>
          <p:cNvSpPr/>
          <p:nvPr/>
        </p:nvSpPr>
        <p:spPr>
          <a:xfrm>
            <a:off x="915480" y="20574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1870" name="Line 10"/>
          <p:cNvSpPr/>
          <p:nvPr/>
        </p:nvSpPr>
        <p:spPr>
          <a:xfrm>
            <a:off x="701640" y="1371600"/>
            <a:ext cx="441360" cy="75960"/>
          </a:xfrm>
          <a:prstGeom prst="line">
            <a:avLst/>
          </a:prstGeom>
          <a:ln w="9525">
            <a:solidFill>
              <a:srgbClr val="000000"/>
            </a:solidFill>
            <a:round/>
            <a:tailEnd len="med" type="triangle" w="med"/>
          </a:ln>
        </p:spPr>
        <p:style>
          <a:lnRef idx="0"/>
          <a:fillRef idx="0"/>
          <a:effectRef idx="0"/>
          <a:fontRef idx="minor"/>
        </p:style>
        <p:txBody>
          <a:bodyPr lIns="90000" rIns="90000" tIns="30960" bIns="30960" anchor="t">
            <a:noAutofit/>
          </a:bodyPr>
          <a:p>
            <a:endParaRPr b="1" lang="en-US" sz="1600" spc="-1" strike="noStrike">
              <a:solidFill>
                <a:srgbClr val="000000"/>
              </a:solidFill>
              <a:latin typeface="Times New Roman"/>
              <a:ea typeface="HG丸ｺﾞｼｯｸM-PRO"/>
            </a:endParaRPr>
          </a:p>
        </p:txBody>
      </p:sp>
      <p:sp>
        <p:nvSpPr>
          <p:cNvPr id="1871" name="Line 11"/>
          <p:cNvSpPr/>
          <p:nvPr/>
        </p:nvSpPr>
        <p:spPr>
          <a:xfrm>
            <a:off x="701640" y="1371600"/>
            <a:ext cx="365040" cy="6858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72" name="Line 12"/>
          <p:cNvSpPr/>
          <p:nvPr/>
        </p:nvSpPr>
        <p:spPr>
          <a:xfrm flipH="1">
            <a:off x="396720" y="1371600"/>
            <a:ext cx="304920" cy="7617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73" name="Freeform 13"/>
          <p:cNvSpPr/>
          <p:nvPr/>
        </p:nvSpPr>
        <p:spPr>
          <a:xfrm>
            <a:off x="254160" y="1066680"/>
            <a:ext cx="964440" cy="1218600"/>
          </a:xfrm>
          <a:custGeom>
            <a:avLst/>
            <a:gdLst>
              <a:gd name="textAreaLeft" fmla="*/ 0 w 964440"/>
              <a:gd name="textAreaRight" fmla="*/ 965160 w 964440"/>
              <a:gd name="textAreaTop" fmla="*/ 0 h 1218600"/>
              <a:gd name="textAreaBottom" fmla="*/ 1219320 h 1218600"/>
            </a:gdLst>
            <a:ahLst/>
            <a:rect l="textAreaLeft" t="textAreaTop" r="textAreaRight" b="textAreaBottom"/>
            <a:pathLst>
              <a:path w="608" h="768">
                <a:moveTo>
                  <a:pt x="128" y="768"/>
                </a:moveTo>
                <a:cubicBezTo>
                  <a:pt x="64" y="640"/>
                  <a:pt x="0" y="512"/>
                  <a:pt x="80" y="384"/>
                </a:cubicBezTo>
                <a:cubicBezTo>
                  <a:pt x="160" y="256"/>
                  <a:pt x="384" y="128"/>
                  <a:pt x="608" y="0"/>
                </a:cubicBezTo>
              </a:path>
            </a:pathLst>
          </a:custGeom>
          <a:noFill/>
          <a:ln w="25400">
            <a:solidFill>
              <a:srgbClr val="ff0066"/>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74" name="Line 14"/>
          <p:cNvSpPr/>
          <p:nvPr/>
        </p:nvSpPr>
        <p:spPr>
          <a:xfrm flipV="1">
            <a:off x="457200" y="1828800"/>
            <a:ext cx="1143000" cy="457200"/>
          </a:xfrm>
          <a:prstGeom prst="line">
            <a:avLst/>
          </a:prstGeom>
          <a:ln w="25400">
            <a:solidFill>
              <a:srgbClr val="008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875" name="Freeform 15"/>
          <p:cNvSpPr/>
          <p:nvPr/>
        </p:nvSpPr>
        <p:spPr>
          <a:xfrm>
            <a:off x="1092240" y="1066680"/>
            <a:ext cx="507240" cy="761400"/>
          </a:xfrm>
          <a:custGeom>
            <a:avLst/>
            <a:gdLst>
              <a:gd name="textAreaLeft" fmla="*/ 0 w 507240"/>
              <a:gd name="textAreaRight" fmla="*/ 507960 w 507240"/>
              <a:gd name="textAreaTop" fmla="*/ 0 h 761400"/>
              <a:gd name="textAreaBottom" fmla="*/ 762120 h 761400"/>
            </a:gdLst>
            <a:ahLst/>
            <a:rect l="textAreaLeft" t="textAreaTop" r="textAreaRight" b="textAreaBottom"/>
            <a:pathLst>
              <a:path w="320" h="480">
                <a:moveTo>
                  <a:pt x="80" y="0"/>
                </a:moveTo>
                <a:cubicBezTo>
                  <a:pt x="73" y="55"/>
                  <a:pt x="0" y="248"/>
                  <a:pt x="40" y="328"/>
                </a:cubicBezTo>
                <a:cubicBezTo>
                  <a:pt x="80" y="408"/>
                  <a:pt x="262" y="448"/>
                  <a:pt x="320" y="480"/>
                </a:cubicBezTo>
              </a:path>
            </a:pathLst>
          </a:custGeom>
          <a:noFill/>
          <a:ln w="25400">
            <a:solidFill>
              <a:srgbClr val="0000ff"/>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876" name="Object 16"/>
          <p:cNvGraphicFramePr/>
          <p:nvPr/>
        </p:nvGraphicFramePr>
        <p:xfrm>
          <a:off x="3029040" y="3581280"/>
          <a:ext cx="1866240" cy="291240"/>
        </p:xfrm>
        <a:graphic>
          <a:graphicData uri="http://schemas.openxmlformats.org/presentationml/2006/ole">
            <p:oleObj progId="Equation.DSMT4" r:id="rId5" spid="">
              <p:embed/>
              <p:pic>
                <p:nvPicPr>
                  <p:cNvPr id="1877" name="Object 16" descr=""/>
                  <p:cNvPicPr/>
                  <p:nvPr/>
                </p:nvPicPr>
                <p:blipFill>
                  <a:blip r:embed="rId6"/>
                  <a:stretch/>
                </p:blipFill>
                <p:spPr>
                  <a:xfrm>
                    <a:off x="3029040" y="3581280"/>
                    <a:ext cx="1866240" cy="291240"/>
                  </a:xfrm>
                  <a:prstGeom prst="rect">
                    <a:avLst/>
                  </a:prstGeom>
                  <a:ln w="0">
                    <a:noFill/>
                  </a:ln>
                </p:spPr>
              </p:pic>
            </p:oleObj>
          </a:graphicData>
        </a:graphic>
      </p:graphicFrame>
      <p:sp>
        <p:nvSpPr>
          <p:cNvPr id="1878" name="Freeform 17"/>
          <p:cNvSpPr/>
          <p:nvPr/>
        </p:nvSpPr>
        <p:spPr>
          <a:xfrm>
            <a:off x="762120" y="2438280"/>
            <a:ext cx="2133000" cy="1294560"/>
          </a:xfrm>
          <a:custGeom>
            <a:avLst/>
            <a:gdLst>
              <a:gd name="textAreaLeft" fmla="*/ 0 w 2133000"/>
              <a:gd name="textAreaRight" fmla="*/ 2133720 w 2133000"/>
              <a:gd name="textAreaTop" fmla="*/ 0 h 1294560"/>
              <a:gd name="textAreaBottom" fmla="*/ 1295280 h 1294560"/>
            </a:gdLst>
            <a:ahLst/>
            <a:rect l="textAreaLeft" t="textAreaTop" r="textAreaRight" b="textAreaBottom"/>
            <a:pathLst>
              <a:path w="1344" h="816">
                <a:moveTo>
                  <a:pt x="0" y="0"/>
                </a:moveTo>
                <a:lnTo>
                  <a:pt x="432" y="816"/>
                </a:lnTo>
                <a:lnTo>
                  <a:pt x="1344" y="816"/>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79" name="Text Box 18"/>
          <p:cNvSpPr/>
          <p:nvPr/>
        </p:nvSpPr>
        <p:spPr>
          <a:xfrm>
            <a:off x="5098320" y="3549600"/>
            <a:ext cx="31208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；一つ足りない（積分するしかない）</a:t>
            </a:r>
            <a:endParaRPr b="0" lang="en-US" sz="1600" spc="-1" strike="noStrike">
              <a:solidFill>
                <a:srgbClr val="000000"/>
              </a:solidFill>
              <a:latin typeface="Arial"/>
            </a:endParaRPr>
          </a:p>
        </p:txBody>
      </p:sp>
      <p:sp>
        <p:nvSpPr>
          <p:cNvPr id="1880" name="Freeform 19"/>
          <p:cNvSpPr/>
          <p:nvPr/>
        </p:nvSpPr>
        <p:spPr>
          <a:xfrm>
            <a:off x="457200" y="3505320"/>
            <a:ext cx="1065960" cy="1218600"/>
          </a:xfrm>
          <a:custGeom>
            <a:avLst/>
            <a:gdLst>
              <a:gd name="textAreaLeft" fmla="*/ 0 w 1065960"/>
              <a:gd name="textAreaRight" fmla="*/ 1066680 w 1065960"/>
              <a:gd name="textAreaTop" fmla="*/ 0 h 1218600"/>
              <a:gd name="textAreaBottom" fmla="*/ 1219320 h 1218600"/>
            </a:gdLst>
            <a:ahLst/>
            <a:rect l="textAreaLeft" t="textAreaTop" r="textAreaRight" b="textAreaBottom"/>
            <a:pathLst>
              <a:path w="672" h="432">
                <a:moveTo>
                  <a:pt x="240" y="0"/>
                </a:moveTo>
                <a:lnTo>
                  <a:pt x="0" y="384"/>
                </a:lnTo>
                <a:lnTo>
                  <a:pt x="672" y="432"/>
                </a:lnTo>
                <a:lnTo>
                  <a:pt x="240" y="0"/>
                </a:lnTo>
                <a:close/>
              </a:path>
            </a:pathLst>
          </a:custGeom>
          <a:noFill/>
          <a:ln w="25400">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881" name="Object 20"/>
          <p:cNvGraphicFramePr/>
          <p:nvPr/>
        </p:nvGraphicFramePr>
        <p:xfrm>
          <a:off x="3029040" y="4070520"/>
          <a:ext cx="1650240" cy="291240"/>
        </p:xfrm>
        <a:graphic>
          <a:graphicData uri="http://schemas.openxmlformats.org/presentationml/2006/ole">
            <p:oleObj progId="Equation.DSMT4" r:id="rId7" spid="">
              <p:embed/>
              <p:pic>
                <p:nvPicPr>
                  <p:cNvPr id="1882" name="Object 20" descr=""/>
                  <p:cNvPicPr/>
                  <p:nvPr/>
                </p:nvPicPr>
                <p:blipFill>
                  <a:blip r:embed="rId8"/>
                  <a:stretch/>
                </p:blipFill>
                <p:spPr>
                  <a:xfrm>
                    <a:off x="3029040" y="4070520"/>
                    <a:ext cx="1650240" cy="291240"/>
                  </a:xfrm>
                  <a:prstGeom prst="rect">
                    <a:avLst/>
                  </a:prstGeom>
                  <a:ln w="0">
                    <a:noFill/>
                  </a:ln>
                </p:spPr>
              </p:pic>
            </p:oleObj>
          </a:graphicData>
        </a:graphic>
      </p:graphicFrame>
      <p:sp>
        <p:nvSpPr>
          <p:cNvPr id="1883" name="Text Box 21"/>
          <p:cNvSpPr/>
          <p:nvPr/>
        </p:nvSpPr>
        <p:spPr>
          <a:xfrm>
            <a:off x="4895280" y="4051440"/>
            <a:ext cx="35827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；簡単な連立一次方程式を解けば </a:t>
            </a:r>
            <a:r>
              <a:rPr b="0" lang="en-US" sz="1600" spc="-1" strike="noStrike">
                <a:solidFill>
                  <a:srgbClr val="000000"/>
                </a:solidFill>
                <a:latin typeface="Times New Roman"/>
                <a:ea typeface="HG丸ｺﾞｼｯｸM-PRO"/>
              </a:rPr>
              <a:t>OK !</a:t>
            </a:r>
            <a:endParaRPr b="0" lang="en-US" sz="1600" spc="-1" strike="noStrike">
              <a:solidFill>
                <a:srgbClr val="000000"/>
              </a:solidFill>
              <a:latin typeface="Arial"/>
            </a:endParaRPr>
          </a:p>
        </p:txBody>
      </p:sp>
      <p:sp>
        <p:nvSpPr>
          <p:cNvPr id="1884" name="Line 22"/>
          <p:cNvSpPr/>
          <p:nvPr/>
        </p:nvSpPr>
        <p:spPr>
          <a:xfrm>
            <a:off x="1447560" y="4190760"/>
            <a:ext cx="14479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885" name="Freeform 23"/>
          <p:cNvSpPr/>
          <p:nvPr/>
        </p:nvSpPr>
        <p:spPr>
          <a:xfrm>
            <a:off x="1905120" y="5105520"/>
            <a:ext cx="1904400" cy="1142280"/>
          </a:xfrm>
          <a:custGeom>
            <a:avLst/>
            <a:gdLst>
              <a:gd name="textAreaLeft" fmla="*/ 0 w 1904400"/>
              <a:gd name="textAreaRight" fmla="*/ 1905120 w 1904400"/>
              <a:gd name="textAreaTop" fmla="*/ 0 h 1142280"/>
              <a:gd name="textAreaBottom" fmla="*/ 1143000 h 1142280"/>
            </a:gdLst>
            <a:ahLst/>
            <a:rect l="textAreaLeft" t="textAreaTop" r="textAreaRight" b="textAreaBottom"/>
            <a:pathLst>
              <a:path w="1200" h="720">
                <a:moveTo>
                  <a:pt x="384" y="0"/>
                </a:moveTo>
                <a:lnTo>
                  <a:pt x="645" y="334"/>
                </a:lnTo>
                <a:lnTo>
                  <a:pt x="1056" y="96"/>
                </a:lnTo>
                <a:lnTo>
                  <a:pt x="1200" y="720"/>
                </a:lnTo>
                <a:lnTo>
                  <a:pt x="0" y="720"/>
                </a:lnTo>
                <a:lnTo>
                  <a:pt x="384" y="0"/>
                </a:lnTo>
                <a:close/>
              </a:path>
            </a:pathLst>
          </a:custGeom>
          <a:solidFill>
            <a:srgbClr val="c0c0c0"/>
          </a:solidFill>
          <a:ln w="0">
            <a:noFill/>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86" name="Freeform 24"/>
          <p:cNvSpPr/>
          <p:nvPr/>
        </p:nvSpPr>
        <p:spPr>
          <a:xfrm>
            <a:off x="2057400" y="5334120"/>
            <a:ext cx="1599480" cy="837360"/>
          </a:xfrm>
          <a:custGeom>
            <a:avLst/>
            <a:gdLst>
              <a:gd name="textAreaLeft" fmla="*/ 0 w 1599480"/>
              <a:gd name="textAreaRight" fmla="*/ 1600200 w 1599480"/>
              <a:gd name="textAreaTop" fmla="*/ 0 h 837360"/>
              <a:gd name="textAreaBottom" fmla="*/ 838080 h 837360"/>
            </a:gdLst>
            <a:ahLst/>
            <a:rect l="textAreaLeft" t="textAreaTop" r="textAreaRight" b="textAreaBottom"/>
            <a:pathLst>
              <a:path w="1200" h="720">
                <a:moveTo>
                  <a:pt x="384" y="0"/>
                </a:moveTo>
                <a:lnTo>
                  <a:pt x="624" y="384"/>
                </a:lnTo>
                <a:lnTo>
                  <a:pt x="1056" y="96"/>
                </a:lnTo>
                <a:lnTo>
                  <a:pt x="1200" y="720"/>
                </a:lnTo>
                <a:lnTo>
                  <a:pt x="0" y="720"/>
                </a:lnTo>
                <a:lnTo>
                  <a:pt x="384" y="0"/>
                </a:lnTo>
                <a:close/>
              </a:path>
            </a:pathLst>
          </a:custGeom>
          <a:solidFill>
            <a:srgbClr val="ffffff"/>
          </a:solidFill>
          <a:ln w="19050">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87" name="Text Box 25"/>
          <p:cNvSpPr/>
          <p:nvPr/>
        </p:nvSpPr>
        <p:spPr>
          <a:xfrm>
            <a:off x="2592000" y="52261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888" name="Text Box 26"/>
          <p:cNvSpPr/>
          <p:nvPr/>
        </p:nvSpPr>
        <p:spPr>
          <a:xfrm>
            <a:off x="3144240" y="52578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graphicFrame>
        <p:nvGraphicFramePr>
          <p:cNvPr id="1889" name="Object 27"/>
          <p:cNvGraphicFramePr/>
          <p:nvPr/>
        </p:nvGraphicFramePr>
        <p:xfrm>
          <a:off x="4572000" y="5562720"/>
          <a:ext cx="1142280" cy="291240"/>
        </p:xfrm>
        <a:graphic>
          <a:graphicData uri="http://schemas.openxmlformats.org/presentationml/2006/ole">
            <p:oleObj progId="Equation.DSMT4" r:id="rId9" spid="">
              <p:embed/>
              <p:pic>
                <p:nvPicPr>
                  <p:cNvPr id="1890" name="Object 27" descr=""/>
                  <p:cNvPicPr/>
                  <p:nvPr/>
                </p:nvPicPr>
                <p:blipFill>
                  <a:blip r:embed="rId10"/>
                  <a:stretch/>
                </p:blipFill>
                <p:spPr>
                  <a:xfrm>
                    <a:off x="4572000" y="5562720"/>
                    <a:ext cx="1142280" cy="291240"/>
                  </a:xfrm>
                  <a:prstGeom prst="rect">
                    <a:avLst/>
                  </a:prstGeom>
                  <a:ln w="0">
                    <a:noFill/>
                  </a:ln>
                </p:spPr>
              </p:pic>
            </p:oleObj>
          </a:graphicData>
        </a:graphic>
      </p:graphicFrame>
      <p:sp>
        <p:nvSpPr>
          <p:cNvPr id="1891" name="Line 28"/>
          <p:cNvSpPr/>
          <p:nvPr/>
        </p:nvSpPr>
        <p:spPr>
          <a:xfrm>
            <a:off x="3809880" y="5706720"/>
            <a:ext cx="6858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2" name="Rectangle 2"/>
          <p:cNvSpPr/>
          <p:nvPr/>
        </p:nvSpPr>
        <p:spPr>
          <a:xfrm>
            <a:off x="2733840" y="4083120"/>
            <a:ext cx="2208960" cy="227880"/>
          </a:xfrm>
          <a:prstGeom prst="rect">
            <a:avLst/>
          </a:prstGeom>
          <a:solidFill>
            <a:srgbClr val="c0c0c0"/>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93" name="Oval 3"/>
          <p:cNvSpPr/>
          <p:nvPr/>
        </p:nvSpPr>
        <p:spPr>
          <a:xfrm rot="20444400">
            <a:off x="237960" y="2451240"/>
            <a:ext cx="2133000" cy="1510560"/>
          </a:xfrm>
          <a:prstGeom prst="ellipse">
            <a:avLst/>
          </a:prstGeom>
          <a:solidFill>
            <a:srgbClr val="c0c0c0"/>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9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8.2.2 </a:t>
            </a:r>
            <a:r>
              <a:rPr b="1" lang="ja-JP" sz="3200" spc="-1" strike="noStrike">
                <a:solidFill>
                  <a:srgbClr val="000099"/>
                </a:solidFill>
                <a:latin typeface="Times New Roman"/>
                <a:ea typeface="HG丸ｺﾞｼｯｸM-PRO"/>
              </a:rPr>
              <a:t>形態係数の計算例</a:t>
            </a:r>
            <a:endParaRPr b="0" lang="en-US" sz="3200" spc="-1" strike="noStrike">
              <a:solidFill>
                <a:srgbClr val="000000"/>
              </a:solidFill>
              <a:latin typeface="Arial"/>
            </a:endParaRPr>
          </a:p>
        </p:txBody>
      </p:sp>
      <p:sp>
        <p:nvSpPr>
          <p:cNvPr id="1895" name="PlaceHolder 2"/>
          <p:cNvSpPr>
            <a:spLocks noGrp="1"/>
          </p:cNvSpPr>
          <p:nvPr>
            <p:ph/>
          </p:nvPr>
        </p:nvSpPr>
        <p:spPr>
          <a:xfrm>
            <a:off x="152280" y="990720"/>
            <a:ext cx="8838360" cy="83736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一般には、</a:t>
            </a:r>
            <a:r>
              <a:rPr b="0" lang="en-US" sz="1800" spc="-1" strike="noStrike">
                <a:solidFill>
                  <a:srgbClr val="000099"/>
                </a:solidFill>
                <a:latin typeface="Times New Roman"/>
                <a:ea typeface="HG丸ｺﾞｼｯｸM-PRO"/>
              </a:rPr>
              <a:t>Eq.(8.37)</a:t>
            </a:r>
            <a:r>
              <a:rPr b="0" lang="ja-JP" sz="1800" spc="-1" strike="noStrike">
                <a:solidFill>
                  <a:srgbClr val="000099"/>
                </a:solidFill>
                <a:latin typeface="Times New Roman"/>
                <a:ea typeface="HG丸ｺﾞｼｯｸM-PRO"/>
              </a:rPr>
              <a:t>の二重積分より計算。</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以下に紹介するのは二重積分しなくても計算できる特別な場合。</a:t>
            </a:r>
            <a:endParaRPr b="0" lang="en-US" sz="1800" spc="-1" strike="noStrike">
              <a:solidFill>
                <a:srgbClr val="000000"/>
              </a:solidFill>
              <a:latin typeface="Arial"/>
            </a:endParaRPr>
          </a:p>
        </p:txBody>
      </p:sp>
      <p:sp>
        <p:nvSpPr>
          <p:cNvPr id="1896" name="Text Box 6"/>
          <p:cNvSpPr/>
          <p:nvPr/>
        </p:nvSpPr>
        <p:spPr>
          <a:xfrm>
            <a:off x="114120" y="1967040"/>
            <a:ext cx="24472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 </a:t>
            </a:r>
            <a:r>
              <a:rPr b="0" lang="ja-JP" sz="1600" spc="-1" strike="noStrike">
                <a:solidFill>
                  <a:srgbClr val="000000"/>
                </a:solidFill>
                <a:latin typeface="Times New Roman"/>
                <a:ea typeface="HG丸ｺﾞｼｯｸM-PRO"/>
              </a:rPr>
              <a:t>球表面とそれを囲む面</a:t>
            </a:r>
            <a:endParaRPr b="0" lang="en-US" sz="1600" spc="-1" strike="noStrike">
              <a:solidFill>
                <a:srgbClr val="000000"/>
              </a:solidFill>
              <a:latin typeface="Arial"/>
            </a:endParaRPr>
          </a:p>
        </p:txBody>
      </p:sp>
      <p:sp>
        <p:nvSpPr>
          <p:cNvPr id="1897" name="Oval 7"/>
          <p:cNvSpPr/>
          <p:nvPr/>
        </p:nvSpPr>
        <p:spPr>
          <a:xfrm rot="20444400">
            <a:off x="381960" y="2558520"/>
            <a:ext cx="1828080" cy="1294560"/>
          </a:xfrm>
          <a:prstGeom prst="ellipse">
            <a:avLst/>
          </a:prstGeom>
          <a:solidFill>
            <a:schemeClr val="bg1"/>
          </a:solidFill>
          <a:ln w="25400">
            <a:solidFill>
              <a:srgbClr val="ff00ff"/>
            </a:solidFill>
            <a:round/>
          </a:ln>
        </p:spPr>
        <p:style>
          <a:lnRef idx="0"/>
          <a:fillRef idx="0"/>
          <a:effectRef idx="0"/>
          <a:fontRef idx="minor"/>
        </p:style>
        <p:txBody>
          <a:bodyPr wrap="none" lIns="90000" rIns="90000" tIns="45000" bIns="45000" anchor="ctr">
            <a:noAutofit/>
          </a:bodyPr>
          <a:p>
            <a:pPr algn="ctr">
              <a:lnSpc>
                <a:spcPct val="100000"/>
              </a:lnSpc>
            </a:pPr>
            <a:endParaRPr b="0" lang="en-US" sz="1600" spc="-1" strike="noStrike">
              <a:solidFill>
                <a:srgbClr val="000000"/>
              </a:solidFill>
              <a:latin typeface="Times New Roman"/>
              <a:ea typeface="HG丸ｺﾞｼｯｸM-PRO"/>
            </a:endParaRPr>
          </a:p>
        </p:txBody>
      </p:sp>
      <p:sp>
        <p:nvSpPr>
          <p:cNvPr id="1898" name="Oval 8"/>
          <p:cNvSpPr/>
          <p:nvPr/>
        </p:nvSpPr>
        <p:spPr>
          <a:xfrm>
            <a:off x="1220760" y="3168720"/>
            <a:ext cx="380160" cy="304200"/>
          </a:xfrm>
          <a:prstGeom prst="ellipse">
            <a:avLst/>
          </a:prstGeom>
          <a:gradFill rotWithShape="0">
            <a:gsLst>
              <a:gs pos="0">
                <a:srgbClr val="ffffff"/>
              </a:gs>
              <a:gs pos="100000">
                <a:srgbClr val="000000"/>
              </a:gs>
            </a:gsLst>
            <a:lin ang="2700000"/>
          </a:gradFill>
          <a:ln w="25400">
            <a:solidFill>
              <a:srgbClr val="00ccff"/>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899" name="Text Box 9"/>
          <p:cNvSpPr/>
          <p:nvPr/>
        </p:nvSpPr>
        <p:spPr>
          <a:xfrm>
            <a:off x="1374120" y="24829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900" name="Text Box 10"/>
          <p:cNvSpPr/>
          <p:nvPr/>
        </p:nvSpPr>
        <p:spPr>
          <a:xfrm>
            <a:off x="1450440" y="29401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graphicFrame>
        <p:nvGraphicFramePr>
          <p:cNvPr id="1901" name="Object 11"/>
          <p:cNvGraphicFramePr/>
          <p:nvPr/>
        </p:nvGraphicFramePr>
        <p:xfrm>
          <a:off x="187200" y="4216320"/>
          <a:ext cx="2272680" cy="1726560"/>
        </p:xfrm>
        <a:graphic>
          <a:graphicData uri="http://schemas.openxmlformats.org/presentationml/2006/ole">
            <p:oleObj progId="Equation.DSMT4" r:id="rId1" spid="">
              <p:embed/>
              <p:pic>
                <p:nvPicPr>
                  <p:cNvPr id="1902" name="Object 11" descr=""/>
                  <p:cNvPicPr/>
                  <p:nvPr/>
                </p:nvPicPr>
                <p:blipFill>
                  <a:blip r:embed="rId2"/>
                  <a:stretch/>
                </p:blipFill>
                <p:spPr>
                  <a:xfrm>
                    <a:off x="187200" y="4216320"/>
                    <a:ext cx="2272680" cy="1726560"/>
                  </a:xfrm>
                  <a:prstGeom prst="rect">
                    <a:avLst/>
                  </a:prstGeom>
                  <a:ln w="0">
                    <a:noFill/>
                  </a:ln>
                </p:spPr>
              </p:pic>
            </p:oleObj>
          </a:graphicData>
        </a:graphic>
      </p:graphicFrame>
      <p:sp>
        <p:nvSpPr>
          <p:cNvPr id="1903" name="Text Box 12"/>
          <p:cNvSpPr/>
          <p:nvPr/>
        </p:nvSpPr>
        <p:spPr>
          <a:xfrm>
            <a:off x="2454840" y="2743200"/>
            <a:ext cx="26236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(2) </a:t>
            </a:r>
            <a:r>
              <a:rPr b="0" lang="ja-JP" sz="1600" spc="-1" strike="noStrike">
                <a:solidFill>
                  <a:srgbClr val="000000"/>
                </a:solidFill>
                <a:latin typeface="Times New Roman"/>
                <a:ea typeface="HG丸ｺﾞｼｯｸM-PRO"/>
              </a:rPr>
              <a:t>平行な </a:t>
            </a:r>
            <a:r>
              <a:rPr b="0" lang="en-US" sz="1600" spc="-1" strike="noStrike">
                <a:solidFill>
                  <a:srgbClr val="000000"/>
                </a:solidFill>
                <a:latin typeface="Times New Roman"/>
                <a:ea typeface="HG丸ｺﾞｼｯｸM-PRO"/>
              </a:rPr>
              <a:t>2 </a:t>
            </a:r>
            <a:r>
              <a:rPr b="0" lang="ja-JP" sz="1600" spc="-1" strike="noStrike">
                <a:solidFill>
                  <a:srgbClr val="000000"/>
                </a:solidFill>
                <a:latin typeface="Times New Roman"/>
                <a:ea typeface="HG丸ｺﾞｼｯｸM-PRO"/>
              </a:rPr>
              <a:t>つの無限平板</a:t>
            </a:r>
            <a:endParaRPr b="0" lang="en-US" sz="1600" spc="-1" strike="noStrike">
              <a:solidFill>
                <a:srgbClr val="000000"/>
              </a:solidFill>
              <a:latin typeface="Arial"/>
            </a:endParaRPr>
          </a:p>
        </p:txBody>
      </p:sp>
      <p:graphicFrame>
        <p:nvGraphicFramePr>
          <p:cNvPr id="1904" name="Object 13"/>
          <p:cNvGraphicFramePr/>
          <p:nvPr/>
        </p:nvGraphicFramePr>
        <p:xfrm>
          <a:off x="2705040" y="4540320"/>
          <a:ext cx="2247120" cy="748440"/>
        </p:xfrm>
        <a:graphic>
          <a:graphicData uri="http://schemas.openxmlformats.org/presentationml/2006/ole">
            <p:oleObj progId="Equation.DSMT4" r:id="rId3" spid="">
              <p:embed/>
              <p:pic>
                <p:nvPicPr>
                  <p:cNvPr id="1905" name="Object 13" descr=""/>
                  <p:cNvPicPr/>
                  <p:nvPr/>
                </p:nvPicPr>
                <p:blipFill>
                  <a:blip r:embed="rId4"/>
                  <a:stretch/>
                </p:blipFill>
                <p:spPr>
                  <a:xfrm>
                    <a:off x="2705040" y="4540320"/>
                    <a:ext cx="2247120" cy="748440"/>
                  </a:xfrm>
                  <a:prstGeom prst="rect">
                    <a:avLst/>
                  </a:prstGeom>
                  <a:ln w="0">
                    <a:noFill/>
                  </a:ln>
                </p:spPr>
              </p:pic>
            </p:oleObj>
          </a:graphicData>
        </a:graphic>
      </p:graphicFrame>
      <p:sp>
        <p:nvSpPr>
          <p:cNvPr id="1906" name="Rectangle 14"/>
          <p:cNvSpPr/>
          <p:nvPr/>
        </p:nvSpPr>
        <p:spPr>
          <a:xfrm>
            <a:off x="2733840" y="3244680"/>
            <a:ext cx="2208960" cy="227880"/>
          </a:xfrm>
          <a:prstGeom prst="rect">
            <a:avLst/>
          </a:prstGeom>
          <a:solidFill>
            <a:srgbClr val="c0c0c0"/>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07" name="Line 15"/>
          <p:cNvSpPr/>
          <p:nvPr/>
        </p:nvSpPr>
        <p:spPr>
          <a:xfrm>
            <a:off x="2733480" y="3473280"/>
            <a:ext cx="2209680" cy="360"/>
          </a:xfrm>
          <a:prstGeom prst="line">
            <a:avLst/>
          </a:prstGeom>
          <a:ln w="25400">
            <a:solidFill>
              <a:srgbClr val="ff00ff"/>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908" name="Line 16"/>
          <p:cNvSpPr/>
          <p:nvPr/>
        </p:nvSpPr>
        <p:spPr>
          <a:xfrm>
            <a:off x="2733480" y="4082760"/>
            <a:ext cx="2209680" cy="360"/>
          </a:xfrm>
          <a:prstGeom prst="line">
            <a:avLst/>
          </a:prstGeom>
          <a:ln w="25400">
            <a:solidFill>
              <a:srgbClr val="00ccff"/>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909" name="Text Box 17"/>
          <p:cNvSpPr/>
          <p:nvPr/>
        </p:nvSpPr>
        <p:spPr>
          <a:xfrm>
            <a:off x="4582440" y="34416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910" name="Text Box 18"/>
          <p:cNvSpPr/>
          <p:nvPr/>
        </p:nvSpPr>
        <p:spPr>
          <a:xfrm>
            <a:off x="4582440" y="37782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1911" name="Text Box 19"/>
          <p:cNvSpPr/>
          <p:nvPr/>
        </p:nvSpPr>
        <p:spPr>
          <a:xfrm>
            <a:off x="5389560" y="1981080"/>
            <a:ext cx="23936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(3) </a:t>
            </a:r>
            <a:r>
              <a:rPr b="0" lang="ja-JP" sz="1600" spc="-1" strike="noStrike">
                <a:solidFill>
                  <a:srgbClr val="000000"/>
                </a:solidFill>
                <a:latin typeface="Times New Roman"/>
                <a:ea typeface="HG丸ｺﾞｼｯｸM-PRO"/>
              </a:rPr>
              <a:t>無限に長い三角ダクト</a:t>
            </a:r>
            <a:endParaRPr b="0" lang="en-US" sz="1600" spc="-1" strike="noStrike">
              <a:solidFill>
                <a:srgbClr val="000000"/>
              </a:solidFill>
              <a:latin typeface="Arial"/>
            </a:endParaRPr>
          </a:p>
        </p:txBody>
      </p:sp>
      <p:graphicFrame>
        <p:nvGraphicFramePr>
          <p:cNvPr id="1912" name="Object 20"/>
          <p:cNvGraphicFramePr/>
          <p:nvPr/>
        </p:nvGraphicFramePr>
        <p:xfrm>
          <a:off x="5105520" y="3911760"/>
          <a:ext cx="3999960" cy="2259720"/>
        </p:xfrm>
        <a:graphic>
          <a:graphicData uri="http://schemas.openxmlformats.org/presentationml/2006/ole">
            <p:oleObj progId="Equation.DSMT4" r:id="rId5" spid="">
              <p:embed/>
              <p:pic>
                <p:nvPicPr>
                  <p:cNvPr id="1913" name="Object 20" descr=""/>
                  <p:cNvPicPr/>
                  <p:nvPr/>
                </p:nvPicPr>
                <p:blipFill>
                  <a:blip r:embed="rId6"/>
                  <a:stretch/>
                </p:blipFill>
                <p:spPr>
                  <a:xfrm>
                    <a:off x="5105520" y="3911760"/>
                    <a:ext cx="3999960" cy="2259720"/>
                  </a:xfrm>
                  <a:prstGeom prst="rect">
                    <a:avLst/>
                  </a:prstGeom>
                  <a:ln w="0">
                    <a:noFill/>
                  </a:ln>
                </p:spPr>
              </p:pic>
            </p:oleObj>
          </a:graphicData>
        </a:graphic>
      </p:graphicFrame>
      <p:sp>
        <p:nvSpPr>
          <p:cNvPr id="1914" name="Line 21"/>
          <p:cNvSpPr/>
          <p:nvPr/>
        </p:nvSpPr>
        <p:spPr>
          <a:xfrm flipH="1">
            <a:off x="5562360" y="2743200"/>
            <a:ext cx="304920" cy="685800"/>
          </a:xfrm>
          <a:prstGeom prst="line">
            <a:avLst/>
          </a:prstGeom>
          <a:ln w="25400">
            <a:solidFill>
              <a:srgbClr val="ff00ff"/>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15" name="Line 22"/>
          <p:cNvSpPr/>
          <p:nvPr/>
        </p:nvSpPr>
        <p:spPr>
          <a:xfrm>
            <a:off x="5562360" y="3429000"/>
            <a:ext cx="914400" cy="75960"/>
          </a:xfrm>
          <a:prstGeom prst="line">
            <a:avLst/>
          </a:prstGeom>
          <a:ln w="25400">
            <a:solidFill>
              <a:srgbClr val="00ff00"/>
            </a:solidFill>
            <a:round/>
          </a:ln>
        </p:spPr>
        <p:style>
          <a:lnRef idx="0"/>
          <a:fillRef idx="0"/>
          <a:effectRef idx="0"/>
          <a:fontRef idx="minor"/>
        </p:style>
        <p:txBody>
          <a:bodyPr lIns="90000" rIns="90000" tIns="30960" bIns="30960" anchor="t">
            <a:noAutofit/>
          </a:bodyPr>
          <a:p>
            <a:endParaRPr b="1" lang="en-US" sz="1600" spc="-1" strike="noStrike">
              <a:solidFill>
                <a:srgbClr val="000000"/>
              </a:solidFill>
              <a:latin typeface="Times New Roman"/>
              <a:ea typeface="HG丸ｺﾞｼｯｸM-PRO"/>
            </a:endParaRPr>
          </a:p>
        </p:txBody>
      </p:sp>
      <p:sp>
        <p:nvSpPr>
          <p:cNvPr id="1916" name="Line 23"/>
          <p:cNvSpPr/>
          <p:nvPr/>
        </p:nvSpPr>
        <p:spPr>
          <a:xfrm>
            <a:off x="5867280" y="2743200"/>
            <a:ext cx="609480" cy="761760"/>
          </a:xfrm>
          <a:prstGeom prst="line">
            <a:avLst/>
          </a:prstGeom>
          <a:ln w="25400">
            <a:solidFill>
              <a:srgbClr val="00ccff"/>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17" name="Line 24"/>
          <p:cNvSpPr/>
          <p:nvPr/>
        </p:nvSpPr>
        <p:spPr>
          <a:xfrm flipV="1">
            <a:off x="5867280" y="2361960"/>
            <a:ext cx="1752480" cy="38124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18" name="Line 25"/>
          <p:cNvSpPr/>
          <p:nvPr/>
        </p:nvSpPr>
        <p:spPr>
          <a:xfrm flipV="1">
            <a:off x="6476760" y="3124080"/>
            <a:ext cx="1752840" cy="380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19" name="Text Box 26"/>
          <p:cNvSpPr/>
          <p:nvPr/>
        </p:nvSpPr>
        <p:spPr>
          <a:xfrm>
            <a:off x="5506560" y="27432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920" name="Text Box 27"/>
          <p:cNvSpPr/>
          <p:nvPr/>
        </p:nvSpPr>
        <p:spPr>
          <a:xfrm>
            <a:off x="6173280" y="28954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1921" name="Text Box 28"/>
          <p:cNvSpPr/>
          <p:nvPr/>
        </p:nvSpPr>
        <p:spPr>
          <a:xfrm>
            <a:off x="5792400" y="34732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1922" name="Freeform 29"/>
          <p:cNvSpPr/>
          <p:nvPr/>
        </p:nvSpPr>
        <p:spPr>
          <a:xfrm>
            <a:off x="2514600" y="1905120"/>
            <a:ext cx="227880" cy="4190400"/>
          </a:xfrm>
          <a:custGeom>
            <a:avLst/>
            <a:gdLst>
              <a:gd name="textAreaLeft" fmla="*/ 0 w 227880"/>
              <a:gd name="textAreaRight" fmla="*/ 228600 w 227880"/>
              <a:gd name="textAreaTop" fmla="*/ 0 h 4190400"/>
              <a:gd name="textAreaBottom" fmla="*/ 4191120 h 4190400"/>
            </a:gdLst>
            <a:ahLst/>
            <a:rect l="textAreaLeft" t="textAreaTop" r="textAreaRight" b="textAreaBottom"/>
            <a:pathLst>
              <a:path w="48" h="2640">
                <a:moveTo>
                  <a:pt x="48" y="0"/>
                </a:moveTo>
                <a:lnTo>
                  <a:pt x="48" y="432"/>
                </a:lnTo>
                <a:lnTo>
                  <a:pt x="0" y="432"/>
                </a:lnTo>
                <a:lnTo>
                  <a:pt x="0" y="2640"/>
                </a:lnTo>
              </a:path>
            </a:pathLst>
          </a:custGeom>
          <a:noFill/>
          <a:ln w="9525">
            <a:solidFill>
              <a:srgbClr val="000000"/>
            </a:solidFill>
            <a:prstDash val="lgDash"/>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23" name="Line 30"/>
          <p:cNvSpPr/>
          <p:nvPr/>
        </p:nvSpPr>
        <p:spPr>
          <a:xfrm>
            <a:off x="5029200" y="1904760"/>
            <a:ext cx="360" cy="4191120"/>
          </a:xfrm>
          <a:prstGeom prst="line">
            <a:avLst/>
          </a:prstGeom>
          <a:ln w="9525">
            <a:solidFill>
              <a:srgbClr val="000000"/>
            </a:solidFill>
            <a:prstDash val="lgDash"/>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8.2.3 </a:t>
            </a:r>
            <a:r>
              <a:rPr b="1" lang="ja-JP" sz="3200" spc="-1" strike="noStrike">
                <a:solidFill>
                  <a:srgbClr val="000099"/>
                </a:solidFill>
                <a:latin typeface="Times New Roman"/>
                <a:ea typeface="HG丸ｺﾞｼｯｸM-PRO"/>
              </a:rPr>
              <a:t>灰色面系の放射伝熱と射度</a:t>
            </a:r>
            <a:endParaRPr b="0" lang="en-US" sz="3200" spc="-1" strike="noStrike">
              <a:solidFill>
                <a:srgbClr val="000000"/>
              </a:solidFill>
              <a:latin typeface="Arial"/>
            </a:endParaRPr>
          </a:p>
        </p:txBody>
      </p:sp>
      <p:sp>
        <p:nvSpPr>
          <p:cNvPr id="1925"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灰色面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反射があるので、まともだときりがない</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乱射性なので射出分と反射分に見かけ上違いはない</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i="1" lang="en-US" sz="1800" spc="-1" strike="noStrike">
                <a:solidFill>
                  <a:srgbClr val="000099"/>
                </a:solidFill>
                <a:latin typeface="Times New Roman"/>
                <a:ea typeface="HG丸ｺﾞｼｯｸM-PRO"/>
              </a:rPr>
              <a:t>G</a:t>
            </a:r>
            <a:r>
              <a:rPr b="0" i="1" lang="en-US" sz="1800" spc="-1" strike="noStrike" baseline="-25000">
                <a:solidFill>
                  <a:srgbClr val="000099"/>
                </a:solidFill>
                <a:latin typeface="Times New Roman"/>
                <a:ea typeface="HG丸ｺﾞｼｯｸM-PRO"/>
              </a:rPr>
              <a:t>i</a:t>
            </a:r>
            <a:r>
              <a:rPr b="0" lang="ja-JP" sz="1800" spc="-1" strike="noStrike">
                <a:solidFill>
                  <a:srgbClr val="000099"/>
                </a:solidFill>
                <a:latin typeface="Times New Roman"/>
                <a:ea typeface="HG丸ｺﾞｼｯｸM-PRO"/>
              </a:rPr>
              <a:t>（射度）を使うとうまくいく</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射度：（自身が射出する分）</a:t>
            </a:r>
            <a:r>
              <a:rPr b="0" lang="en-US" sz="1800" spc="-1" strike="noStrike">
                <a:solidFill>
                  <a:srgbClr val="000099"/>
                </a:solidFill>
                <a:latin typeface="Times New Roman"/>
                <a:ea typeface="HG丸ｺﾞｼｯｸM-PRO"/>
              </a:rPr>
              <a:t>+</a:t>
            </a:r>
            <a:r>
              <a:rPr b="0" lang="ja-JP" sz="1800" spc="-1" strike="noStrike">
                <a:solidFill>
                  <a:srgbClr val="000099"/>
                </a:solidFill>
                <a:latin typeface="Times New Roman"/>
                <a:ea typeface="HG丸ｺﾞｼｯｸM-PRO"/>
              </a:rPr>
              <a:t>（反射分）</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i="1" lang="en-US" sz="1800" spc="-1" strike="noStrike">
                <a:solidFill>
                  <a:srgbClr val="000099"/>
                </a:solidFill>
                <a:latin typeface="Times New Roman"/>
                <a:ea typeface="HG丸ｺﾞｼｯｸM-PRO"/>
              </a:rPr>
              <a:t>H</a:t>
            </a:r>
            <a:r>
              <a:rPr b="0" i="1" lang="en-US" sz="1800" spc="-1" strike="noStrike" baseline="-25000">
                <a:solidFill>
                  <a:srgbClr val="000099"/>
                </a:solidFill>
                <a:latin typeface="Times New Roman"/>
                <a:ea typeface="HG丸ｺﾞｼｯｸM-PRO"/>
              </a:rPr>
              <a:t>i</a:t>
            </a:r>
            <a:r>
              <a:rPr b="0" lang="ja-JP" sz="1800" spc="-1" strike="noStrike">
                <a:solidFill>
                  <a:srgbClr val="000099"/>
                </a:solidFill>
                <a:latin typeface="Times New Roman"/>
                <a:ea typeface="HG丸ｺﾞｼｯｸM-PRO"/>
              </a:rPr>
              <a:t>（外来照射量）</a:t>
            </a:r>
            <a:endParaRPr b="0" lang="en-US" sz="1800" spc="-1" strike="noStrike">
              <a:solidFill>
                <a:srgbClr val="000000"/>
              </a:solidFill>
              <a:latin typeface="Arial"/>
            </a:endParaRPr>
          </a:p>
        </p:txBody>
      </p:sp>
      <p:sp>
        <p:nvSpPr>
          <p:cNvPr id="1926" name="Rectangle 4"/>
          <p:cNvSpPr/>
          <p:nvPr/>
        </p:nvSpPr>
        <p:spPr>
          <a:xfrm>
            <a:off x="6477120" y="1981080"/>
            <a:ext cx="2208960" cy="227880"/>
          </a:xfrm>
          <a:prstGeom prst="rect">
            <a:avLst/>
          </a:prstGeom>
          <a:solidFill>
            <a:srgbClr val="c0c0c0"/>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27" name="Rectangle 5"/>
          <p:cNvSpPr/>
          <p:nvPr/>
        </p:nvSpPr>
        <p:spPr>
          <a:xfrm>
            <a:off x="6477120" y="1219320"/>
            <a:ext cx="2208960" cy="227880"/>
          </a:xfrm>
          <a:prstGeom prst="rect">
            <a:avLst/>
          </a:prstGeom>
          <a:solidFill>
            <a:srgbClr val="c0c0c0"/>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28" name="Line 6"/>
          <p:cNvSpPr/>
          <p:nvPr/>
        </p:nvSpPr>
        <p:spPr>
          <a:xfrm>
            <a:off x="6476760" y="1447560"/>
            <a:ext cx="2210040" cy="360"/>
          </a:xfrm>
          <a:prstGeom prst="line">
            <a:avLst/>
          </a:prstGeom>
          <a:ln w="25400">
            <a:solidFill>
              <a:srgbClr val="ff00ff"/>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929" name="Line 7"/>
          <p:cNvSpPr/>
          <p:nvPr/>
        </p:nvSpPr>
        <p:spPr>
          <a:xfrm>
            <a:off x="6476760" y="1981080"/>
            <a:ext cx="2210040" cy="360"/>
          </a:xfrm>
          <a:prstGeom prst="line">
            <a:avLst/>
          </a:prstGeom>
          <a:ln w="25400">
            <a:solidFill>
              <a:srgbClr val="00ccff"/>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930" name="Text Box 8"/>
          <p:cNvSpPr/>
          <p:nvPr/>
        </p:nvSpPr>
        <p:spPr>
          <a:xfrm>
            <a:off x="8326080" y="13842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931" name="Text Box 9"/>
          <p:cNvSpPr/>
          <p:nvPr/>
        </p:nvSpPr>
        <p:spPr>
          <a:xfrm>
            <a:off x="8326080" y="17208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1932" name="Line 10"/>
          <p:cNvSpPr/>
          <p:nvPr/>
        </p:nvSpPr>
        <p:spPr>
          <a:xfrm>
            <a:off x="6867360" y="1447560"/>
            <a:ext cx="304920" cy="533520"/>
          </a:xfrm>
          <a:prstGeom prst="line">
            <a:avLst/>
          </a:prstGeom>
          <a:ln w="2540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33" name="Line 11"/>
          <p:cNvSpPr/>
          <p:nvPr/>
        </p:nvSpPr>
        <p:spPr>
          <a:xfrm>
            <a:off x="7172280" y="1981080"/>
            <a:ext cx="380880" cy="152280"/>
          </a:xfrm>
          <a:prstGeom prst="line">
            <a:avLst/>
          </a:prstGeom>
          <a:ln w="1270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34" name="Line 12"/>
          <p:cNvSpPr/>
          <p:nvPr/>
        </p:nvSpPr>
        <p:spPr>
          <a:xfrm flipV="1">
            <a:off x="7172280" y="1447560"/>
            <a:ext cx="304560" cy="533520"/>
          </a:xfrm>
          <a:prstGeom prst="line">
            <a:avLst/>
          </a:prstGeom>
          <a:ln w="1270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35" name="Line 13"/>
          <p:cNvSpPr/>
          <p:nvPr/>
        </p:nvSpPr>
        <p:spPr>
          <a:xfrm flipV="1">
            <a:off x="7476840" y="1295280"/>
            <a:ext cx="457200" cy="152280"/>
          </a:xfrm>
          <a:prstGeom prst="line">
            <a:avLst/>
          </a:prstGeom>
          <a:ln w="635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36" name="Line 14"/>
          <p:cNvSpPr/>
          <p:nvPr/>
        </p:nvSpPr>
        <p:spPr>
          <a:xfrm>
            <a:off x="7476840" y="1447560"/>
            <a:ext cx="228600" cy="304920"/>
          </a:xfrm>
          <a:prstGeom prst="line">
            <a:avLst/>
          </a:prstGeom>
          <a:ln w="635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aphicFrame>
        <p:nvGraphicFramePr>
          <p:cNvPr id="1937" name="Object 15"/>
          <p:cNvGraphicFramePr/>
          <p:nvPr/>
        </p:nvGraphicFramePr>
        <p:xfrm>
          <a:off x="844560" y="2743200"/>
          <a:ext cx="5346000" cy="570960"/>
        </p:xfrm>
        <a:graphic>
          <a:graphicData uri="http://schemas.openxmlformats.org/presentationml/2006/ole">
            <p:oleObj progId="Equation.DSMT4" r:id="rId1" spid="">
              <p:embed/>
              <p:pic>
                <p:nvPicPr>
                  <p:cNvPr id="1938" name="Object 15" descr=""/>
                  <p:cNvPicPr/>
                  <p:nvPr/>
                </p:nvPicPr>
                <p:blipFill>
                  <a:blip r:embed="rId2"/>
                  <a:stretch/>
                </p:blipFill>
                <p:spPr>
                  <a:xfrm>
                    <a:off x="844560" y="2743200"/>
                    <a:ext cx="5346000" cy="570960"/>
                  </a:xfrm>
                  <a:prstGeom prst="rect">
                    <a:avLst/>
                  </a:prstGeom>
                  <a:ln w="0">
                    <a:noFill/>
                  </a:ln>
                </p:spPr>
              </p:pic>
            </p:oleObj>
          </a:graphicData>
        </a:graphic>
      </p:graphicFrame>
      <p:graphicFrame>
        <p:nvGraphicFramePr>
          <p:cNvPr id="1939" name="Object 16"/>
          <p:cNvGraphicFramePr/>
          <p:nvPr/>
        </p:nvGraphicFramePr>
        <p:xfrm>
          <a:off x="838080" y="3886200"/>
          <a:ext cx="4088520" cy="646920"/>
        </p:xfrm>
        <a:graphic>
          <a:graphicData uri="http://schemas.openxmlformats.org/presentationml/2006/ole">
            <p:oleObj progId="Equation.DSMT4" r:id="rId3" spid="">
              <p:embed/>
              <p:pic>
                <p:nvPicPr>
                  <p:cNvPr id="1940" name="Object 16" descr=""/>
                  <p:cNvPicPr/>
                  <p:nvPr/>
                </p:nvPicPr>
                <p:blipFill>
                  <a:blip r:embed="rId4"/>
                  <a:stretch/>
                </p:blipFill>
                <p:spPr>
                  <a:xfrm>
                    <a:off x="838080" y="3886200"/>
                    <a:ext cx="4088520" cy="646920"/>
                  </a:xfrm>
                  <a:prstGeom prst="rect">
                    <a:avLst/>
                  </a:prstGeom>
                  <a:ln w="0">
                    <a:noFill/>
                  </a:ln>
                </p:spPr>
              </p:pic>
            </p:oleObj>
          </a:graphicData>
        </a:graphic>
      </p:graphicFrame>
      <p:sp>
        <p:nvSpPr>
          <p:cNvPr id="1941" name="Rectangle 17"/>
          <p:cNvSpPr/>
          <p:nvPr/>
        </p:nvSpPr>
        <p:spPr>
          <a:xfrm>
            <a:off x="5715000" y="3200400"/>
            <a:ext cx="2742480" cy="761400"/>
          </a:xfrm>
          <a:prstGeom prst="rect">
            <a:avLst/>
          </a:prstGeom>
          <a:solidFill>
            <a:schemeClr val="bg1"/>
          </a:solidFill>
          <a:ln w="1905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942" name="Object 18"/>
          <p:cNvGraphicFramePr/>
          <p:nvPr/>
        </p:nvGraphicFramePr>
        <p:xfrm>
          <a:off x="5791320" y="3276720"/>
          <a:ext cx="2564640" cy="646920"/>
        </p:xfrm>
        <a:graphic>
          <a:graphicData uri="http://schemas.openxmlformats.org/presentationml/2006/ole">
            <p:oleObj progId="Equation.DSMT4" r:id="rId5" spid="">
              <p:embed/>
              <p:pic>
                <p:nvPicPr>
                  <p:cNvPr id="1943" name="Object 18" descr=""/>
                  <p:cNvPicPr/>
                  <p:nvPr/>
                </p:nvPicPr>
                <p:blipFill>
                  <a:blip r:embed="rId6"/>
                  <a:stretch/>
                </p:blipFill>
                <p:spPr>
                  <a:xfrm>
                    <a:off x="5791320" y="3276720"/>
                    <a:ext cx="2564640" cy="646920"/>
                  </a:xfrm>
                  <a:prstGeom prst="rect">
                    <a:avLst/>
                  </a:prstGeom>
                  <a:ln w="0">
                    <a:noFill/>
                  </a:ln>
                </p:spPr>
              </p:pic>
            </p:oleObj>
          </a:graphicData>
        </a:graphic>
      </p:graphicFrame>
      <p:sp>
        <p:nvSpPr>
          <p:cNvPr id="1944" name="Freeform 19"/>
          <p:cNvSpPr/>
          <p:nvPr/>
        </p:nvSpPr>
        <p:spPr>
          <a:xfrm>
            <a:off x="6248520" y="2971800"/>
            <a:ext cx="837360" cy="227880"/>
          </a:xfrm>
          <a:custGeom>
            <a:avLst/>
            <a:gdLst>
              <a:gd name="textAreaLeft" fmla="*/ 0 w 837360"/>
              <a:gd name="textAreaRight" fmla="*/ 838080 w 837360"/>
              <a:gd name="textAreaTop" fmla="*/ 0 h 227880"/>
              <a:gd name="textAreaBottom" fmla="*/ 228600 h 227880"/>
            </a:gdLst>
            <a:ahLst/>
            <a:rect l="textAreaLeft" t="textAreaTop" r="textAreaRight" b="textAreaBottom"/>
            <a:pathLst>
              <a:path w="528" h="288">
                <a:moveTo>
                  <a:pt x="0" y="0"/>
                </a:moveTo>
                <a:lnTo>
                  <a:pt x="528" y="0"/>
                </a:lnTo>
                <a:lnTo>
                  <a:pt x="528" y="288"/>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45" name="Freeform 20"/>
          <p:cNvSpPr/>
          <p:nvPr/>
        </p:nvSpPr>
        <p:spPr>
          <a:xfrm flipV="1">
            <a:off x="4952880" y="3961800"/>
            <a:ext cx="2133000" cy="227880"/>
          </a:xfrm>
          <a:custGeom>
            <a:avLst/>
            <a:gdLst>
              <a:gd name="textAreaLeft" fmla="*/ 0 w 2133000"/>
              <a:gd name="textAreaRight" fmla="*/ 2133720 w 2133000"/>
              <a:gd name="textAreaTop" fmla="*/ 360 h 227880"/>
              <a:gd name="textAreaBottom" fmla="*/ 228960 h 227880"/>
            </a:gdLst>
            <a:ahLst/>
            <a:rect l="textAreaLeft" t="textAreaTop" r="textAreaRight" b="textAreaBottom"/>
            <a:pathLst>
              <a:path w="528" h="288">
                <a:moveTo>
                  <a:pt x="0" y="0"/>
                </a:moveTo>
                <a:lnTo>
                  <a:pt x="528" y="0"/>
                </a:lnTo>
                <a:lnTo>
                  <a:pt x="528" y="288"/>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46" name="AutoShape 21"/>
          <p:cNvSpPr/>
          <p:nvPr/>
        </p:nvSpPr>
        <p:spPr>
          <a:xfrm>
            <a:off x="3733920" y="4648320"/>
            <a:ext cx="5104800" cy="532800"/>
          </a:xfrm>
          <a:prstGeom prst="wedgeRectCallout">
            <a:avLst>
              <a:gd name="adj1" fmla="val -593"/>
              <a:gd name="adj2" fmla="val -203273"/>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i="1" lang="en-US" sz="1400" spc="-1" strike="noStrike">
                <a:solidFill>
                  <a:srgbClr val="000000"/>
                </a:solidFill>
                <a:latin typeface="Symbol"/>
                <a:ea typeface="HG丸ｺﾞｼｯｸM-PRO"/>
              </a:rPr>
              <a:t>e</a:t>
            </a:r>
            <a:r>
              <a:rPr b="0" i="1" lang="en-US" sz="1400" spc="-1" strike="noStrike" baseline="-25000">
                <a:solidFill>
                  <a:srgbClr val="000000"/>
                </a:solidFill>
                <a:latin typeface="Times New Roman"/>
                <a:ea typeface="HG丸ｺﾞｼｯｸM-PRO"/>
              </a:rPr>
              <a:t>i</a:t>
            </a:r>
            <a:r>
              <a:rPr b="0" lang="en-US" sz="1400" spc="-1" strike="noStrike">
                <a:solidFill>
                  <a:srgbClr val="000000"/>
                </a:solidFill>
                <a:latin typeface="Times New Roman"/>
                <a:ea typeface="HG丸ｺﾞｼｯｸM-PRO"/>
              </a:rPr>
              <a:t>, </a:t>
            </a:r>
            <a:r>
              <a:rPr b="0" i="1" lang="en-US" sz="1400" spc="-1" strike="noStrike">
                <a:solidFill>
                  <a:srgbClr val="000000"/>
                </a:solidFill>
                <a:latin typeface="Times New Roman"/>
                <a:ea typeface="HG丸ｺﾞｼｯｸM-PRO"/>
              </a:rPr>
              <a:t>T</a:t>
            </a:r>
            <a:r>
              <a:rPr b="0" i="1" lang="en-US" sz="1400" spc="-1" strike="noStrike" baseline="-25000">
                <a:solidFill>
                  <a:srgbClr val="000000"/>
                </a:solidFill>
                <a:latin typeface="Times New Roman"/>
                <a:ea typeface="HG丸ｺﾞｼｯｸM-PRO"/>
              </a:rPr>
              <a:t>i</a:t>
            </a:r>
            <a:r>
              <a:rPr b="0" lang="en-US" sz="1400" spc="-1" strike="noStrike">
                <a:solidFill>
                  <a:srgbClr val="000000"/>
                </a:solidFill>
                <a:latin typeface="Times New Roman"/>
                <a:ea typeface="HG丸ｺﾞｼｯｸM-PRO"/>
              </a:rPr>
              <a:t>, </a:t>
            </a:r>
            <a:r>
              <a:rPr b="0" i="1" lang="en-US" sz="1400" spc="-1" strike="noStrike">
                <a:solidFill>
                  <a:srgbClr val="000000"/>
                </a:solidFill>
                <a:latin typeface="Times New Roman"/>
                <a:ea typeface="HG丸ｺﾞｼｯｸM-PRO"/>
              </a:rPr>
              <a:t>F</a:t>
            </a:r>
            <a:r>
              <a:rPr b="0" i="1" lang="en-US" sz="1400" spc="-1" strike="noStrike" baseline="-25000">
                <a:solidFill>
                  <a:srgbClr val="000000"/>
                </a:solidFill>
                <a:latin typeface="Times New Roman"/>
                <a:ea typeface="HG丸ｺﾞｼｯｸM-PRO"/>
              </a:rPr>
              <a:t>ij</a:t>
            </a:r>
            <a:r>
              <a:rPr b="0" i="1" lang="en-US" sz="1400" spc="-1" strike="noStrike">
                <a:solidFill>
                  <a:srgbClr val="000000"/>
                </a:solidFill>
                <a:latin typeface="Times New Roman"/>
                <a:ea typeface="HG丸ｺﾞｼｯｸM-PRO"/>
              </a:rPr>
              <a:t> </a:t>
            </a:r>
            <a:r>
              <a:rPr b="0" lang="ja-JP" sz="1400" spc="-1" strike="noStrike">
                <a:solidFill>
                  <a:srgbClr val="000000"/>
                </a:solidFill>
                <a:latin typeface="Times New Roman"/>
                <a:ea typeface="HG丸ｺﾞｼｯｸM-PRO"/>
              </a:rPr>
              <a:t>がわかっていれば </a:t>
            </a:r>
            <a:r>
              <a:rPr b="0" i="1" lang="en-US" sz="1400" spc="-1" strike="noStrike">
                <a:solidFill>
                  <a:srgbClr val="ff0066"/>
                </a:solidFill>
                <a:latin typeface="Times New Roman"/>
                <a:ea typeface="HG丸ｺﾞｼｯｸM-PRO"/>
              </a:rPr>
              <a:t>G</a:t>
            </a:r>
            <a:r>
              <a:rPr b="0" i="1" lang="en-US" sz="1400" spc="-1" strike="noStrike" baseline="-25000">
                <a:solidFill>
                  <a:srgbClr val="ff0066"/>
                </a:solidFill>
                <a:latin typeface="Times New Roman"/>
                <a:ea typeface="HG丸ｺﾞｼｯｸM-PRO"/>
              </a:rPr>
              <a:t>i</a:t>
            </a:r>
            <a:r>
              <a:rPr b="0" lang="en-US" sz="1400" spc="-1" strike="noStrike">
                <a:solidFill>
                  <a:srgbClr val="ff0066"/>
                </a:solidFill>
                <a:latin typeface="Times New Roman"/>
                <a:ea typeface="HG丸ｺﾞｼｯｸM-PRO"/>
              </a:rPr>
              <a:t> </a:t>
            </a:r>
            <a:r>
              <a:rPr b="0" lang="ja-JP" sz="1400" spc="-1" strike="noStrike">
                <a:solidFill>
                  <a:srgbClr val="000000"/>
                </a:solidFill>
                <a:latin typeface="Times New Roman"/>
                <a:ea typeface="HG丸ｺﾞｼｯｸM-PRO"/>
              </a:rPr>
              <a:t>に関する簡単な連立一次方程式</a:t>
            </a:r>
            <a:endParaRPr b="0" lang="en-US" sz="1400" spc="-1" strike="noStrike">
              <a:solidFill>
                <a:srgbClr val="000000"/>
              </a:solidFill>
              <a:latin typeface="Arial"/>
            </a:endParaRPr>
          </a:p>
          <a:p>
            <a:pPr algn="ctr">
              <a:lnSpc>
                <a:spcPct val="100000"/>
              </a:lnSpc>
            </a:pPr>
            <a:r>
              <a:rPr b="0" lang="ja-JP" sz="1400" spc="-1" strike="noStrike">
                <a:solidFill>
                  <a:srgbClr val="000000"/>
                </a:solidFill>
                <a:latin typeface="Times New Roman"/>
                <a:ea typeface="HG丸ｺﾞｼｯｸM-PRO"/>
              </a:rPr>
              <a:t>「</a:t>
            </a:r>
            <a:r>
              <a:rPr b="0" i="1" lang="en-US" sz="1400" spc="-1" strike="noStrike">
                <a:solidFill>
                  <a:srgbClr val="000000"/>
                </a:solidFill>
                <a:latin typeface="Times New Roman"/>
                <a:ea typeface="HG丸ｺﾞｼｯｸM-PRO"/>
              </a:rPr>
              <a:t>G</a:t>
            </a:r>
            <a:r>
              <a:rPr b="0" i="1" lang="en-US" sz="1400" spc="-1" strike="noStrike" baseline="-25000">
                <a:solidFill>
                  <a:srgbClr val="000000"/>
                </a:solidFill>
                <a:latin typeface="Times New Roman"/>
                <a:ea typeface="HG丸ｺﾞｼｯｸM-PRO"/>
              </a:rPr>
              <a:t>i </a:t>
            </a:r>
            <a:r>
              <a:rPr b="0" lang="ja-JP" sz="1400" spc="-1" strike="noStrike">
                <a:solidFill>
                  <a:srgbClr val="000000"/>
                </a:solidFill>
                <a:latin typeface="Times New Roman"/>
                <a:ea typeface="HG丸ｺﾞｼｯｸM-PRO"/>
              </a:rPr>
              <a:t>は計算可！」</a:t>
            </a:r>
            <a:endParaRPr b="0" lang="en-US" sz="1400" spc="-1" strike="noStrike">
              <a:solidFill>
                <a:srgbClr val="000000"/>
              </a:solidFill>
              <a:latin typeface="Arial"/>
            </a:endParaRPr>
          </a:p>
        </p:txBody>
      </p:sp>
      <p:graphicFrame>
        <p:nvGraphicFramePr>
          <p:cNvPr id="1947" name="Object 22"/>
          <p:cNvGraphicFramePr/>
          <p:nvPr/>
        </p:nvGraphicFramePr>
        <p:xfrm>
          <a:off x="4597560" y="5372280"/>
          <a:ext cx="3402720" cy="723240"/>
        </p:xfrm>
        <a:graphic>
          <a:graphicData uri="http://schemas.openxmlformats.org/presentationml/2006/ole">
            <p:oleObj progId="Equation.DSMT4" r:id="rId7" spid="">
              <p:embed/>
              <p:pic>
                <p:nvPicPr>
                  <p:cNvPr id="1948" name="Object 22" descr=""/>
                  <p:cNvPicPr/>
                  <p:nvPr/>
                </p:nvPicPr>
                <p:blipFill>
                  <a:blip r:embed="rId8"/>
                  <a:stretch/>
                </p:blipFill>
                <p:spPr>
                  <a:xfrm>
                    <a:off x="4597560" y="5372280"/>
                    <a:ext cx="3402720" cy="72324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正味の熱流束</a:t>
            </a:r>
            <a:endParaRPr b="0" lang="en-US" sz="3200" spc="-1" strike="noStrike">
              <a:solidFill>
                <a:srgbClr val="000000"/>
              </a:solidFill>
              <a:latin typeface="Arial"/>
            </a:endParaRPr>
          </a:p>
        </p:txBody>
      </p:sp>
      <p:sp>
        <p:nvSpPr>
          <p:cNvPr id="1950"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支出から収入を差し引くと（正味の熱流束）</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i="1" lang="en-US" sz="2000" spc="-1" strike="noStrike">
                <a:solidFill>
                  <a:srgbClr val="000099"/>
                </a:solidFill>
                <a:latin typeface="Times New Roman"/>
                <a:ea typeface="HG丸ｺﾞｼｯｸM-PRO"/>
              </a:rPr>
              <a:t>q</a:t>
            </a:r>
            <a:r>
              <a:rPr b="0" i="1" lang="en-US" sz="2000" spc="-1" strike="noStrike" baseline="-25000">
                <a:solidFill>
                  <a:srgbClr val="000099"/>
                </a:solidFill>
                <a:latin typeface="Times New Roman"/>
                <a:ea typeface="HG丸ｺﾞｼｯｸM-PRO"/>
              </a:rPr>
              <a:t>i</a:t>
            </a:r>
            <a:r>
              <a:rPr b="0" lang="ja-JP" sz="2000" spc="-1" strike="noStrike">
                <a:solidFill>
                  <a:srgbClr val="000099"/>
                </a:solidFill>
                <a:latin typeface="Times New Roman"/>
                <a:ea typeface="HG丸ｺﾞｼｯｸM-PRO"/>
              </a:rPr>
              <a:t>：面 </a:t>
            </a:r>
            <a:r>
              <a:rPr b="0" i="1" lang="en-US" sz="2000" spc="-1" strike="noStrike">
                <a:solidFill>
                  <a:srgbClr val="000099"/>
                </a:solidFill>
                <a:latin typeface="Times New Roman"/>
                <a:ea typeface="HG丸ｺﾞｼｯｸM-PRO"/>
              </a:rPr>
              <a:t>i</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から閉空間に向かう正味の熱流束</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Wingdings" charset="2"/>
              <a:buChar char=""/>
              <a:tabLst>
                <a:tab algn="l" pos="0"/>
              </a:tabLst>
            </a:pPr>
            <a:r>
              <a:rPr b="0" i="1" lang="en-US" sz="2000" spc="-1" strike="noStrike">
                <a:solidFill>
                  <a:srgbClr val="000099"/>
                </a:solidFill>
                <a:latin typeface="Times New Roman"/>
                <a:ea typeface="HG丸ｺﾞｼｯｸM-PRO"/>
              </a:rPr>
              <a:t>q</a:t>
            </a:r>
            <a:r>
              <a:rPr b="0" i="1" lang="en-US" sz="2000" spc="-1" strike="noStrike" baseline="-25000">
                <a:solidFill>
                  <a:srgbClr val="000099"/>
                </a:solidFill>
                <a:latin typeface="Times New Roman"/>
                <a:ea typeface="HG丸ｺﾞｼｯｸM-PRO"/>
              </a:rPr>
              <a:t>i</a:t>
            </a:r>
            <a:r>
              <a:rPr b="0" lang="en-US" sz="2000" spc="-1" strike="noStrike">
                <a:solidFill>
                  <a:srgbClr val="000099"/>
                </a:solidFill>
                <a:latin typeface="Times New Roman"/>
                <a:ea typeface="HG丸ｺﾞｼｯｸM-PRO"/>
              </a:rPr>
              <a:t> &gt; 0</a:t>
            </a:r>
            <a:r>
              <a:rPr b="0" lang="ja-JP" sz="2000" spc="-1" strike="noStrike">
                <a:solidFill>
                  <a:srgbClr val="000099"/>
                </a:solidFill>
                <a:latin typeface="Times New Roman"/>
                <a:ea typeface="HG丸ｺﾞｼｯｸM-PRO"/>
              </a:rPr>
              <a:t>：支出の方が多い；貯金（温度）一定にするには外部</a:t>
            </a:r>
            <a:r>
              <a:rPr b="0" lang="ja-JP" sz="2000" spc="-1" strike="noStrike">
                <a:solidFill>
                  <a:srgbClr val="ff0066"/>
                </a:solidFill>
                <a:latin typeface="Times New Roman"/>
                <a:ea typeface="HG丸ｺﾞｼｯｸM-PRO"/>
              </a:rPr>
              <a:t>加熱</a:t>
            </a:r>
            <a:r>
              <a:rPr b="0" lang="ja-JP" sz="2000" spc="-1" strike="noStrike">
                <a:solidFill>
                  <a:srgbClr val="000099"/>
                </a:solidFill>
                <a:latin typeface="Times New Roman"/>
                <a:ea typeface="HG丸ｺﾞｼｯｸM-PRO"/>
              </a:rPr>
              <a:t>必要</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Wingdings" charset="2"/>
              <a:buChar char=""/>
              <a:tabLst>
                <a:tab algn="l" pos="0"/>
              </a:tabLst>
            </a:pPr>
            <a:r>
              <a:rPr b="0" i="1" lang="en-US" sz="2000" spc="-1" strike="noStrike">
                <a:solidFill>
                  <a:srgbClr val="000099"/>
                </a:solidFill>
                <a:latin typeface="Times New Roman"/>
                <a:ea typeface="HG丸ｺﾞｼｯｸM-PRO"/>
              </a:rPr>
              <a:t>q</a:t>
            </a:r>
            <a:r>
              <a:rPr b="0" i="1" lang="en-US" sz="2000" spc="-1" strike="noStrike" baseline="-25000">
                <a:solidFill>
                  <a:srgbClr val="000099"/>
                </a:solidFill>
                <a:latin typeface="Times New Roman"/>
                <a:ea typeface="HG丸ｺﾞｼｯｸM-PRO"/>
              </a:rPr>
              <a:t>i</a:t>
            </a:r>
            <a:r>
              <a:rPr b="0" lang="en-US" sz="2000" spc="-1" strike="noStrike">
                <a:solidFill>
                  <a:srgbClr val="000099"/>
                </a:solidFill>
                <a:latin typeface="Times New Roman"/>
                <a:ea typeface="HG丸ｺﾞｼｯｸM-PRO"/>
              </a:rPr>
              <a:t> &lt; 0</a:t>
            </a:r>
            <a:r>
              <a:rPr b="0" lang="ja-JP" sz="2000" spc="-1" strike="noStrike">
                <a:solidFill>
                  <a:srgbClr val="000099"/>
                </a:solidFill>
                <a:latin typeface="Times New Roman"/>
                <a:ea typeface="HG丸ｺﾞｼｯｸM-PRO"/>
              </a:rPr>
              <a:t>：収入の方が多い；貯金（温度）一定にするには外部</a:t>
            </a:r>
            <a:r>
              <a:rPr b="0" lang="ja-JP" sz="2000" spc="-1" strike="noStrike">
                <a:solidFill>
                  <a:srgbClr val="ff0066"/>
                </a:solidFill>
                <a:latin typeface="Times New Roman"/>
                <a:ea typeface="HG丸ｺﾞｼｯｸM-PRO"/>
              </a:rPr>
              <a:t>冷却</a:t>
            </a:r>
            <a:r>
              <a:rPr b="0" lang="ja-JP" sz="2000" spc="-1" strike="noStrike">
                <a:solidFill>
                  <a:srgbClr val="000099"/>
                </a:solidFill>
                <a:latin typeface="Times New Roman"/>
                <a:ea typeface="HG丸ｺﾞｼｯｸM-PRO"/>
              </a:rPr>
              <a:t>必要</a:t>
            </a:r>
            <a:endParaRPr b="0" lang="en-US" sz="2000" spc="-1" strike="noStrike">
              <a:solidFill>
                <a:srgbClr val="000000"/>
              </a:solidFill>
              <a:latin typeface="Arial"/>
            </a:endParaRPr>
          </a:p>
        </p:txBody>
      </p:sp>
      <p:graphicFrame>
        <p:nvGraphicFramePr>
          <p:cNvPr id="1951" name="Object 4"/>
          <p:cNvGraphicFramePr/>
          <p:nvPr/>
        </p:nvGraphicFramePr>
        <p:xfrm>
          <a:off x="965160" y="1523880"/>
          <a:ext cx="4825440" cy="608760"/>
        </p:xfrm>
        <a:graphic>
          <a:graphicData uri="http://schemas.openxmlformats.org/presentationml/2006/ole">
            <p:oleObj progId="Equation.DSMT4" r:id="rId1" spid="">
              <p:embed/>
              <p:pic>
                <p:nvPicPr>
                  <p:cNvPr id="1952" name="Object 4" descr=""/>
                  <p:cNvPicPr/>
                  <p:nvPr/>
                </p:nvPicPr>
                <p:blipFill>
                  <a:blip r:embed="rId2"/>
                  <a:stretch/>
                </p:blipFill>
                <p:spPr>
                  <a:xfrm>
                    <a:off x="965160" y="1523880"/>
                    <a:ext cx="4825440" cy="608760"/>
                  </a:xfrm>
                  <a:prstGeom prst="rect">
                    <a:avLst/>
                  </a:prstGeom>
                  <a:ln w="0">
                    <a:noFill/>
                  </a:ln>
                </p:spPr>
              </p:pic>
            </p:oleObj>
          </a:graphicData>
        </a:graphic>
      </p:graphicFrame>
      <p:sp>
        <p:nvSpPr>
          <p:cNvPr id="1953" name="Rectangle 5"/>
          <p:cNvSpPr/>
          <p:nvPr/>
        </p:nvSpPr>
        <p:spPr>
          <a:xfrm>
            <a:off x="6477120" y="1981080"/>
            <a:ext cx="2208960" cy="227880"/>
          </a:xfrm>
          <a:prstGeom prst="rect">
            <a:avLst/>
          </a:prstGeom>
          <a:solidFill>
            <a:srgbClr val="c0c0c0"/>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54" name="Rectangle 6"/>
          <p:cNvSpPr/>
          <p:nvPr/>
        </p:nvSpPr>
        <p:spPr>
          <a:xfrm>
            <a:off x="6477120" y="1219320"/>
            <a:ext cx="2208960" cy="227880"/>
          </a:xfrm>
          <a:prstGeom prst="rect">
            <a:avLst/>
          </a:prstGeom>
          <a:solidFill>
            <a:srgbClr val="c0c0c0"/>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55" name="Line 7"/>
          <p:cNvSpPr/>
          <p:nvPr/>
        </p:nvSpPr>
        <p:spPr>
          <a:xfrm>
            <a:off x="6476760" y="1447560"/>
            <a:ext cx="2210040" cy="360"/>
          </a:xfrm>
          <a:prstGeom prst="line">
            <a:avLst/>
          </a:prstGeom>
          <a:ln w="25400">
            <a:solidFill>
              <a:srgbClr val="ff00ff"/>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956" name="Line 8"/>
          <p:cNvSpPr/>
          <p:nvPr/>
        </p:nvSpPr>
        <p:spPr>
          <a:xfrm>
            <a:off x="6476760" y="1981080"/>
            <a:ext cx="2210040" cy="360"/>
          </a:xfrm>
          <a:prstGeom prst="line">
            <a:avLst/>
          </a:prstGeom>
          <a:ln w="25400">
            <a:solidFill>
              <a:srgbClr val="00ccff"/>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957" name="Text Box 9"/>
          <p:cNvSpPr/>
          <p:nvPr/>
        </p:nvSpPr>
        <p:spPr>
          <a:xfrm>
            <a:off x="8326080" y="13842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958" name="Text Box 10"/>
          <p:cNvSpPr/>
          <p:nvPr/>
        </p:nvSpPr>
        <p:spPr>
          <a:xfrm>
            <a:off x="8326080" y="17208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1959" name="Line 11"/>
          <p:cNvSpPr/>
          <p:nvPr/>
        </p:nvSpPr>
        <p:spPr>
          <a:xfrm>
            <a:off x="6867360" y="1447560"/>
            <a:ext cx="304920" cy="533520"/>
          </a:xfrm>
          <a:prstGeom prst="line">
            <a:avLst/>
          </a:prstGeom>
          <a:ln w="2540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60" name="Line 12"/>
          <p:cNvSpPr/>
          <p:nvPr/>
        </p:nvSpPr>
        <p:spPr>
          <a:xfrm>
            <a:off x="7172280" y="1981080"/>
            <a:ext cx="380880" cy="152280"/>
          </a:xfrm>
          <a:prstGeom prst="line">
            <a:avLst/>
          </a:prstGeom>
          <a:ln w="1270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61" name="Line 13"/>
          <p:cNvSpPr/>
          <p:nvPr/>
        </p:nvSpPr>
        <p:spPr>
          <a:xfrm flipV="1">
            <a:off x="7172280" y="1447560"/>
            <a:ext cx="304560" cy="533520"/>
          </a:xfrm>
          <a:prstGeom prst="line">
            <a:avLst/>
          </a:prstGeom>
          <a:ln w="1270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62" name="Line 14"/>
          <p:cNvSpPr/>
          <p:nvPr/>
        </p:nvSpPr>
        <p:spPr>
          <a:xfrm flipV="1">
            <a:off x="7476840" y="1295280"/>
            <a:ext cx="457200" cy="152280"/>
          </a:xfrm>
          <a:prstGeom prst="line">
            <a:avLst/>
          </a:prstGeom>
          <a:ln w="635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63" name="Line 15"/>
          <p:cNvSpPr/>
          <p:nvPr/>
        </p:nvSpPr>
        <p:spPr>
          <a:xfrm>
            <a:off x="7476840" y="1447560"/>
            <a:ext cx="228600" cy="304920"/>
          </a:xfrm>
          <a:prstGeom prst="line">
            <a:avLst/>
          </a:prstGeom>
          <a:ln w="635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aphicFrame>
        <p:nvGraphicFramePr>
          <p:cNvPr id="1964" name="Object 16"/>
          <p:cNvGraphicFramePr/>
          <p:nvPr/>
        </p:nvGraphicFramePr>
        <p:xfrm>
          <a:off x="1295280" y="2286000"/>
          <a:ext cx="1078920" cy="596160"/>
        </p:xfrm>
        <a:graphic>
          <a:graphicData uri="http://schemas.openxmlformats.org/presentationml/2006/ole">
            <p:oleObj progId="Equation.DSMT4" r:id="rId3" spid="">
              <p:embed/>
              <p:pic>
                <p:nvPicPr>
                  <p:cNvPr id="1965" name="Object 16" descr=""/>
                  <p:cNvPicPr/>
                  <p:nvPr/>
                </p:nvPicPr>
                <p:blipFill>
                  <a:blip r:embed="rId4"/>
                  <a:stretch/>
                </p:blipFill>
                <p:spPr>
                  <a:xfrm>
                    <a:off x="1295280" y="2286000"/>
                    <a:ext cx="1078920" cy="596160"/>
                  </a:xfrm>
                  <a:prstGeom prst="rect">
                    <a:avLst/>
                  </a:prstGeom>
                  <a:ln w="0">
                    <a:noFill/>
                  </a:ln>
                </p:spPr>
              </p:pic>
            </p:oleObj>
          </a:graphicData>
        </a:graphic>
      </p:graphicFrame>
      <p:sp>
        <p:nvSpPr>
          <p:cNvPr id="1966" name="Line 17"/>
          <p:cNvSpPr/>
          <p:nvPr/>
        </p:nvSpPr>
        <p:spPr>
          <a:xfrm>
            <a:off x="3047760" y="2209680"/>
            <a:ext cx="360" cy="9144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67" name="Line 18"/>
          <p:cNvSpPr/>
          <p:nvPr/>
        </p:nvSpPr>
        <p:spPr>
          <a:xfrm>
            <a:off x="2361960" y="2590560"/>
            <a:ext cx="685800" cy="360"/>
          </a:xfrm>
          <a:prstGeom prst="line">
            <a:avLst/>
          </a:prstGeom>
          <a:ln w="6350">
            <a:solidFill>
              <a:srgbClr val="000000"/>
            </a:solidFill>
            <a:prstDash val="lgDash"/>
            <a:round/>
            <a:tailEnd len="med" type="arrow"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graphicFrame>
        <p:nvGraphicFramePr>
          <p:cNvPr id="1968" name="Object 19"/>
          <p:cNvGraphicFramePr/>
          <p:nvPr/>
        </p:nvGraphicFramePr>
        <p:xfrm>
          <a:off x="2211480" y="3130560"/>
          <a:ext cx="1688400" cy="748440"/>
        </p:xfrm>
        <a:graphic>
          <a:graphicData uri="http://schemas.openxmlformats.org/presentationml/2006/ole">
            <p:oleObj progId="Equation.DSMT4" r:id="rId5" spid="">
              <p:embed/>
              <p:pic>
                <p:nvPicPr>
                  <p:cNvPr id="1969" name="Object 19" descr=""/>
                  <p:cNvPicPr/>
                  <p:nvPr/>
                </p:nvPicPr>
                <p:blipFill>
                  <a:blip r:embed="rId6"/>
                  <a:stretch/>
                </p:blipFill>
                <p:spPr>
                  <a:xfrm>
                    <a:off x="2211480" y="3130560"/>
                    <a:ext cx="1688400" cy="748440"/>
                  </a:xfrm>
                  <a:prstGeom prst="rect">
                    <a:avLst/>
                  </a:prstGeom>
                  <a:ln w="0">
                    <a:noFill/>
                  </a:ln>
                </p:spPr>
              </p:pic>
            </p:oleObj>
          </a:graphicData>
        </a:graphic>
      </p:graphicFrame>
      <p:sp>
        <p:nvSpPr>
          <p:cNvPr id="1970" name="Text Box 20"/>
          <p:cNvSpPr/>
          <p:nvPr/>
        </p:nvSpPr>
        <p:spPr>
          <a:xfrm>
            <a:off x="3968640" y="3338640"/>
            <a:ext cx="42958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n-US" sz="1600" spc="-1" strike="noStrike">
                <a:solidFill>
                  <a:srgbClr val="000000"/>
                </a:solidFill>
                <a:latin typeface="Times New Roman"/>
                <a:ea typeface="HG丸ｺﾞｼｯｸM-PRO"/>
              </a:rPr>
              <a:t>F</a:t>
            </a:r>
            <a:r>
              <a:rPr b="0" i="1" lang="en-US" sz="1600" spc="-1" strike="noStrike" baseline="-25000">
                <a:solidFill>
                  <a:srgbClr val="000000"/>
                </a:solidFill>
                <a:latin typeface="Times New Roman"/>
                <a:ea typeface="HG丸ｺﾞｼｯｸM-PRO"/>
              </a:rPr>
              <a:t>ij</a:t>
            </a:r>
            <a:r>
              <a:rPr b="0" i="1"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が既知なら </a:t>
            </a:r>
            <a:r>
              <a:rPr b="0" i="1" lang="en-US" sz="1600" spc="-1" strike="noStrike">
                <a:solidFill>
                  <a:srgbClr val="000000"/>
                </a:solidFill>
                <a:latin typeface="Times New Roman"/>
                <a:ea typeface="HG丸ｺﾞｼｯｸM-PRO"/>
              </a:rPr>
              <a:t>q</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は </a:t>
            </a:r>
            <a:r>
              <a:rPr b="0" i="1" lang="en-US" sz="1600" spc="-1" strike="noStrike">
                <a:solidFill>
                  <a:srgbClr val="000000"/>
                </a:solidFill>
                <a:latin typeface="Times New Roman"/>
                <a:ea typeface="HG丸ｺﾞｼｯｸM-PRO"/>
              </a:rPr>
              <a:t>G</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から直ちに計算できる。</a:t>
            </a:r>
            <a:endParaRPr b="0" lang="en-US" sz="1600" spc="-1" strike="noStrike">
              <a:solidFill>
                <a:srgbClr val="000000"/>
              </a:solidFill>
              <a:latin typeface="Arial"/>
            </a:endParaRPr>
          </a:p>
        </p:txBody>
      </p:sp>
      <p:graphicFrame>
        <p:nvGraphicFramePr>
          <p:cNvPr id="1971" name="Object 21"/>
          <p:cNvGraphicFramePr/>
          <p:nvPr/>
        </p:nvGraphicFramePr>
        <p:xfrm>
          <a:off x="6019920" y="3822840"/>
          <a:ext cx="2234520" cy="672480"/>
        </p:xfrm>
        <a:graphic>
          <a:graphicData uri="http://schemas.openxmlformats.org/presentationml/2006/ole">
            <p:oleObj progId="Equation.DSMT4" r:id="rId7" spid="">
              <p:embed/>
              <p:pic>
                <p:nvPicPr>
                  <p:cNvPr id="1972" name="Object 21" descr=""/>
                  <p:cNvPicPr/>
                  <p:nvPr/>
                </p:nvPicPr>
                <p:blipFill>
                  <a:blip r:embed="rId8"/>
                  <a:stretch/>
                </p:blipFill>
                <p:spPr>
                  <a:xfrm>
                    <a:off x="6019920" y="3822840"/>
                    <a:ext cx="2234520" cy="67248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その他</a:t>
            </a:r>
            <a:endParaRPr b="0" lang="en-US" sz="3200" spc="-1" strike="noStrike">
              <a:solidFill>
                <a:srgbClr val="000000"/>
              </a:solidFill>
              <a:latin typeface="Arial"/>
            </a:endParaRPr>
          </a:p>
        </p:txBody>
      </p:sp>
      <p:sp>
        <p:nvSpPr>
          <p:cNvPr id="413" name="PlaceHolder 2"/>
          <p:cNvSpPr>
            <a:spLocks noGrp="1"/>
          </p:cNvSpPr>
          <p:nvPr>
            <p:ph/>
          </p:nvPr>
        </p:nvSpPr>
        <p:spPr>
          <a:xfrm>
            <a:off x="152280" y="990720"/>
            <a:ext cx="4494960" cy="5333400"/>
          </a:xfrm>
          <a:prstGeom prst="rect">
            <a:avLst/>
          </a:prstGeom>
          <a:noFill/>
          <a:ln w="0">
            <a:noFill/>
          </a:ln>
        </p:spPr>
        <p:txBody>
          <a:bodyPr numCol="1" spcCol="0" lIns="0" rIns="0" tIns="0" bIns="0" anchor="t">
            <a:noAutofit/>
          </a:bodyPr>
          <a:p>
            <a:pPr marL="343080" indent="-343080">
              <a:lnSpc>
                <a:spcPct val="100000"/>
              </a:lnSpc>
              <a:spcBef>
                <a:spcPts val="901"/>
              </a:spcBef>
              <a:buClr>
                <a:srgbClr val="000099"/>
              </a:buClr>
              <a:buFont typeface="Wingdings" charset="2"/>
              <a:buChar char=""/>
            </a:pPr>
            <a:r>
              <a:rPr b="1" lang="en-US" sz="1800" spc="-1" strike="noStrike" u="sng">
                <a:solidFill>
                  <a:srgbClr val="000099"/>
                </a:solidFill>
                <a:uFillTx/>
                <a:latin typeface="Times New Roman"/>
                <a:ea typeface="HG丸ｺﾞｼｯｸM-PRO"/>
              </a:rPr>
              <a:t>1.2.4 </a:t>
            </a:r>
            <a:r>
              <a:rPr b="1" lang="ja-JP" sz="1800" spc="-1" strike="noStrike" u="sng">
                <a:solidFill>
                  <a:srgbClr val="000099"/>
                </a:solidFill>
                <a:uFillTx/>
                <a:latin typeface="Times New Roman"/>
                <a:ea typeface="HG丸ｺﾞｼｯｸM-PRO"/>
              </a:rPr>
              <a:t>相変化伝熱（７章）</a:t>
            </a:r>
            <a:endParaRPr b="0" lang="en-US" sz="1800" spc="-1" strike="noStrike">
              <a:solidFill>
                <a:srgbClr val="000000"/>
              </a:solidFill>
              <a:latin typeface="Arial"/>
            </a:endParaRPr>
          </a:p>
          <a:p>
            <a:pPr lvl="1" marL="646200" indent="-18900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沸騰・凝縮</a:t>
            </a:r>
            <a:endParaRPr b="0" lang="en-US" sz="1800" spc="-1" strike="noStrike">
              <a:solidFill>
                <a:srgbClr val="000000"/>
              </a:solidFill>
              <a:latin typeface="Arial"/>
            </a:endParaRPr>
          </a:p>
          <a:p>
            <a:pPr lvl="1" marL="646200" indent="-18900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熱輸送量が大きい（熱伝達率が大きい）</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ja-JP" sz="1800" spc="-1" strike="noStrike" u="sng">
                <a:solidFill>
                  <a:srgbClr val="ff0000"/>
                </a:solidFill>
                <a:uFillTx/>
                <a:latin typeface="Times New Roman"/>
                <a:ea typeface="HG丸ｺﾞｼｯｸM-PRO"/>
              </a:rPr>
              <a:t>少ない温度差で大量の熱を輸送できる．</a:t>
            </a:r>
            <a:r>
              <a:rPr b="0" lang="en-US" sz="1800" spc="-1" strike="noStrike" u="sng">
                <a:solidFill>
                  <a:srgbClr val="ff0000"/>
                </a:solidFill>
                <a:uFillTx/>
                <a:latin typeface="Times New Roman"/>
                <a:ea typeface="HG丸ｺﾞｼｯｸM-PRO"/>
              </a:rPr>
              <a:t>CPU</a:t>
            </a:r>
            <a:r>
              <a:rPr b="0" lang="ja-JP" sz="1800" spc="-1" strike="noStrike" u="sng">
                <a:solidFill>
                  <a:srgbClr val="ff0000"/>
                </a:solidFill>
                <a:uFillTx/>
                <a:latin typeface="Times New Roman"/>
                <a:ea typeface="HG丸ｺﾞｼｯｸM-PRO"/>
              </a:rPr>
              <a:t>冷却？</a:t>
            </a:r>
            <a:endParaRPr b="0" lang="en-US" sz="1800" spc="-1" strike="noStrike">
              <a:solidFill>
                <a:srgbClr val="000000"/>
              </a:solidFill>
              <a:latin typeface="Arial"/>
            </a:endParaRPr>
          </a:p>
          <a:p>
            <a:pPr lvl="1" marL="646200" indent="-18900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自然対流空気：</a:t>
            </a:r>
            <a:r>
              <a:rPr b="0" lang="en-US" sz="1800" spc="-1" strike="noStrike">
                <a:solidFill>
                  <a:srgbClr val="000099"/>
                </a:solidFill>
                <a:latin typeface="Times New Roman"/>
                <a:ea typeface="HG丸ｺﾞｼｯｸM-PRO"/>
              </a:rPr>
              <a:t>h = 10</a:t>
            </a:r>
            <a:r>
              <a:rPr b="0" lang="en-US" sz="1800" spc="-1" strike="noStrike" baseline="30000">
                <a:solidFill>
                  <a:srgbClr val="000099"/>
                </a:solidFill>
                <a:latin typeface="Times New Roman"/>
                <a:ea typeface="HG丸ｺﾞｼｯｸM-PRO"/>
              </a:rPr>
              <a:t>0</a:t>
            </a:r>
            <a:r>
              <a:rPr b="0" lang="en-US" sz="1800" spc="-1" strike="noStrike">
                <a:solidFill>
                  <a:srgbClr val="000099"/>
                </a:solidFill>
                <a:latin typeface="Times New Roman"/>
                <a:ea typeface="HG丸ｺﾞｼｯｸM-PRO"/>
              </a:rPr>
              <a:t>–10</a:t>
            </a:r>
            <a:r>
              <a:rPr b="0" lang="en-US" sz="1800" spc="-1" strike="noStrike" baseline="30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K</a:t>
            </a:r>
            <a:endParaRPr b="0" lang="en-US" sz="1800" spc="-1" strike="noStrike">
              <a:solidFill>
                <a:srgbClr val="000000"/>
              </a:solidFill>
              <a:latin typeface="Arial"/>
            </a:endParaRPr>
          </a:p>
          <a:p>
            <a:pPr lvl="1" marL="646200" indent="-18900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自然対流水　：</a:t>
            </a:r>
            <a:r>
              <a:rPr b="0" lang="en-US" sz="1800" spc="-1" strike="noStrike">
                <a:solidFill>
                  <a:srgbClr val="000099"/>
                </a:solidFill>
                <a:latin typeface="Times New Roman"/>
                <a:ea typeface="HG丸ｺﾞｼｯｸM-PRO"/>
              </a:rPr>
              <a:t>h = 10</a:t>
            </a:r>
            <a:r>
              <a:rPr b="0" lang="en-US" sz="1800" spc="-1" strike="noStrike" baseline="30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–10</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K</a:t>
            </a:r>
            <a:endParaRPr b="0" lang="en-US" sz="1800" spc="-1" strike="noStrike">
              <a:solidFill>
                <a:srgbClr val="000000"/>
              </a:solidFill>
              <a:latin typeface="Arial"/>
            </a:endParaRPr>
          </a:p>
          <a:p>
            <a:pPr lvl="1" marL="646200" indent="-18900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強制対流空気：</a:t>
            </a:r>
            <a:r>
              <a:rPr b="0" lang="en-US" sz="1800" spc="-1" strike="noStrike">
                <a:solidFill>
                  <a:srgbClr val="000099"/>
                </a:solidFill>
                <a:latin typeface="Times New Roman"/>
                <a:ea typeface="HG丸ｺﾞｼｯｸM-PRO"/>
              </a:rPr>
              <a:t>h = 10</a:t>
            </a:r>
            <a:r>
              <a:rPr b="0" lang="en-US" sz="1800" spc="-1" strike="noStrike" baseline="30000">
                <a:solidFill>
                  <a:srgbClr val="000099"/>
                </a:solidFill>
                <a:latin typeface="Times New Roman"/>
                <a:ea typeface="HG丸ｺﾞｼｯｸM-PRO"/>
              </a:rPr>
              <a:t>3</a:t>
            </a:r>
            <a:r>
              <a:rPr b="0" lang="en-US" sz="1800" spc="-1" strike="noStrike">
                <a:solidFill>
                  <a:srgbClr val="000099"/>
                </a:solidFill>
                <a:latin typeface="Times New Roman"/>
                <a:ea typeface="HG丸ｺﾞｼｯｸM-PRO"/>
              </a:rPr>
              <a:t> 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K</a:t>
            </a:r>
            <a:endParaRPr b="0" lang="en-US" sz="1800" spc="-1" strike="noStrike">
              <a:solidFill>
                <a:srgbClr val="000000"/>
              </a:solidFill>
              <a:latin typeface="Arial"/>
            </a:endParaRPr>
          </a:p>
          <a:p>
            <a:pPr lvl="1" marL="646200" indent="-18900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強制対流水　：</a:t>
            </a:r>
            <a:r>
              <a:rPr b="0" lang="en-US" sz="1800" spc="-1" strike="noStrike">
                <a:solidFill>
                  <a:srgbClr val="000099"/>
                </a:solidFill>
                <a:latin typeface="Times New Roman"/>
                <a:ea typeface="HG丸ｺﾞｼｯｸM-PRO"/>
              </a:rPr>
              <a:t>h = 10</a:t>
            </a:r>
            <a:r>
              <a:rPr b="0" lang="en-US" sz="1800" spc="-1" strike="noStrike" baseline="30000">
                <a:solidFill>
                  <a:srgbClr val="000099"/>
                </a:solidFill>
                <a:latin typeface="Times New Roman"/>
                <a:ea typeface="HG丸ｺﾞｼｯｸM-PRO"/>
              </a:rPr>
              <a:t>3</a:t>
            </a:r>
            <a:r>
              <a:rPr b="0" lang="en-US" sz="1800" spc="-1" strike="noStrike">
                <a:solidFill>
                  <a:srgbClr val="000099"/>
                </a:solidFill>
                <a:latin typeface="Times New Roman"/>
                <a:ea typeface="HG丸ｺﾞｼｯｸM-PRO"/>
              </a:rPr>
              <a:t>–10</a:t>
            </a:r>
            <a:r>
              <a:rPr b="0" lang="en-US" sz="1800" spc="-1" strike="noStrike" baseline="30000">
                <a:solidFill>
                  <a:srgbClr val="000099"/>
                </a:solidFill>
                <a:latin typeface="Times New Roman"/>
                <a:ea typeface="HG丸ｺﾞｼｯｸM-PRO"/>
              </a:rPr>
              <a:t>4</a:t>
            </a:r>
            <a:r>
              <a:rPr b="0" lang="en-US" sz="1800" spc="-1" strike="noStrike">
                <a:solidFill>
                  <a:srgbClr val="000099"/>
                </a:solidFill>
                <a:latin typeface="Times New Roman"/>
                <a:ea typeface="HG丸ｺﾞｼｯｸM-PRO"/>
              </a:rPr>
              <a:t> 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K</a:t>
            </a:r>
            <a:endParaRPr b="0" lang="en-US" sz="1800" spc="-1" strike="noStrike">
              <a:solidFill>
                <a:srgbClr val="000000"/>
              </a:solidFill>
              <a:latin typeface="Arial"/>
            </a:endParaRPr>
          </a:p>
          <a:p>
            <a:pPr lvl="1" marL="646200" indent="-189000">
              <a:lnSpc>
                <a:spcPct val="100000"/>
              </a:lnSpc>
              <a:spcBef>
                <a:spcPts val="901"/>
              </a:spcBef>
              <a:buClr>
                <a:srgbClr val="ff0000"/>
              </a:buClr>
              <a:buFont typeface="Symbol"/>
              <a:buChar char=""/>
            </a:pPr>
            <a:r>
              <a:rPr b="1" lang="ja-JP" sz="1800" spc="-1" strike="noStrike">
                <a:solidFill>
                  <a:srgbClr val="ff0000"/>
                </a:solidFill>
                <a:latin typeface="Times New Roman"/>
                <a:ea typeface="HG丸ｺﾞｼｯｸM-PRO"/>
              </a:rPr>
              <a:t>沸騰・凝縮　：</a:t>
            </a:r>
            <a:r>
              <a:rPr b="1" lang="en-US" sz="1800" spc="-1" strike="noStrike">
                <a:solidFill>
                  <a:srgbClr val="ff0000"/>
                </a:solidFill>
                <a:latin typeface="Times New Roman"/>
                <a:ea typeface="HG丸ｺﾞｼｯｸM-PRO"/>
              </a:rPr>
              <a:t>h = 10</a:t>
            </a:r>
            <a:r>
              <a:rPr b="1" lang="en-US" sz="1800" spc="-1" strike="noStrike" baseline="30000">
                <a:solidFill>
                  <a:srgbClr val="ff0000"/>
                </a:solidFill>
                <a:latin typeface="Times New Roman"/>
                <a:ea typeface="HG丸ｺﾞｼｯｸM-PRO"/>
              </a:rPr>
              <a:t>4</a:t>
            </a:r>
            <a:r>
              <a:rPr b="1" lang="en-US" sz="1800" spc="-1" strike="noStrike">
                <a:solidFill>
                  <a:srgbClr val="ff0000"/>
                </a:solidFill>
                <a:latin typeface="Times New Roman"/>
                <a:ea typeface="HG丸ｺﾞｼｯｸM-PRO"/>
              </a:rPr>
              <a:t>–10</a:t>
            </a:r>
            <a:r>
              <a:rPr b="1" lang="en-US" sz="1800" spc="-1" strike="noStrike" baseline="30000">
                <a:solidFill>
                  <a:srgbClr val="ff0000"/>
                </a:solidFill>
                <a:latin typeface="Times New Roman"/>
                <a:ea typeface="HG丸ｺﾞｼｯｸM-PRO"/>
              </a:rPr>
              <a:t>5</a:t>
            </a:r>
            <a:r>
              <a:rPr b="1" lang="en-US" sz="1800" spc="-1" strike="noStrike">
                <a:solidFill>
                  <a:srgbClr val="ff0000"/>
                </a:solidFill>
                <a:latin typeface="Times New Roman"/>
                <a:ea typeface="HG丸ｺﾞｼｯｸM-PRO"/>
              </a:rPr>
              <a:t> W/m</a:t>
            </a:r>
            <a:r>
              <a:rPr b="1" lang="en-US" sz="1800" spc="-1" strike="noStrike" baseline="30000">
                <a:solidFill>
                  <a:srgbClr val="ff0000"/>
                </a:solidFill>
                <a:latin typeface="Times New Roman"/>
                <a:ea typeface="HG丸ｺﾞｼｯｸM-PRO"/>
              </a:rPr>
              <a:t>2</a:t>
            </a:r>
            <a:r>
              <a:rPr b="1" lang="en-US" sz="1800" spc="-1" strike="noStrike">
                <a:solidFill>
                  <a:srgbClr val="ff0000"/>
                </a:solidFill>
                <a:latin typeface="Times New Roman"/>
                <a:ea typeface="HG丸ｺﾞｼｯｸM-PRO"/>
              </a:rPr>
              <a:t>K</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沸騰曲線，限界熱流束，流動様式</a:t>
            </a:r>
            <a:endParaRPr b="0" lang="en-US" sz="1800" spc="-1" strike="noStrike">
              <a:solidFill>
                <a:srgbClr val="000000"/>
              </a:solidFill>
              <a:latin typeface="Arial"/>
            </a:endParaRPr>
          </a:p>
        </p:txBody>
      </p:sp>
      <p:sp>
        <p:nvSpPr>
          <p:cNvPr id="414" name="PlaceHolder 3"/>
          <p:cNvSpPr>
            <a:spLocks noGrp="1"/>
          </p:cNvSpPr>
          <p:nvPr>
            <p:ph/>
          </p:nvPr>
        </p:nvSpPr>
        <p:spPr>
          <a:xfrm>
            <a:off x="4724280" y="990720"/>
            <a:ext cx="4266360" cy="5333400"/>
          </a:xfrm>
          <a:prstGeom prst="rect">
            <a:avLst/>
          </a:prstGeom>
          <a:noFill/>
          <a:ln w="0">
            <a:noFill/>
          </a:ln>
        </p:spPr>
        <p:txBody>
          <a:bodyPr numCol="1" spcCol="0" lIns="0" rIns="0" tIns="0" bIns="0" anchor="t">
            <a:noAutofit/>
          </a:bodyPr>
          <a:p>
            <a:pPr marL="343080" indent="-343080">
              <a:lnSpc>
                <a:spcPct val="100000"/>
              </a:lnSpc>
              <a:spcBef>
                <a:spcPts val="901"/>
              </a:spcBef>
              <a:buClr>
                <a:srgbClr val="000099"/>
              </a:buClr>
              <a:buFont typeface="Wingdings" charset="2"/>
              <a:buChar char=""/>
            </a:pPr>
            <a:r>
              <a:rPr b="1" lang="en-US" sz="1800" spc="-1" strike="noStrike">
                <a:solidFill>
                  <a:srgbClr val="000099"/>
                </a:solidFill>
                <a:latin typeface="Times New Roman"/>
                <a:ea typeface="HG丸ｺﾞｼｯｸM-PRO"/>
              </a:rPr>
              <a:t>1.2.5 </a:t>
            </a:r>
            <a:r>
              <a:rPr b="1" lang="ja-JP" sz="1800" spc="-1" strike="noStrike">
                <a:solidFill>
                  <a:srgbClr val="000099"/>
                </a:solidFill>
                <a:latin typeface="Times New Roman"/>
                <a:ea typeface="HG丸ｺﾞｼｯｸM-PRO"/>
              </a:rPr>
              <a:t>エネルギー保存則</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式</a:t>
            </a:r>
            <a:r>
              <a:rPr b="0" lang="en-US" sz="1800" spc="-1" strike="noStrike">
                <a:solidFill>
                  <a:srgbClr val="000099"/>
                </a:solidFill>
                <a:latin typeface="Times New Roman"/>
                <a:ea typeface="HG丸ｺﾞｼｯｸM-PRO"/>
              </a:rPr>
              <a:t>(1.12)</a:t>
            </a:r>
            <a:r>
              <a:rPr b="0" lang="ja-JP" sz="1800" spc="-1" strike="noStrike">
                <a:solidFill>
                  <a:srgbClr val="000099"/>
                </a:solidFill>
                <a:latin typeface="Times New Roman"/>
                <a:ea typeface="HG丸ｺﾞｼｯｸM-PRO"/>
              </a:rPr>
              <a:t>の物理的意味を考察せよ．</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左辺：板の温度変化より計算される単位時間あたりに板が失う熱エネルギー</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右辺：板から水への放熱量</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1.3 </a:t>
            </a:r>
            <a:r>
              <a:rPr b="0" lang="ja-JP" sz="1800" spc="-1" strike="noStrike">
                <a:solidFill>
                  <a:srgbClr val="000099"/>
                </a:solidFill>
                <a:latin typeface="Times New Roman"/>
                <a:ea typeface="HG丸ｺﾞｼｯｸM-PRO"/>
              </a:rPr>
              <a:t>種々の輸送現象問題）</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p:txBody>
      </p:sp>
      <p:sp>
        <p:nvSpPr>
          <p:cNvPr id="415" name="Freeform 6"/>
          <p:cNvSpPr/>
          <p:nvPr/>
        </p:nvSpPr>
        <p:spPr>
          <a:xfrm>
            <a:off x="4716360" y="1617840"/>
            <a:ext cx="791280" cy="3742560"/>
          </a:xfrm>
          <a:custGeom>
            <a:avLst/>
            <a:gdLst>
              <a:gd name="textAreaLeft" fmla="*/ 0 w 791280"/>
              <a:gd name="textAreaRight" fmla="*/ 792000 w 791280"/>
              <a:gd name="textAreaTop" fmla="*/ 0 h 3742560"/>
              <a:gd name="textAreaBottom" fmla="*/ 3743280 h 3742560"/>
            </a:gdLst>
            <a:ahLst/>
            <a:rect l="textAreaLeft" t="textAreaTop" r="textAreaRight" b="textAreaBottom"/>
            <a:pathLst>
              <a:path w="454" h="2358">
                <a:moveTo>
                  <a:pt x="454" y="0"/>
                </a:moveTo>
                <a:lnTo>
                  <a:pt x="0" y="0"/>
                </a:lnTo>
                <a:lnTo>
                  <a:pt x="0" y="2358"/>
                </a:lnTo>
                <a:lnTo>
                  <a:pt x="227" y="2358"/>
                </a:lnTo>
              </a:path>
            </a:pathLst>
          </a:custGeom>
          <a:noFill/>
          <a:ln w="19050">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416" name="Text Box 7"/>
          <p:cNvSpPr/>
          <p:nvPr/>
        </p:nvSpPr>
        <p:spPr>
          <a:xfrm>
            <a:off x="5127480" y="4678200"/>
            <a:ext cx="3691800" cy="1549800"/>
          </a:xfrm>
          <a:prstGeom prst="rect">
            <a:avLst/>
          </a:prstGeom>
          <a:noFill/>
          <a:ln w="19050">
            <a:solidFill>
              <a:srgbClr val="000000"/>
            </a:solidFill>
            <a:miter/>
          </a:ln>
        </p:spPr>
        <p:style>
          <a:lnRef idx="0"/>
          <a:fillRef idx="0"/>
          <a:effectRef idx="0"/>
          <a:fontRef idx="minor"/>
        </p:style>
        <p:txBody>
          <a:bodyPr lIns="90000" rIns="90000" tIns="45000" bIns="45000" anchor="t">
            <a:spAutoFit/>
          </a:bodyPr>
          <a:p>
            <a:pPr>
              <a:lnSpc>
                <a:spcPct val="100000"/>
              </a:lnSpc>
            </a:pPr>
            <a:r>
              <a:rPr b="1" lang="ja-JP" sz="1600" spc="-1" strike="noStrike">
                <a:solidFill>
                  <a:srgbClr val="000000"/>
                </a:solidFill>
                <a:latin typeface="Times New Roman"/>
                <a:ea typeface="HG丸ｺﾞｼｯｸM-PRO"/>
              </a:rPr>
              <a:t>保存則の意味を考える練習、工学では保存則を数式として正しく記述できることがきわめて重要</a:t>
            </a:r>
            <a:endParaRPr b="0" lang="en-US" sz="1600" spc="-1" strike="noStrike">
              <a:solidFill>
                <a:srgbClr val="000000"/>
              </a:solidFill>
              <a:latin typeface="Arial"/>
            </a:endParaRPr>
          </a:p>
          <a:p>
            <a:pPr>
              <a:lnSpc>
                <a:spcPct val="100000"/>
              </a:lnSpc>
            </a:pPr>
            <a:r>
              <a:rPr b="1" lang="ja-JP" sz="1600" spc="-1" strike="noStrike">
                <a:solidFill>
                  <a:srgbClr val="000000"/>
                </a:solidFill>
                <a:latin typeface="Times New Roman"/>
                <a:ea typeface="HG丸ｺﾞｼｯｸM-PRO"/>
              </a:rPr>
              <a:t>・質量保存則</a:t>
            </a:r>
            <a:endParaRPr b="0" lang="en-US" sz="1600" spc="-1" strike="noStrike">
              <a:solidFill>
                <a:srgbClr val="000000"/>
              </a:solidFill>
              <a:latin typeface="Arial"/>
            </a:endParaRPr>
          </a:p>
          <a:p>
            <a:pPr>
              <a:lnSpc>
                <a:spcPct val="100000"/>
              </a:lnSpc>
            </a:pPr>
            <a:r>
              <a:rPr b="1" lang="ja-JP" sz="1600" spc="-1" strike="noStrike">
                <a:solidFill>
                  <a:srgbClr val="000000"/>
                </a:solidFill>
                <a:latin typeface="Times New Roman"/>
                <a:ea typeface="HG丸ｺﾞｼｯｸM-PRO"/>
              </a:rPr>
              <a:t>・運動量保存則</a:t>
            </a:r>
            <a:endParaRPr b="0" lang="en-US" sz="1600" spc="-1" strike="noStrike">
              <a:solidFill>
                <a:srgbClr val="000000"/>
              </a:solidFill>
              <a:latin typeface="Arial"/>
            </a:endParaRPr>
          </a:p>
          <a:p>
            <a:pPr>
              <a:lnSpc>
                <a:spcPct val="100000"/>
              </a:lnSpc>
            </a:pPr>
            <a:r>
              <a:rPr b="1" lang="ja-JP" sz="1600" spc="-1" strike="noStrike">
                <a:solidFill>
                  <a:srgbClr val="000000"/>
                </a:solidFill>
                <a:latin typeface="Times New Roman"/>
                <a:ea typeface="HG丸ｺﾞｼｯｸM-PRO"/>
              </a:rPr>
              <a:t>・エネルギー保存則　</a:t>
            </a:r>
            <a:r>
              <a:rPr b="1" lang="en-US" sz="1600" spc="-1" strike="noStrike">
                <a:solidFill>
                  <a:srgbClr val="000000"/>
                </a:solidFill>
                <a:latin typeface="Times New Roman"/>
                <a:ea typeface="HG丸ｺﾞｼｯｸM-PRO"/>
              </a:rPr>
              <a:t>etc…</a:t>
            </a:r>
            <a:endParaRPr b="0" lang="en-US" sz="1600" spc="-1" strike="noStrike">
              <a:solidFill>
                <a:srgbClr val="000000"/>
              </a:solidFill>
              <a:latin typeface="Arial"/>
            </a:endParaRPr>
          </a:p>
        </p:txBody>
      </p:sp>
      <mc:AlternateContent>
        <mc:Choice xmlns:a14="http://schemas.microsoft.com/office/drawing/2010/main" Requires="a14">
          <p:sp>
            <p:nvSpPr>
              <p:cNvPr id="417" name="テキスト ボックス 1"/>
              <p:cNvSpPr txBox="1"/>
              <p:nvPr/>
            </p:nvSpPr>
            <p:spPr>
              <a:xfrm>
                <a:off x="5850720" y="1917000"/>
                <a:ext cx="2536920" cy="559440"/>
              </a:xfrm>
              <a:prstGeom prst="rect">
                <a:avLst/>
              </a:prstGeom>
            </p:spPr>
            <p:txBody>
              <a:bodyPr/>
              <a:p>
                <a14:m>
                  <m:oMath xmlns:m="http://schemas.openxmlformats.org/officeDocument/2006/math">
                    <m:r>
                      <m:t xml:space="preserve">𝝆</m:t>
                    </m:r>
                    <m:sSub>
                      <m:e>
                        <m:r>
                          <m:t xml:space="preserve">𝒄</m:t>
                        </m:r>
                      </m:e>
                      <m:sub>
                        <m:r>
                          <m:t xml:space="preserve">𝒑</m:t>
                        </m:r>
                      </m:sub>
                    </m:sSub>
                    <m:r>
                      <m:t xml:space="preserve">𝑳𝑺</m:t>
                    </m:r>
                    <m:f>
                      <m:num>
                        <m:r>
                          <m:t xml:space="preserve">𝒅𝑻</m:t>
                        </m:r>
                      </m:num>
                      <m:den>
                        <m:r>
                          <m:t xml:space="preserve">𝒅𝒕</m:t>
                        </m:r>
                      </m:den>
                    </m:f>
                    <m:r>
                      <m:t xml:space="preserve">=</m:t>
                    </m:r>
                    <m:r>
                      <m:t xml:space="preserve">−</m:t>
                    </m:r>
                    <m:r>
                      <m:t xml:space="preserve">𝒉𝑺</m:t>
                    </m:r>
                    <m:d>
                      <m:dPr>
                        <m:begChr m:val="("/>
                        <m:endChr m:val=")"/>
                      </m:dPr>
                      <m:e>
                        <m:r>
                          <m:t xml:space="preserve">𝑻</m:t>
                        </m:r>
                        <m:r>
                          <m:t xml:space="preserve">−</m:t>
                        </m:r>
                        <m:sSub>
                          <m:e>
                            <m:r>
                              <m:t xml:space="preserve">𝑻</m:t>
                            </m:r>
                          </m:e>
                          <m:sub>
                            <m:r>
                              <m:t xml:space="preserve">𝒂</m:t>
                            </m:r>
                          </m:sub>
                        </m:sSub>
                      </m:e>
                    </m:d>
                  </m:oMath>
                </a14:m>
              </a:p>
            </p:txBody>
          </p:sp>
        </mc:Choice>
        <mc:Fallback/>
      </mc:AlternateContent>
      <p:sp>
        <p:nvSpPr>
          <p:cNvPr id="418" name="テキスト ボックス 2"/>
          <p:cNvSpPr/>
          <p:nvPr/>
        </p:nvSpPr>
        <p:spPr>
          <a:xfrm>
            <a:off x="4957200" y="2027520"/>
            <a:ext cx="8881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ff0000"/>
                </a:solidFill>
                <a:latin typeface="Times New Roman"/>
                <a:ea typeface="HG丸ｺﾞｼｯｸM-PRO"/>
              </a:rPr>
              <a:t>演習</a:t>
            </a:r>
            <a:r>
              <a:rPr b="1" lang="en-US" sz="1600" spc="-1" strike="noStrike">
                <a:solidFill>
                  <a:srgbClr val="ff0000"/>
                </a:solidFill>
                <a:latin typeface="Times New Roman"/>
                <a:ea typeface="HG丸ｺﾞｼｯｸM-PRO"/>
              </a:rPr>
              <a:t>1.3</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宿題</a:t>
            </a:r>
            <a:endParaRPr b="0" lang="en-US" sz="3200" spc="-1" strike="noStrike">
              <a:solidFill>
                <a:srgbClr val="000000"/>
              </a:solidFill>
              <a:latin typeface="Arial"/>
            </a:endParaRPr>
          </a:p>
        </p:txBody>
      </p:sp>
      <p:sp>
        <p:nvSpPr>
          <p:cNvPr id="1974" name="PlaceHolder 2"/>
          <p:cNvSpPr>
            <a:spLocks noGrp="1"/>
          </p:cNvSpPr>
          <p:nvPr>
            <p:ph/>
          </p:nvPr>
        </p:nvSpPr>
        <p:spPr>
          <a:xfrm>
            <a:off x="1219320" y="2362320"/>
            <a:ext cx="7771680" cy="3961800"/>
          </a:xfrm>
          <a:prstGeom prst="rect">
            <a:avLst/>
          </a:prstGeom>
          <a:noFill/>
          <a:ln w="0">
            <a:noFill/>
          </a:ln>
        </p:spPr>
        <p:txBody>
          <a:bodyPr numCol="1" spcCol="0" lIns="90000" rIns="90000" tIns="45000" bIns="45000" anchor="t">
            <a:noAutofit/>
          </a:bodyPr>
          <a:p>
            <a:pPr marL="380880" indent="0">
              <a:lnSpc>
                <a:spcPct val="100000"/>
              </a:lnSpc>
              <a:spcBef>
                <a:spcPts val="901"/>
              </a:spcBef>
              <a:buNone/>
              <a:tabLst>
                <a:tab algn="l" pos="0"/>
              </a:tabLst>
            </a:pPr>
            <a:r>
              <a:rPr b="0" lang="en-US" sz="1800" spc="-1" strike="noStrike">
                <a:solidFill>
                  <a:srgbClr val="000099"/>
                </a:solidFill>
                <a:latin typeface="Times New Roman"/>
                <a:ea typeface="HG丸ｺﾞｼｯｸM-PRO"/>
              </a:rPr>
              <a:t>A. </a:t>
            </a:r>
            <a:r>
              <a:rPr b="0" lang="ja-JP" sz="1800" spc="-1" strike="noStrike">
                <a:solidFill>
                  <a:srgbClr val="000099"/>
                </a:solidFill>
                <a:latin typeface="Times New Roman"/>
                <a:ea typeface="HG丸ｺﾞｼｯｸM-PRO"/>
              </a:rPr>
              <a:t>上の無限平板系で・・</a:t>
            </a:r>
            <a:endParaRPr b="0" lang="en-US" sz="1800" spc="-1" strike="noStrike">
              <a:solidFill>
                <a:srgbClr val="000000"/>
              </a:solidFill>
              <a:latin typeface="Arial"/>
            </a:endParaRPr>
          </a:p>
          <a:p>
            <a:pPr marL="380880" indent="0">
              <a:lnSpc>
                <a:spcPct val="100000"/>
              </a:lnSpc>
              <a:spcBef>
                <a:spcPts val="901"/>
              </a:spcBef>
              <a:buNone/>
              <a:tabLst>
                <a:tab algn="l" pos="0"/>
              </a:tabLst>
            </a:pPr>
            <a:r>
              <a:rPr b="0" lang="en-US" sz="1800" spc="-1" strike="noStrike">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形態係数を求めよ。</a:t>
            </a:r>
            <a:endParaRPr b="0" lang="en-US" sz="1800" spc="-1" strike="noStrike">
              <a:solidFill>
                <a:srgbClr val="000000"/>
              </a:solidFill>
              <a:latin typeface="Arial"/>
            </a:endParaRPr>
          </a:p>
          <a:p>
            <a:pPr marL="380880" indent="0">
              <a:lnSpc>
                <a:spcPct val="100000"/>
              </a:lnSpc>
              <a:spcBef>
                <a:spcPts val="901"/>
              </a:spcBef>
              <a:buNone/>
              <a:tabLst>
                <a:tab algn="l" pos="0"/>
              </a:tabLst>
            </a:pPr>
            <a:r>
              <a:rPr b="0" lang="en-US" sz="1800" spc="-1" strike="noStrike">
                <a:solidFill>
                  <a:srgbClr val="000099"/>
                </a:solidFill>
                <a:latin typeface="Times New Roman"/>
                <a:ea typeface="HG丸ｺﾞｼｯｸM-PRO"/>
              </a:rPr>
              <a:t>(2) </a:t>
            </a:r>
            <a:r>
              <a:rPr b="0" lang="ja-JP" sz="1800" spc="-1" strike="noStrike">
                <a:solidFill>
                  <a:srgbClr val="000099"/>
                </a:solidFill>
                <a:latin typeface="Times New Roman"/>
                <a:ea typeface="HG丸ｺﾞｼｯｸM-PRO"/>
              </a:rPr>
              <a:t>射度を求めよ。</a:t>
            </a:r>
            <a:endParaRPr b="0" lang="en-US" sz="1800" spc="-1" strike="noStrike">
              <a:solidFill>
                <a:srgbClr val="000000"/>
              </a:solidFill>
              <a:latin typeface="Arial"/>
            </a:endParaRPr>
          </a:p>
          <a:p>
            <a:pPr marL="380880" indent="0">
              <a:lnSpc>
                <a:spcPct val="100000"/>
              </a:lnSpc>
              <a:spcBef>
                <a:spcPts val="901"/>
              </a:spcBef>
              <a:buNone/>
              <a:tabLst>
                <a:tab algn="l" pos="0"/>
              </a:tabLst>
            </a:pPr>
            <a:r>
              <a:rPr b="0" lang="en-US" sz="1800" spc="-1" strike="noStrike">
                <a:solidFill>
                  <a:srgbClr val="000099"/>
                </a:solidFill>
                <a:latin typeface="Times New Roman"/>
                <a:ea typeface="HG丸ｺﾞｼｯｸM-PRO"/>
              </a:rPr>
              <a:t>(3) </a:t>
            </a:r>
            <a:r>
              <a:rPr b="0" lang="ja-JP" sz="1800" spc="-1" strike="noStrike">
                <a:solidFill>
                  <a:srgbClr val="000099"/>
                </a:solidFill>
                <a:latin typeface="Times New Roman"/>
                <a:ea typeface="HG丸ｺﾞｼｯｸM-PRO"/>
              </a:rPr>
              <a:t>正味の熱流束を求めよ。</a:t>
            </a:r>
            <a:endParaRPr b="0" lang="en-US" sz="1800" spc="-1" strike="noStrike">
              <a:solidFill>
                <a:srgbClr val="000000"/>
              </a:solidFill>
              <a:latin typeface="Arial"/>
            </a:endParaRPr>
          </a:p>
          <a:p>
            <a:pPr marL="380880" indent="0">
              <a:lnSpc>
                <a:spcPct val="100000"/>
              </a:lnSpc>
              <a:spcBef>
                <a:spcPts val="901"/>
              </a:spcBef>
              <a:buNone/>
              <a:tabLst>
                <a:tab algn="l" pos="0"/>
              </a:tabLst>
            </a:pPr>
            <a:endParaRPr b="0" lang="en-US" sz="1800" spc="-1" strike="noStrike">
              <a:solidFill>
                <a:srgbClr val="000000"/>
              </a:solidFill>
              <a:latin typeface="Arial"/>
            </a:endParaRPr>
          </a:p>
          <a:p>
            <a:pPr marL="380880" indent="0">
              <a:lnSpc>
                <a:spcPct val="100000"/>
              </a:lnSpc>
              <a:spcBef>
                <a:spcPts val="901"/>
              </a:spcBef>
              <a:buNone/>
              <a:tabLst>
                <a:tab algn="l" pos="0"/>
              </a:tabLst>
            </a:pPr>
            <a:r>
              <a:rPr b="0" lang="en-US" sz="1800" spc="-1" strike="noStrike">
                <a:solidFill>
                  <a:srgbClr val="000099"/>
                </a:solidFill>
                <a:latin typeface="Times New Roman"/>
                <a:ea typeface="HG丸ｺﾞｼｯｸM-PRO"/>
              </a:rPr>
              <a:t>B. </a:t>
            </a:r>
            <a:r>
              <a:rPr b="0" lang="ja-JP" sz="1800" spc="-1" strike="noStrike">
                <a:solidFill>
                  <a:srgbClr val="000099"/>
                </a:solidFill>
                <a:latin typeface="Times New Roman"/>
                <a:ea typeface="HG丸ｺﾞｼｯｸM-PRO"/>
              </a:rPr>
              <a:t>演習問題</a:t>
            </a:r>
            <a:r>
              <a:rPr b="0" lang="en-US" sz="1800" spc="-1" strike="noStrike">
                <a:solidFill>
                  <a:srgbClr val="000099"/>
                </a:solidFill>
                <a:latin typeface="Times New Roman"/>
                <a:ea typeface="HG丸ｺﾞｼｯｸM-PRO"/>
              </a:rPr>
              <a:t>[2]</a:t>
            </a:r>
            <a:r>
              <a:rPr b="0" lang="ja-JP" sz="1800" spc="-1" strike="noStrike">
                <a:solidFill>
                  <a:srgbClr val="000099"/>
                </a:solidFill>
                <a:latin typeface="Times New Roman"/>
                <a:ea typeface="HG丸ｺﾞｼｯｸM-PRO"/>
              </a:rPr>
              <a:t>を解け（ちょっと難しい）</a:t>
            </a:r>
            <a:endParaRPr b="0" lang="en-US" sz="1800" spc="-1" strike="noStrike">
              <a:solidFill>
                <a:srgbClr val="000000"/>
              </a:solidFill>
              <a:latin typeface="Arial"/>
            </a:endParaRPr>
          </a:p>
          <a:p>
            <a:pPr marL="380880" indent="-380880">
              <a:lnSpc>
                <a:spcPct val="100000"/>
              </a:lnSpc>
              <a:spcBef>
                <a:spcPts val="901"/>
              </a:spcBef>
              <a:buClr>
                <a:srgbClr val="000099"/>
              </a:buClr>
              <a:buFont typeface="Wingdings" charset="2"/>
              <a:buAutoNum type="arabicParenR"/>
              <a:tabLst>
                <a:tab algn="l" pos="0"/>
              </a:tabLst>
            </a:pPr>
            <a:r>
              <a:rPr b="0" lang="en-US" sz="1800" spc="-1" strike="noStrike">
                <a:solidFill>
                  <a:srgbClr val="000099"/>
                </a:solidFill>
                <a:latin typeface="Times New Roman"/>
                <a:ea typeface="HG丸ｺﾞｼｯｸM-PRO"/>
              </a:rPr>
              <a:t>G</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G</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G</a:t>
            </a:r>
            <a:r>
              <a:rPr b="0" lang="en-US" sz="1800" spc="-1" strike="noStrike" baseline="-25000">
                <a:solidFill>
                  <a:srgbClr val="000099"/>
                </a:solidFill>
                <a:latin typeface="Times New Roman"/>
                <a:ea typeface="HG丸ｺﾞｼｯｸM-PRO"/>
              </a:rPr>
              <a:t>3</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を計算</a:t>
            </a:r>
            <a:endParaRPr b="0" lang="en-US" sz="1800" spc="-1" strike="noStrike">
              <a:solidFill>
                <a:srgbClr val="000000"/>
              </a:solidFill>
              <a:latin typeface="Arial"/>
            </a:endParaRPr>
          </a:p>
          <a:p>
            <a:pPr marL="380880" indent="-380880">
              <a:lnSpc>
                <a:spcPct val="100000"/>
              </a:lnSpc>
              <a:spcBef>
                <a:spcPts val="901"/>
              </a:spcBef>
              <a:buClr>
                <a:srgbClr val="000099"/>
              </a:buClr>
              <a:buFont typeface="Wingdings" charset="2"/>
              <a:buAutoNum type="arabicParenR"/>
              <a:tabLst>
                <a:tab algn="l" pos="0"/>
              </a:tabLst>
            </a:pPr>
            <a:r>
              <a:rPr b="0" lang="en-US" sz="1800" spc="-1" strike="noStrike">
                <a:solidFill>
                  <a:srgbClr val="000099"/>
                </a:solidFill>
                <a:latin typeface="Times New Roman"/>
                <a:ea typeface="HG丸ｺﾞｼｯｸM-PRO"/>
              </a:rPr>
              <a:t>F</a:t>
            </a:r>
            <a:r>
              <a:rPr b="0" lang="en-US" sz="1800" spc="-1" strike="noStrike" baseline="-25000">
                <a:solidFill>
                  <a:srgbClr val="000099"/>
                </a:solidFill>
                <a:latin typeface="Times New Roman"/>
                <a:ea typeface="HG丸ｺﾞｼｯｸM-PRO"/>
              </a:rPr>
              <a:t>14</a:t>
            </a:r>
            <a:r>
              <a:rPr b="0" lang="en-US" sz="1800" spc="-1" strike="noStrike">
                <a:solidFill>
                  <a:srgbClr val="000099"/>
                </a:solidFill>
                <a:latin typeface="Times New Roman"/>
                <a:ea typeface="HG丸ｺﾞｼｯｸM-PRO"/>
              </a:rPr>
              <a:t>, F</a:t>
            </a:r>
            <a:r>
              <a:rPr b="0" lang="en-US" sz="1800" spc="-1" strike="noStrike" baseline="-25000">
                <a:solidFill>
                  <a:srgbClr val="000099"/>
                </a:solidFill>
                <a:latin typeface="Times New Roman"/>
                <a:ea typeface="HG丸ｺﾞｼｯｸM-PRO"/>
              </a:rPr>
              <a:t>24</a:t>
            </a:r>
            <a:r>
              <a:rPr b="0" lang="en-US" sz="1800" spc="-1" strike="noStrike">
                <a:solidFill>
                  <a:srgbClr val="000099"/>
                </a:solidFill>
                <a:latin typeface="Times New Roman"/>
                <a:ea typeface="HG丸ｺﾞｼｯｸM-PRO"/>
              </a:rPr>
              <a:t>, F</a:t>
            </a:r>
            <a:r>
              <a:rPr b="0" lang="en-US" sz="1800" spc="-1" strike="noStrike" baseline="-25000">
                <a:solidFill>
                  <a:srgbClr val="000099"/>
                </a:solidFill>
                <a:latin typeface="Times New Roman"/>
                <a:ea typeface="HG丸ｺﾞｼｯｸM-PRO"/>
              </a:rPr>
              <a:t>34</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は？</a:t>
            </a:r>
            <a:endParaRPr b="0" lang="en-US" sz="1800" spc="-1" strike="noStrike">
              <a:solidFill>
                <a:srgbClr val="000000"/>
              </a:solidFill>
              <a:latin typeface="Arial"/>
            </a:endParaRPr>
          </a:p>
          <a:p>
            <a:pPr marL="380880" indent="-380880">
              <a:lnSpc>
                <a:spcPct val="100000"/>
              </a:lnSpc>
              <a:spcBef>
                <a:spcPts val="901"/>
              </a:spcBef>
              <a:buClr>
                <a:srgbClr val="000099"/>
              </a:buClr>
              <a:buFont typeface="Wingdings" charset="2"/>
              <a:buAutoNum type="arabicParenR"/>
              <a:tabLst>
                <a:tab algn="l" pos="0"/>
              </a:tabLst>
            </a:pPr>
            <a:r>
              <a:rPr b="0" lang="ja-JP" sz="1800" spc="-1" strike="noStrike">
                <a:solidFill>
                  <a:srgbClr val="000099"/>
                </a:solidFill>
                <a:latin typeface="Times New Roman"/>
                <a:ea typeface="HG丸ｺﾞｼｯｸM-PRO"/>
              </a:rPr>
              <a:t>開口部から出てくるのは </a:t>
            </a:r>
            <a:r>
              <a:rPr b="0" lang="en-US" sz="1800" spc="-1" strike="noStrike">
                <a:solidFill>
                  <a:srgbClr val="000099"/>
                </a:solidFill>
                <a:latin typeface="Times New Roman"/>
                <a:ea typeface="HG丸ｺﾞｼｯｸM-PRO"/>
              </a:rPr>
              <a:t>H</a:t>
            </a:r>
            <a:r>
              <a:rPr b="0" lang="en-US" sz="1800" spc="-1" strike="noStrike" baseline="-25000">
                <a:solidFill>
                  <a:srgbClr val="000099"/>
                </a:solidFill>
                <a:latin typeface="Times New Roman"/>
                <a:ea typeface="HG丸ｺﾞｼｯｸM-PRO"/>
              </a:rPr>
              <a:t>4</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だから・・</a:t>
            </a:r>
            <a:endParaRPr b="0" lang="en-US" sz="1800" spc="-1" strike="noStrike">
              <a:solidFill>
                <a:srgbClr val="000000"/>
              </a:solidFill>
              <a:latin typeface="Arial"/>
            </a:endParaRPr>
          </a:p>
        </p:txBody>
      </p:sp>
      <p:sp>
        <p:nvSpPr>
          <p:cNvPr id="1975" name="Rectangle 4"/>
          <p:cNvSpPr/>
          <p:nvPr/>
        </p:nvSpPr>
        <p:spPr>
          <a:xfrm>
            <a:off x="622440" y="1909800"/>
            <a:ext cx="2208960" cy="227880"/>
          </a:xfrm>
          <a:prstGeom prst="rect">
            <a:avLst/>
          </a:prstGeom>
          <a:solidFill>
            <a:srgbClr val="c0c0c0"/>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76" name="Rectangle 5"/>
          <p:cNvSpPr/>
          <p:nvPr/>
        </p:nvSpPr>
        <p:spPr>
          <a:xfrm>
            <a:off x="622440" y="1147680"/>
            <a:ext cx="2208960" cy="227880"/>
          </a:xfrm>
          <a:prstGeom prst="rect">
            <a:avLst/>
          </a:prstGeom>
          <a:solidFill>
            <a:srgbClr val="333333"/>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77" name="Line 6"/>
          <p:cNvSpPr/>
          <p:nvPr/>
        </p:nvSpPr>
        <p:spPr>
          <a:xfrm>
            <a:off x="622080" y="1376280"/>
            <a:ext cx="2209680" cy="360"/>
          </a:xfrm>
          <a:prstGeom prst="line">
            <a:avLst/>
          </a:prstGeom>
          <a:ln w="25400">
            <a:solidFill>
              <a:srgbClr val="ff00ff"/>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978" name="Line 7"/>
          <p:cNvSpPr/>
          <p:nvPr/>
        </p:nvSpPr>
        <p:spPr>
          <a:xfrm>
            <a:off x="622080" y="1909440"/>
            <a:ext cx="2209680" cy="360"/>
          </a:xfrm>
          <a:prstGeom prst="line">
            <a:avLst/>
          </a:prstGeom>
          <a:ln w="25400">
            <a:solidFill>
              <a:srgbClr val="00ccff"/>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979" name="Text Box 8"/>
          <p:cNvSpPr/>
          <p:nvPr/>
        </p:nvSpPr>
        <p:spPr>
          <a:xfrm>
            <a:off x="2471400" y="13129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1980" name="Text Box 9"/>
          <p:cNvSpPr/>
          <p:nvPr/>
        </p:nvSpPr>
        <p:spPr>
          <a:xfrm>
            <a:off x="2471400" y="16495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1981" name="Text Box 10"/>
          <p:cNvSpPr/>
          <p:nvPr/>
        </p:nvSpPr>
        <p:spPr>
          <a:xfrm>
            <a:off x="2870640" y="1057320"/>
            <a:ext cx="10144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黒体 </a:t>
            </a: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a:t>
            </a:r>
            <a:r>
              <a:rPr b="0"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982" name="Text Box 11"/>
          <p:cNvSpPr/>
          <p:nvPr/>
        </p:nvSpPr>
        <p:spPr>
          <a:xfrm>
            <a:off x="2889000" y="1873080"/>
            <a:ext cx="14032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灰色体 </a:t>
            </a:r>
            <a:r>
              <a:rPr b="0" lang="en-US" sz="1600" spc="-1" strike="noStrike">
                <a:solidFill>
                  <a:srgbClr val="000000"/>
                </a:solidFill>
                <a:latin typeface="Times New Roman"/>
                <a:ea typeface="HG丸ｺﾞｼｯｸM-PRO"/>
              </a:rPr>
              <a:t>(</a:t>
            </a:r>
            <a:r>
              <a:rPr b="0" lang="en-US" sz="1600" spc="-1" strike="noStrike">
                <a:solidFill>
                  <a:srgbClr val="000000"/>
                </a:solidFill>
                <a:latin typeface="Symbol"/>
                <a:ea typeface="HG丸ｺﾞｼｯｸM-PRO"/>
              </a:rPr>
              <a:t>e</a:t>
            </a:r>
            <a:r>
              <a:rPr b="0" lang="en-US" sz="1600" spc="-1" strike="noStrike">
                <a:solidFill>
                  <a:srgbClr val="000000"/>
                </a:solidFill>
                <a:latin typeface="Times New Roman"/>
                <a:ea typeface="HG丸ｺﾞｼｯｸM-PRO"/>
              </a:rPr>
              <a:t>, T</a:t>
            </a:r>
            <a:r>
              <a:rPr b="0" lang="en-US" sz="1600" spc="-1" strike="noStrike" baseline="-25000">
                <a:solidFill>
                  <a:srgbClr val="000000"/>
                </a:solidFill>
                <a:latin typeface="Times New Roman"/>
                <a:ea typeface="HG丸ｺﾞｼｯｸM-PRO"/>
              </a:rPr>
              <a:t>2</a:t>
            </a:r>
            <a:r>
              <a:rPr b="0"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983" name="Rectangle 12"/>
          <p:cNvSpPr/>
          <p:nvPr/>
        </p:nvSpPr>
        <p:spPr>
          <a:xfrm>
            <a:off x="380880" y="990720"/>
            <a:ext cx="4037760" cy="1370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984" name="Text Box 13"/>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5"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14</a:t>
            </a:r>
            <a:r>
              <a:rPr b="1" lang="ja-JP" sz="4000" spc="-1" strike="noStrike" cap="all">
                <a:solidFill>
                  <a:srgbClr val="000099"/>
                </a:solidFill>
                <a:latin typeface="Times New Roman"/>
                <a:ea typeface="HG丸ｺﾞｼｯｸM-PRO"/>
              </a:rPr>
              <a:t>回 熱交換器</a:t>
            </a:r>
            <a:endParaRPr b="0" lang="en-US" sz="4000" spc="-1" strike="noStrike">
              <a:solidFill>
                <a:srgbClr val="000000"/>
              </a:solidFill>
              <a:latin typeface="Arial"/>
            </a:endParaRPr>
          </a:p>
        </p:txBody>
      </p:sp>
      <p:sp>
        <p:nvSpPr>
          <p:cNvPr id="1986"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7"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9. </a:t>
            </a:r>
            <a:r>
              <a:rPr b="1" lang="ja-JP" sz="3200" spc="-1" strike="noStrike">
                <a:solidFill>
                  <a:srgbClr val="000099"/>
                </a:solidFill>
                <a:latin typeface="Times New Roman"/>
                <a:ea typeface="HG丸ｺﾞｼｯｸM-PRO"/>
              </a:rPr>
              <a:t>熱交換器</a:t>
            </a:r>
            <a:endParaRPr b="0" lang="en-US" sz="3200" spc="-1" strike="noStrike">
              <a:solidFill>
                <a:srgbClr val="000000"/>
              </a:solidFill>
              <a:latin typeface="Arial"/>
            </a:endParaRPr>
          </a:p>
        </p:txBody>
      </p:sp>
      <p:sp>
        <p:nvSpPr>
          <p:cNvPr id="1988" name="PlaceHolder 2"/>
          <p:cNvSpPr>
            <a:spLocks noGrp="1"/>
          </p:cNvSpPr>
          <p:nvPr>
            <p:ph/>
          </p:nvPr>
        </p:nvSpPr>
        <p:spPr>
          <a:xfrm>
            <a:off x="457200" y="990720"/>
            <a:ext cx="8228880" cy="53334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99"/>
              </a:buClr>
              <a:buFont typeface="Wingdings" charset="2"/>
              <a:buChar char=""/>
            </a:pPr>
            <a:r>
              <a:rPr b="0" lang="ja-JP" sz="2000" spc="-1" strike="noStrike">
                <a:solidFill>
                  <a:srgbClr val="000099"/>
                </a:solidFill>
                <a:latin typeface="Times New Roman"/>
                <a:ea typeface="HG丸ｺﾞｼｯｸM-PRO"/>
              </a:rPr>
              <a:t>熱伝導，対流伝熱の応用問題</a:t>
            </a:r>
            <a:endParaRPr b="0" lang="en-US" sz="2000" spc="-1" strike="noStrike">
              <a:solidFill>
                <a:srgbClr val="000000"/>
              </a:solidFill>
              <a:latin typeface="Arial"/>
            </a:endParaRPr>
          </a:p>
          <a:p>
            <a:pPr marL="343080" indent="-343080">
              <a:lnSpc>
                <a:spcPct val="100000"/>
              </a:lnSpc>
              <a:spcBef>
                <a:spcPts val="400"/>
              </a:spcBef>
              <a:buClr>
                <a:srgbClr val="000099"/>
              </a:buClr>
              <a:buFont typeface="Wingdings" charset="2"/>
              <a:buChar char=""/>
            </a:pPr>
            <a:r>
              <a:rPr b="0" lang="ja-JP" sz="2000" spc="-1" strike="noStrike">
                <a:solidFill>
                  <a:srgbClr val="000099"/>
                </a:solidFill>
                <a:latin typeface="Times New Roman"/>
                <a:ea typeface="HG丸ｺﾞｼｯｸM-PRO"/>
              </a:rPr>
              <a:t>高温流体から低温流体に積極的に熱を移動させる装置</a:t>
            </a:r>
            <a:endParaRPr b="0" lang="en-US" sz="2000" spc="-1" strike="noStrike">
              <a:solidFill>
                <a:srgbClr val="000000"/>
              </a:solidFill>
              <a:latin typeface="Arial"/>
            </a:endParaRPr>
          </a:p>
          <a:p>
            <a:pPr lvl="1" marL="743040" indent="-285840">
              <a:lnSpc>
                <a:spcPct val="100000"/>
              </a:lnSpc>
              <a:spcBef>
                <a:spcPts val="400"/>
              </a:spcBef>
              <a:buClr>
                <a:srgbClr val="000099"/>
              </a:buClr>
              <a:buFont typeface="Symbol"/>
              <a:buChar char=""/>
            </a:pPr>
            <a:r>
              <a:rPr b="0" lang="ja-JP" sz="2000" spc="-1" strike="noStrike">
                <a:solidFill>
                  <a:srgbClr val="000099"/>
                </a:solidFill>
                <a:latin typeface="Times New Roman"/>
                <a:ea typeface="HG丸ｺﾞｼｯｸM-PRO"/>
              </a:rPr>
              <a:t>エアコン，冷蔵庫，ラジエーター，蒸気発生器</a:t>
            </a:r>
            <a:endParaRPr b="0" lang="en-US" sz="2000" spc="-1" strike="noStrike">
              <a:solidFill>
                <a:srgbClr val="000000"/>
              </a:solidFill>
              <a:latin typeface="Arial"/>
            </a:endParaRPr>
          </a:p>
          <a:p>
            <a:pPr lvl="1" marL="743040" indent="-285840">
              <a:lnSpc>
                <a:spcPct val="100000"/>
              </a:lnSpc>
              <a:spcBef>
                <a:spcPts val="400"/>
              </a:spcBef>
              <a:buClr>
                <a:srgbClr val="000099"/>
              </a:buClr>
              <a:buFont typeface="Symbol"/>
              <a:buChar char=""/>
            </a:pPr>
            <a:r>
              <a:rPr b="0" lang="ja-JP" sz="2000" spc="-1" strike="noStrike">
                <a:solidFill>
                  <a:srgbClr val="000099"/>
                </a:solidFill>
                <a:latin typeface="Times New Roman"/>
                <a:ea typeface="HG丸ｺﾞｼｯｸM-PRO"/>
              </a:rPr>
              <a:t>エネルギー問題，環境問題，</a:t>
            </a:r>
            <a:r>
              <a:rPr b="0" lang="en-US" sz="2000" spc="-1" strike="noStrike">
                <a:solidFill>
                  <a:srgbClr val="000099"/>
                </a:solidFill>
                <a:latin typeface="Times New Roman"/>
                <a:ea typeface="HG丸ｺﾞｼｯｸM-PRO"/>
              </a:rPr>
              <a:t>CPU </a:t>
            </a:r>
            <a:r>
              <a:rPr b="0" lang="ja-JP" sz="2000" spc="-1" strike="noStrike">
                <a:solidFill>
                  <a:srgbClr val="000099"/>
                </a:solidFill>
                <a:latin typeface="Times New Roman"/>
                <a:ea typeface="HG丸ｺﾞｼｯｸM-PRO"/>
              </a:rPr>
              <a:t>などで高性能化要</a:t>
            </a:r>
            <a:endParaRPr b="0" lang="en-US" sz="2000" spc="-1" strike="noStrike">
              <a:solidFill>
                <a:srgbClr val="000000"/>
              </a:solidFill>
              <a:latin typeface="Arial"/>
            </a:endParaRPr>
          </a:p>
          <a:p>
            <a:pPr marL="343080" indent="-343080">
              <a:lnSpc>
                <a:spcPct val="100000"/>
              </a:lnSpc>
              <a:spcBef>
                <a:spcPts val="400"/>
              </a:spcBef>
              <a:buClr>
                <a:srgbClr val="000099"/>
              </a:buClr>
              <a:buFont typeface="Wingdings" charset="2"/>
              <a:buChar char=""/>
            </a:pPr>
            <a:r>
              <a:rPr b="0" lang="ja-JP" sz="2000" spc="-1" strike="noStrike">
                <a:solidFill>
                  <a:srgbClr val="000099"/>
                </a:solidFill>
                <a:latin typeface="Times New Roman"/>
                <a:ea typeface="HG丸ｺﾞｼｯｸM-PRO"/>
              </a:rPr>
              <a:t>直接接触式：クーリングタワー，スプレー型凝縮器，差し水？</a:t>
            </a:r>
            <a:endParaRPr b="0" lang="en-US" sz="2000" spc="-1" strike="noStrike">
              <a:solidFill>
                <a:srgbClr val="000000"/>
              </a:solidFill>
              <a:latin typeface="Arial"/>
            </a:endParaRPr>
          </a:p>
          <a:p>
            <a:pPr lvl="1" marL="743040" indent="-285840">
              <a:lnSpc>
                <a:spcPct val="100000"/>
              </a:lnSpc>
              <a:spcBef>
                <a:spcPts val="400"/>
              </a:spcBef>
              <a:buClr>
                <a:srgbClr val="000099"/>
              </a:buClr>
              <a:buFont typeface="Symbol"/>
              <a:buChar char=""/>
            </a:pPr>
            <a:r>
              <a:rPr b="0" lang="ja-JP" sz="2000" spc="-1" strike="noStrike">
                <a:solidFill>
                  <a:srgbClr val="000099"/>
                </a:solidFill>
                <a:latin typeface="Times New Roman"/>
                <a:ea typeface="HG丸ｺﾞｼｯｸM-PRO"/>
              </a:rPr>
              <a:t>高性能（熱伝達率が高い）</a:t>
            </a:r>
            <a:endParaRPr b="0" lang="en-US" sz="2000" spc="-1" strike="noStrike">
              <a:solidFill>
                <a:srgbClr val="000000"/>
              </a:solidFill>
              <a:latin typeface="Arial"/>
            </a:endParaRPr>
          </a:p>
          <a:p>
            <a:pPr lvl="1" marL="743040" indent="-285840">
              <a:lnSpc>
                <a:spcPct val="100000"/>
              </a:lnSpc>
              <a:spcBef>
                <a:spcPts val="400"/>
              </a:spcBef>
              <a:buClr>
                <a:srgbClr val="000099"/>
              </a:buClr>
              <a:buFont typeface="Symbol"/>
              <a:buChar char=""/>
            </a:pPr>
            <a:r>
              <a:rPr b="0" lang="ja-JP" sz="2000" spc="-1" strike="noStrike">
                <a:solidFill>
                  <a:srgbClr val="000099"/>
                </a:solidFill>
                <a:latin typeface="Times New Roman"/>
                <a:ea typeface="HG丸ｺﾞｼｯｸM-PRO"/>
              </a:rPr>
              <a:t>伝熱面の汚れを気にしなくてよい</a:t>
            </a:r>
            <a:endParaRPr b="0" lang="en-US" sz="2000" spc="-1" strike="noStrike">
              <a:solidFill>
                <a:srgbClr val="000000"/>
              </a:solidFill>
              <a:latin typeface="Arial"/>
            </a:endParaRPr>
          </a:p>
          <a:p>
            <a:pPr lvl="1" marL="743040" indent="-285840">
              <a:lnSpc>
                <a:spcPct val="100000"/>
              </a:lnSpc>
              <a:spcBef>
                <a:spcPts val="400"/>
              </a:spcBef>
              <a:buClr>
                <a:srgbClr val="000099"/>
              </a:buClr>
              <a:buFont typeface="Symbol"/>
              <a:buChar char=""/>
            </a:pPr>
            <a:r>
              <a:rPr b="0" lang="ja-JP" sz="2000" spc="-1" strike="noStrike">
                <a:solidFill>
                  <a:srgbClr val="000099"/>
                </a:solidFill>
                <a:latin typeface="Times New Roman"/>
                <a:ea typeface="HG丸ｺﾞｼｯｸM-PRO"/>
              </a:rPr>
              <a:t>性能評価が難しい（伝熱面積は？）</a:t>
            </a:r>
            <a:endParaRPr b="0" lang="en-US" sz="2000" spc="-1" strike="noStrike">
              <a:solidFill>
                <a:srgbClr val="000000"/>
              </a:solidFill>
              <a:latin typeface="Arial"/>
            </a:endParaRPr>
          </a:p>
          <a:p>
            <a:pPr marL="343080" indent="-343080">
              <a:lnSpc>
                <a:spcPct val="100000"/>
              </a:lnSpc>
              <a:spcBef>
                <a:spcPts val="400"/>
              </a:spcBef>
              <a:buClr>
                <a:srgbClr val="000099"/>
              </a:buClr>
              <a:buFont typeface="Wingdings" charset="2"/>
              <a:buChar char=""/>
            </a:pPr>
            <a:r>
              <a:rPr b="0" lang="ja-JP" sz="2000" spc="-1" strike="noStrike">
                <a:solidFill>
                  <a:srgbClr val="000099"/>
                </a:solidFill>
                <a:latin typeface="Times New Roman"/>
                <a:ea typeface="HG丸ｺﾞｼｯｸM-PRO"/>
              </a:rPr>
              <a:t>隔壁式：高温流体と低温流体が仕切られているタイプ</a:t>
            </a:r>
            <a:endParaRPr b="0" lang="en-US" sz="2000" spc="-1" strike="noStrike">
              <a:solidFill>
                <a:srgbClr val="000000"/>
              </a:solidFill>
              <a:latin typeface="Arial"/>
            </a:endParaRPr>
          </a:p>
          <a:p>
            <a:pPr lvl="1" marL="743040" indent="-285840">
              <a:lnSpc>
                <a:spcPct val="100000"/>
              </a:lnSpc>
              <a:spcBef>
                <a:spcPts val="400"/>
              </a:spcBef>
              <a:buClr>
                <a:srgbClr val="000099"/>
              </a:buClr>
              <a:buFont typeface="Symbol"/>
              <a:buChar char=""/>
            </a:pPr>
            <a:r>
              <a:rPr b="0" lang="ja-JP" sz="2000" spc="-1" strike="noStrike">
                <a:solidFill>
                  <a:srgbClr val="000099"/>
                </a:solidFill>
                <a:latin typeface="Times New Roman"/>
                <a:ea typeface="HG丸ｺﾞｼｯｸM-PRO"/>
              </a:rPr>
              <a:t>性能は悪くない</a:t>
            </a:r>
            <a:endParaRPr b="0" lang="en-US" sz="2000" spc="-1" strike="noStrike">
              <a:solidFill>
                <a:srgbClr val="000000"/>
              </a:solidFill>
              <a:latin typeface="Arial"/>
            </a:endParaRPr>
          </a:p>
          <a:p>
            <a:pPr lvl="1" marL="743040" indent="-285840">
              <a:lnSpc>
                <a:spcPct val="100000"/>
              </a:lnSpc>
              <a:spcBef>
                <a:spcPts val="400"/>
              </a:spcBef>
              <a:buClr>
                <a:srgbClr val="000099"/>
              </a:buClr>
              <a:buFont typeface="Symbol"/>
              <a:buChar char=""/>
            </a:pPr>
            <a:r>
              <a:rPr b="0" lang="ja-JP" sz="2000" spc="-1" strike="noStrike">
                <a:solidFill>
                  <a:srgbClr val="000099"/>
                </a:solidFill>
                <a:latin typeface="Times New Roman"/>
                <a:ea typeface="HG丸ｺﾞｼｯｸM-PRO"/>
              </a:rPr>
              <a:t>伝熱面が汚れてくると性能が劣化する</a:t>
            </a:r>
            <a:endParaRPr b="0" lang="en-US" sz="2000" spc="-1" strike="noStrike">
              <a:solidFill>
                <a:srgbClr val="000000"/>
              </a:solidFill>
              <a:latin typeface="Arial"/>
            </a:endParaRPr>
          </a:p>
          <a:p>
            <a:pPr lvl="1" marL="743040" indent="-285840">
              <a:lnSpc>
                <a:spcPct val="100000"/>
              </a:lnSpc>
              <a:spcBef>
                <a:spcPts val="400"/>
              </a:spcBef>
              <a:buClr>
                <a:srgbClr val="000099"/>
              </a:buClr>
              <a:buFont typeface="Symbol"/>
              <a:buChar char=""/>
            </a:pPr>
            <a:r>
              <a:rPr b="0" lang="ja-JP" sz="2000" spc="-1" strike="noStrike">
                <a:solidFill>
                  <a:srgbClr val="000099"/>
                </a:solidFill>
                <a:latin typeface="Times New Roman"/>
                <a:ea typeface="HG丸ｺﾞｼｯｸM-PRO"/>
              </a:rPr>
              <a:t>伝熱面積は明確</a:t>
            </a:r>
            <a:endParaRPr b="0" lang="en-US" sz="2000" spc="-1" strike="noStrike">
              <a:solidFill>
                <a:srgbClr val="000000"/>
              </a:solidFill>
              <a:latin typeface="Arial"/>
            </a:endParaRPr>
          </a:p>
          <a:p>
            <a:pPr lvl="1" marL="743040" indent="-285840">
              <a:lnSpc>
                <a:spcPct val="100000"/>
              </a:lnSpc>
              <a:spcBef>
                <a:spcPts val="400"/>
              </a:spcBef>
              <a:buClr>
                <a:srgbClr val="000099"/>
              </a:buClr>
              <a:buFont typeface="Symbol"/>
              <a:buChar char=""/>
            </a:pPr>
            <a:r>
              <a:rPr b="0" lang="ja-JP" sz="2000" spc="-1" strike="noStrike">
                <a:solidFill>
                  <a:srgbClr val="000099"/>
                </a:solidFill>
                <a:latin typeface="Times New Roman"/>
                <a:ea typeface="HG丸ｺﾞｼｯｸM-PRO"/>
              </a:rPr>
              <a:t>流体混合は有り得ない（伝熱管破損，ナトリウム・水反応）</a:t>
            </a:r>
            <a:endParaRPr b="0" lang="en-US" sz="2000" spc="-1" strike="noStrike">
              <a:solidFill>
                <a:srgbClr val="000000"/>
              </a:solidFill>
              <a:latin typeface="Arial"/>
            </a:endParaRPr>
          </a:p>
          <a:p>
            <a:pPr marL="343080" indent="-343080">
              <a:lnSpc>
                <a:spcPct val="100000"/>
              </a:lnSpc>
              <a:spcBef>
                <a:spcPts val="400"/>
              </a:spcBef>
              <a:buClr>
                <a:srgbClr val="000099"/>
              </a:buClr>
              <a:buFont typeface="Wingdings" charset="2"/>
              <a:buChar char=""/>
            </a:pPr>
            <a:r>
              <a:rPr b="0" lang="ja-JP" sz="2000" spc="-1" strike="noStrike">
                <a:solidFill>
                  <a:srgbClr val="000099"/>
                </a:solidFill>
                <a:latin typeface="Times New Roman"/>
                <a:ea typeface="HG丸ｺﾞｼｯｸM-PRO"/>
              </a:rPr>
              <a:t>使用頻度が高く伝熱性能評価の容易な隔壁式熱交換器について解説</a:t>
            </a:r>
            <a:endParaRPr b="0" lang="en-US" sz="2000" spc="-1" strike="noStrike">
              <a:solidFill>
                <a:srgbClr val="000000"/>
              </a:solidFill>
              <a:latin typeface="Arial"/>
            </a:endParaRPr>
          </a:p>
        </p:txBody>
      </p:sp>
      <p:sp>
        <p:nvSpPr>
          <p:cNvPr id="1989" name="Text Box 4"/>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9.1.1 </a:t>
            </a:r>
            <a:r>
              <a:rPr b="1" lang="ja-JP" sz="3200" spc="-1" strike="noStrike">
                <a:solidFill>
                  <a:srgbClr val="000099"/>
                </a:solidFill>
                <a:latin typeface="Times New Roman"/>
                <a:ea typeface="HG丸ｺﾞｼｯｸM-PRO"/>
              </a:rPr>
              <a:t>構成要素による隔壁式熱交換器の分類</a:t>
            </a:r>
            <a:endParaRPr b="0" lang="en-US" sz="3200" spc="-1" strike="noStrike">
              <a:solidFill>
                <a:srgbClr val="000000"/>
              </a:solidFill>
              <a:latin typeface="Arial"/>
            </a:endParaRPr>
          </a:p>
        </p:txBody>
      </p:sp>
      <p:sp>
        <p:nvSpPr>
          <p:cNvPr id="1991" name="PlaceHolder 2"/>
          <p:cNvSpPr>
            <a:spLocks noGrp="1"/>
          </p:cNvSpPr>
          <p:nvPr>
            <p:ph/>
          </p:nvPr>
        </p:nvSpPr>
        <p:spPr>
          <a:xfrm>
            <a:off x="152280" y="990720"/>
            <a:ext cx="4342680" cy="53334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2000" spc="-1" strike="noStrike">
                <a:solidFill>
                  <a:srgbClr val="000099"/>
                </a:solidFill>
                <a:latin typeface="Times New Roman"/>
                <a:ea typeface="HG丸ｺﾞｼｯｸM-PRO"/>
              </a:rPr>
              <a:t>二重管型</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シェル・アンド・チューブ型</a:t>
            </a:r>
            <a:endParaRPr b="0" lang="en-US" sz="2000" spc="-1" strike="noStrike">
              <a:solidFill>
                <a:srgbClr val="000000"/>
              </a:solidFill>
              <a:latin typeface="Arial"/>
            </a:endParaRPr>
          </a:p>
        </p:txBody>
      </p:sp>
      <p:pic>
        <p:nvPicPr>
          <p:cNvPr id="1992" name="Picture 4" descr=""/>
          <p:cNvPicPr/>
          <p:nvPr/>
        </p:nvPicPr>
        <p:blipFill>
          <a:blip r:embed="rId1"/>
          <a:stretch/>
        </p:blipFill>
        <p:spPr>
          <a:xfrm>
            <a:off x="76320" y="1619280"/>
            <a:ext cx="4190400" cy="1504080"/>
          </a:xfrm>
          <a:prstGeom prst="rect">
            <a:avLst/>
          </a:prstGeom>
          <a:ln w="0">
            <a:noFill/>
          </a:ln>
        </p:spPr>
      </p:pic>
      <p:pic>
        <p:nvPicPr>
          <p:cNvPr id="1993" name="Picture 5" descr=""/>
          <p:cNvPicPr/>
          <p:nvPr/>
        </p:nvPicPr>
        <p:blipFill>
          <a:blip r:embed="rId2"/>
          <a:stretch/>
        </p:blipFill>
        <p:spPr>
          <a:xfrm>
            <a:off x="457200" y="4038480"/>
            <a:ext cx="3610800" cy="2171160"/>
          </a:xfrm>
          <a:prstGeom prst="rect">
            <a:avLst/>
          </a:prstGeom>
          <a:ln w="0">
            <a:noFill/>
          </a:ln>
        </p:spPr>
      </p:pic>
      <p:sp>
        <p:nvSpPr>
          <p:cNvPr id="1994" name="Rectangle 6"/>
          <p:cNvSpPr/>
          <p:nvPr/>
        </p:nvSpPr>
        <p:spPr>
          <a:xfrm>
            <a:off x="4648320" y="990720"/>
            <a:ext cx="4342680" cy="533340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buClr>
                <a:srgbClr val="000099"/>
              </a:buClr>
              <a:buFont typeface="Wingdings" charset="2"/>
              <a:buChar char=""/>
            </a:pPr>
            <a:r>
              <a:rPr b="0" lang="ja-JP" sz="2000" spc="-1" strike="noStrike">
                <a:solidFill>
                  <a:srgbClr val="000099"/>
                </a:solidFill>
                <a:latin typeface="Times New Roman"/>
                <a:ea typeface="HG丸ｺﾞｼｯｸM-PRO"/>
              </a:rPr>
              <a:t>フィン・アンド・チューブ型</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pPr>
            <a:r>
              <a:rPr b="0" lang="ja-JP" sz="2000" spc="-1" strike="noStrike">
                <a:solidFill>
                  <a:srgbClr val="000099"/>
                </a:solidFill>
                <a:latin typeface="Times New Roman"/>
                <a:ea typeface="HG丸ｺﾞｼｯｸM-PRO"/>
              </a:rPr>
              <a:t>プレート（フィン）型</a:t>
            </a:r>
            <a:endParaRPr b="0" lang="en-US" sz="2000" spc="-1" strike="noStrike">
              <a:solidFill>
                <a:srgbClr val="000000"/>
              </a:solidFill>
              <a:latin typeface="Arial"/>
            </a:endParaRPr>
          </a:p>
        </p:txBody>
      </p:sp>
      <p:pic>
        <p:nvPicPr>
          <p:cNvPr id="1995" name="Picture 7" descr=""/>
          <p:cNvPicPr/>
          <p:nvPr/>
        </p:nvPicPr>
        <p:blipFill>
          <a:blip r:embed="rId3"/>
          <a:stretch/>
        </p:blipFill>
        <p:spPr>
          <a:xfrm>
            <a:off x="4876920" y="1371600"/>
            <a:ext cx="3268080" cy="2023200"/>
          </a:xfrm>
          <a:prstGeom prst="rect">
            <a:avLst/>
          </a:prstGeom>
          <a:ln w="0">
            <a:noFill/>
          </a:ln>
        </p:spPr>
      </p:pic>
      <p:pic>
        <p:nvPicPr>
          <p:cNvPr id="1996" name="Picture 8" descr=""/>
          <p:cNvPicPr/>
          <p:nvPr/>
        </p:nvPicPr>
        <p:blipFill>
          <a:blip r:embed="rId4"/>
          <a:stretch/>
        </p:blipFill>
        <p:spPr>
          <a:xfrm>
            <a:off x="5181480" y="5105520"/>
            <a:ext cx="3001320" cy="1146960"/>
          </a:xfrm>
          <a:prstGeom prst="rect">
            <a:avLst/>
          </a:prstGeom>
          <a:ln w="0">
            <a:noFill/>
          </a:ln>
        </p:spPr>
      </p:pic>
      <p:pic>
        <p:nvPicPr>
          <p:cNvPr id="1997" name="Picture 9" descr=""/>
          <p:cNvPicPr/>
          <p:nvPr/>
        </p:nvPicPr>
        <p:blipFill>
          <a:blip r:embed="rId5"/>
          <a:stretch/>
        </p:blipFill>
        <p:spPr>
          <a:xfrm>
            <a:off x="5791320" y="4006800"/>
            <a:ext cx="2307600" cy="945360"/>
          </a:xfrm>
          <a:prstGeom prst="rect">
            <a:avLst/>
          </a:prstGeom>
          <a:ln w="0">
            <a:noFill/>
          </a:ln>
        </p:spPr>
      </p:pic>
      <p:sp>
        <p:nvSpPr>
          <p:cNvPr id="1998" name="Line 10"/>
          <p:cNvSpPr/>
          <p:nvPr/>
        </p:nvSpPr>
        <p:spPr>
          <a:xfrm>
            <a:off x="4495680" y="990360"/>
            <a:ext cx="360" cy="525780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999" name="Text Box 11"/>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9.1.2 </a:t>
            </a:r>
            <a:r>
              <a:rPr b="1" lang="ja-JP" sz="3200" spc="-1" strike="noStrike">
                <a:solidFill>
                  <a:srgbClr val="000099"/>
                </a:solidFill>
                <a:latin typeface="Times New Roman"/>
                <a:ea typeface="HG丸ｺﾞｼｯｸM-PRO"/>
              </a:rPr>
              <a:t>流れ方向による隔壁式熱交換器の分類</a:t>
            </a:r>
            <a:endParaRPr b="0" lang="en-US" sz="3200" spc="-1" strike="noStrike">
              <a:solidFill>
                <a:srgbClr val="000000"/>
              </a:solidFill>
              <a:latin typeface="Arial"/>
            </a:endParaRPr>
          </a:p>
        </p:txBody>
      </p:sp>
      <p:pic>
        <p:nvPicPr>
          <p:cNvPr id="2001" name="Picture 3" descr=""/>
          <p:cNvPicPr/>
          <p:nvPr/>
        </p:nvPicPr>
        <p:blipFill>
          <a:blip r:embed="rId1"/>
          <a:stretch/>
        </p:blipFill>
        <p:spPr>
          <a:xfrm>
            <a:off x="152280" y="1646280"/>
            <a:ext cx="4114080" cy="1477080"/>
          </a:xfrm>
          <a:prstGeom prst="rect">
            <a:avLst/>
          </a:prstGeom>
          <a:ln w="0">
            <a:noFill/>
          </a:ln>
        </p:spPr>
      </p:pic>
      <p:pic>
        <p:nvPicPr>
          <p:cNvPr id="2002" name="Picture 4" descr=""/>
          <p:cNvPicPr/>
          <p:nvPr/>
        </p:nvPicPr>
        <p:blipFill>
          <a:blip r:embed="rId2"/>
          <a:stretch/>
        </p:blipFill>
        <p:spPr>
          <a:xfrm>
            <a:off x="457200" y="4038480"/>
            <a:ext cx="3610800" cy="2171160"/>
          </a:xfrm>
          <a:prstGeom prst="rect">
            <a:avLst/>
          </a:prstGeom>
          <a:ln w="0">
            <a:noFill/>
          </a:ln>
        </p:spPr>
      </p:pic>
      <p:sp>
        <p:nvSpPr>
          <p:cNvPr id="2003" name="PlaceHolder 2"/>
          <p:cNvSpPr>
            <a:spLocks noGrp="1"/>
          </p:cNvSpPr>
          <p:nvPr>
            <p:ph/>
          </p:nvPr>
        </p:nvSpPr>
        <p:spPr>
          <a:xfrm>
            <a:off x="152280" y="990720"/>
            <a:ext cx="4342680" cy="53334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2000" spc="-1" strike="noStrike">
                <a:solidFill>
                  <a:srgbClr val="000099"/>
                </a:solidFill>
                <a:latin typeface="Times New Roman"/>
                <a:ea typeface="HG丸ｺﾞｼｯｸM-PRO"/>
              </a:rPr>
              <a:t>並流式・向流式</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混流式</a:t>
            </a:r>
            <a:endParaRPr b="0" lang="en-US" sz="2000" spc="-1" strike="noStrike">
              <a:solidFill>
                <a:srgbClr val="000000"/>
              </a:solidFill>
              <a:latin typeface="Arial"/>
            </a:endParaRPr>
          </a:p>
        </p:txBody>
      </p:sp>
      <p:pic>
        <p:nvPicPr>
          <p:cNvPr id="2004" name="Picture 6" descr=""/>
          <p:cNvPicPr/>
          <p:nvPr/>
        </p:nvPicPr>
        <p:blipFill>
          <a:blip r:embed="rId3"/>
          <a:stretch/>
        </p:blipFill>
        <p:spPr>
          <a:xfrm>
            <a:off x="457200" y="4038480"/>
            <a:ext cx="3610800" cy="2171160"/>
          </a:xfrm>
          <a:prstGeom prst="rect">
            <a:avLst/>
          </a:prstGeom>
          <a:ln w="0">
            <a:noFill/>
          </a:ln>
        </p:spPr>
      </p:pic>
      <p:sp>
        <p:nvSpPr>
          <p:cNvPr id="2005" name="Rectangle 7"/>
          <p:cNvSpPr/>
          <p:nvPr/>
        </p:nvSpPr>
        <p:spPr>
          <a:xfrm>
            <a:off x="4648320" y="990720"/>
            <a:ext cx="4342680" cy="533340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buClr>
                <a:srgbClr val="000099"/>
              </a:buClr>
              <a:buFont typeface="Wingdings" charset="2"/>
              <a:buChar char=""/>
            </a:pPr>
            <a:r>
              <a:rPr b="0" lang="ja-JP" sz="2000" spc="-1" strike="noStrike">
                <a:solidFill>
                  <a:srgbClr val="000099"/>
                </a:solidFill>
                <a:latin typeface="Times New Roman"/>
                <a:ea typeface="HG丸ｺﾞｼｯｸM-PRO"/>
              </a:rPr>
              <a:t>直交流式</a:t>
            </a:r>
            <a:endParaRPr b="0" lang="en-US" sz="2000" spc="-1" strike="noStrike">
              <a:solidFill>
                <a:srgbClr val="000000"/>
              </a:solidFill>
              <a:latin typeface="Arial"/>
            </a:endParaRPr>
          </a:p>
        </p:txBody>
      </p:sp>
      <p:pic>
        <p:nvPicPr>
          <p:cNvPr id="2006" name="Picture 8" descr=""/>
          <p:cNvPicPr/>
          <p:nvPr/>
        </p:nvPicPr>
        <p:blipFill>
          <a:blip r:embed="rId4"/>
          <a:stretch/>
        </p:blipFill>
        <p:spPr>
          <a:xfrm>
            <a:off x="4876920" y="1371600"/>
            <a:ext cx="3268080" cy="2023200"/>
          </a:xfrm>
          <a:prstGeom prst="rect">
            <a:avLst/>
          </a:prstGeom>
          <a:ln w="0">
            <a:noFill/>
          </a:ln>
        </p:spPr>
      </p:pic>
      <p:pic>
        <p:nvPicPr>
          <p:cNvPr id="2007" name="Picture 9" descr=""/>
          <p:cNvPicPr/>
          <p:nvPr/>
        </p:nvPicPr>
        <p:blipFill>
          <a:blip r:embed="rId5"/>
          <a:stretch/>
        </p:blipFill>
        <p:spPr>
          <a:xfrm>
            <a:off x="5181480" y="5105520"/>
            <a:ext cx="3001320" cy="1146960"/>
          </a:xfrm>
          <a:prstGeom prst="rect">
            <a:avLst/>
          </a:prstGeom>
          <a:ln w="0">
            <a:noFill/>
          </a:ln>
        </p:spPr>
      </p:pic>
      <p:pic>
        <p:nvPicPr>
          <p:cNvPr id="2008" name="Picture 10" descr=""/>
          <p:cNvPicPr/>
          <p:nvPr/>
        </p:nvPicPr>
        <p:blipFill>
          <a:blip r:embed="rId6"/>
          <a:stretch/>
        </p:blipFill>
        <p:spPr>
          <a:xfrm>
            <a:off x="5791320" y="3733920"/>
            <a:ext cx="2307600" cy="945360"/>
          </a:xfrm>
          <a:prstGeom prst="rect">
            <a:avLst/>
          </a:prstGeom>
          <a:ln w="0">
            <a:noFill/>
          </a:ln>
        </p:spPr>
      </p:pic>
      <p:sp>
        <p:nvSpPr>
          <p:cNvPr id="2009" name="Line 11"/>
          <p:cNvSpPr/>
          <p:nvPr/>
        </p:nvSpPr>
        <p:spPr>
          <a:xfrm>
            <a:off x="4572000" y="990360"/>
            <a:ext cx="360" cy="525780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2010" name="Text Box 12"/>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9.2 </a:t>
            </a:r>
            <a:r>
              <a:rPr b="1" lang="ja-JP" sz="3200" spc="-1" strike="noStrike">
                <a:solidFill>
                  <a:srgbClr val="000099"/>
                </a:solidFill>
                <a:latin typeface="Times New Roman"/>
                <a:ea typeface="HG丸ｺﾞｼｯｸM-PRO"/>
              </a:rPr>
              <a:t>熱交換性能の計算方法</a:t>
            </a:r>
            <a:endParaRPr b="0" lang="en-US" sz="3200" spc="-1" strike="noStrike">
              <a:solidFill>
                <a:srgbClr val="000000"/>
              </a:solidFill>
              <a:latin typeface="Arial"/>
            </a:endParaRPr>
          </a:p>
        </p:txBody>
      </p:sp>
      <p:sp>
        <p:nvSpPr>
          <p:cNvPr id="2012" name="PlaceHolder 2"/>
          <p:cNvSpPr>
            <a:spLocks noGrp="1"/>
          </p:cNvSpPr>
          <p:nvPr>
            <p:ph/>
          </p:nvPr>
        </p:nvSpPr>
        <p:spPr>
          <a:xfrm>
            <a:off x="152280" y="990720"/>
            <a:ext cx="647640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9.2.1 </a:t>
            </a:r>
            <a:r>
              <a:rPr b="0" lang="ja-JP" sz="1800" spc="-1" strike="noStrike">
                <a:solidFill>
                  <a:srgbClr val="000099"/>
                </a:solidFill>
                <a:latin typeface="Times New Roman"/>
                <a:ea typeface="HG丸ｺﾞｼｯｸM-PRO"/>
              </a:rPr>
              <a:t>熱通過率：</a:t>
            </a:r>
            <a:r>
              <a:rPr b="0" lang="en-US" sz="1800" spc="-1" strike="noStrike">
                <a:solidFill>
                  <a:srgbClr val="000099"/>
                </a:solidFill>
                <a:latin typeface="Times New Roman"/>
                <a:ea typeface="HG丸ｺﾞｼｯｸM-PRO"/>
              </a:rPr>
              <a:t>K</a:t>
            </a:r>
            <a:r>
              <a:rPr b="0" lang="ja-JP" sz="1800" spc="-1" strike="noStrike">
                <a:solidFill>
                  <a:srgbClr val="000099"/>
                </a:solidFill>
                <a:latin typeface="Times New Roman"/>
                <a:ea typeface="HG丸ｺﾞｼｯｸM-PRO"/>
              </a:rPr>
              <a:t>（熱交換器の熱伝達率のようなもの）</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K </a:t>
            </a:r>
            <a:r>
              <a:rPr b="0" lang="ja-JP" sz="1800" spc="-1" strike="noStrike">
                <a:solidFill>
                  <a:srgbClr val="000099"/>
                </a:solidFill>
                <a:latin typeface="Times New Roman"/>
                <a:ea typeface="HG丸ｺﾞｼｯｸM-PRO"/>
              </a:rPr>
              <a:t>がわかれば，必要な熱交換量 </a:t>
            </a:r>
            <a:r>
              <a:rPr b="0" lang="en-US" sz="1800" spc="-1" strike="noStrike">
                <a:solidFill>
                  <a:srgbClr val="000099"/>
                </a:solidFill>
                <a:latin typeface="Times New Roman"/>
                <a:ea typeface="HG丸ｺﾞｼｯｸM-PRO"/>
              </a:rPr>
              <a:t>Q </a:t>
            </a:r>
            <a:r>
              <a:rPr b="0" lang="ja-JP" sz="1800" spc="-1" strike="noStrike">
                <a:solidFill>
                  <a:srgbClr val="000099"/>
                </a:solidFill>
                <a:latin typeface="Times New Roman"/>
                <a:ea typeface="HG丸ｺﾞｼｯｸM-PRO"/>
              </a:rPr>
              <a:t>を得るのに必要な伝熱面積（熱交換器の大きさ）</a:t>
            </a:r>
            <a:r>
              <a:rPr b="0" lang="en-US" sz="1800" spc="-1" strike="noStrike">
                <a:solidFill>
                  <a:srgbClr val="000099"/>
                </a:solidFill>
                <a:latin typeface="Times New Roman"/>
                <a:ea typeface="HG丸ｺﾞｼｯｸM-PRO"/>
              </a:rPr>
              <a:t>A </a:t>
            </a:r>
            <a:r>
              <a:rPr b="0" lang="ja-JP" sz="1800" spc="-1" strike="noStrike">
                <a:solidFill>
                  <a:srgbClr val="000099"/>
                </a:solidFill>
                <a:latin typeface="Times New Roman"/>
                <a:ea typeface="HG丸ｺﾞｼｯｸM-PRO"/>
              </a:rPr>
              <a:t>を計算できる．</a:t>
            </a:r>
            <a:endParaRPr b="0" lang="en-US" sz="1800" spc="-1" strike="noStrike">
              <a:solidFill>
                <a:srgbClr val="000000"/>
              </a:solidFill>
              <a:latin typeface="Arial"/>
            </a:endParaRPr>
          </a:p>
          <a:p>
            <a:pPr marL="343080" indent="-343080">
              <a:lnSpc>
                <a:spcPct val="100000"/>
              </a:lnSpc>
              <a:spcBef>
                <a:spcPts val="901"/>
              </a:spcBef>
              <a:buClr>
                <a:srgbClr val="ff0000"/>
              </a:buClr>
              <a:buFont typeface="Wingdings" charset="2"/>
              <a:buChar char=""/>
              <a:tabLst>
                <a:tab algn="l" pos="0"/>
              </a:tabLst>
            </a:pPr>
            <a:r>
              <a:rPr b="0" lang="ja-JP" sz="1800" spc="-1" strike="noStrike" u="sng">
                <a:solidFill>
                  <a:srgbClr val="ff0000"/>
                </a:solidFill>
                <a:uFillTx/>
                <a:latin typeface="Times New Roman"/>
                <a:ea typeface="HG丸ｺﾞｼｯｸM-PRO"/>
              </a:rPr>
              <a:t>演習</a:t>
            </a:r>
            <a:r>
              <a:rPr b="0" lang="en-US" sz="1800" spc="-1" strike="noStrike" u="sng">
                <a:solidFill>
                  <a:srgbClr val="ff0000"/>
                </a:solidFill>
                <a:uFillTx/>
                <a:latin typeface="Times New Roman"/>
                <a:ea typeface="HG丸ｺﾞｼｯｸM-PRO"/>
              </a:rPr>
              <a:t>9.1</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K </a:t>
            </a:r>
            <a:r>
              <a:rPr b="0" lang="ja-JP" sz="1800" spc="-1" strike="noStrike">
                <a:solidFill>
                  <a:srgbClr val="000099"/>
                </a:solidFill>
                <a:latin typeface="Times New Roman"/>
                <a:ea typeface="HG丸ｺﾞｼｯｸM-PRO"/>
              </a:rPr>
              <a:t>が次式で与えられることを示せ．</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伝熱面が汚れると伝熱が悪くなる．熱交換器を設計するときは，使っているうちに性能が落ちても </a:t>
            </a:r>
            <a:r>
              <a:rPr b="0" lang="en-US" sz="1800" spc="-1" strike="noStrike">
                <a:solidFill>
                  <a:srgbClr val="000099"/>
                </a:solidFill>
                <a:latin typeface="Times New Roman"/>
                <a:ea typeface="HG丸ｺﾞｼｯｸM-PRO"/>
              </a:rPr>
              <a:t>OK </a:t>
            </a:r>
            <a:r>
              <a:rPr b="0" lang="ja-JP" sz="1800" spc="-1" strike="noStrike">
                <a:solidFill>
                  <a:srgbClr val="000099"/>
                </a:solidFill>
                <a:latin typeface="Times New Roman"/>
                <a:ea typeface="HG丸ｺﾞｼｯｸM-PRO"/>
              </a:rPr>
              <a:t>なように，性能劣化を見込んでおく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汚れ係数：</a:t>
            </a:r>
            <a:r>
              <a:rPr b="0" i="1" lang="en-US" sz="1800" spc="-1" strike="noStrike">
                <a:solidFill>
                  <a:srgbClr val="000099"/>
                </a:solidFill>
                <a:latin typeface="Times New Roman"/>
                <a:ea typeface="HG丸ｺﾞｼｯｸM-PRO"/>
              </a:rPr>
              <a:t>f</a:t>
            </a:r>
            <a:r>
              <a:rPr b="0" lang="ja-JP" sz="1800" spc="-1" strike="noStrike">
                <a:solidFill>
                  <a:srgbClr val="000099"/>
                </a:solidFill>
                <a:latin typeface="Times New Roman"/>
                <a:ea typeface="HG丸ｺﾞｼｯｸM-PRO"/>
              </a:rPr>
              <a:t>（流体によって値が異なる）</a:t>
            </a:r>
            <a:endParaRPr b="0" lang="en-US" sz="1800" spc="-1" strike="noStrike">
              <a:solidFill>
                <a:srgbClr val="000000"/>
              </a:solidFill>
              <a:latin typeface="Arial"/>
            </a:endParaRPr>
          </a:p>
        </p:txBody>
      </p:sp>
      <p:graphicFrame>
        <p:nvGraphicFramePr>
          <p:cNvPr id="2013" name="Object 4"/>
          <p:cNvGraphicFramePr/>
          <p:nvPr/>
        </p:nvGraphicFramePr>
        <p:xfrm>
          <a:off x="914400" y="1447920"/>
          <a:ext cx="1510560" cy="291240"/>
        </p:xfrm>
        <a:graphic>
          <a:graphicData uri="http://schemas.openxmlformats.org/presentationml/2006/ole">
            <p:oleObj progId="Equation.DSMT4" r:id="rId1" spid="">
              <p:embed/>
              <p:pic>
                <p:nvPicPr>
                  <p:cNvPr id="2014" name="Object 4" descr=""/>
                  <p:cNvPicPr/>
                  <p:nvPr/>
                </p:nvPicPr>
                <p:blipFill>
                  <a:blip r:embed="rId2"/>
                  <a:stretch/>
                </p:blipFill>
                <p:spPr>
                  <a:xfrm>
                    <a:off x="914400" y="1447920"/>
                    <a:ext cx="1510560" cy="291240"/>
                  </a:xfrm>
                  <a:prstGeom prst="rect">
                    <a:avLst/>
                  </a:prstGeom>
                  <a:ln w="0">
                    <a:noFill/>
                  </a:ln>
                </p:spPr>
              </p:pic>
            </p:oleObj>
          </a:graphicData>
        </a:graphic>
      </p:graphicFrame>
      <p:grpSp>
        <p:nvGrpSpPr>
          <p:cNvPr id="2015" name="Group 5"/>
          <p:cNvGrpSpPr/>
          <p:nvPr/>
        </p:nvGrpSpPr>
        <p:grpSpPr>
          <a:xfrm>
            <a:off x="6674400" y="1143000"/>
            <a:ext cx="2163240" cy="2130120"/>
            <a:chOff x="6674400" y="1143000"/>
            <a:chExt cx="2163240" cy="2130120"/>
          </a:xfrm>
        </p:grpSpPr>
        <p:sp>
          <p:nvSpPr>
            <p:cNvPr id="2016" name="Rectangle 6"/>
            <p:cNvSpPr/>
            <p:nvPr/>
          </p:nvSpPr>
          <p:spPr>
            <a:xfrm>
              <a:off x="7446960" y="1143000"/>
              <a:ext cx="532800" cy="16758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017" name="Line 7"/>
            <p:cNvSpPr/>
            <p:nvPr/>
          </p:nvSpPr>
          <p:spPr>
            <a:xfrm>
              <a:off x="7446960" y="1752480"/>
              <a:ext cx="533160" cy="380880"/>
            </a:xfrm>
            <a:prstGeom prst="line">
              <a:avLst/>
            </a:prstGeom>
            <a:ln w="19050">
              <a:solidFill>
                <a:srgbClr val="ff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2018" name="Arc 8"/>
            <p:cNvSpPr/>
            <p:nvPr/>
          </p:nvSpPr>
          <p:spPr>
            <a:xfrm>
              <a:off x="6989760" y="1371600"/>
              <a:ext cx="456480" cy="380160"/>
            </a:xfrm>
            <a:custGeom>
              <a:avLst/>
              <a:gdLst>
                <a:gd name="textAreaLeft" fmla="*/ 0 w 456480"/>
                <a:gd name="textAreaRight" fmla="*/ 457200 w 45648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19050">
              <a:solidFill>
                <a:srgbClr val="ff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019" name="Arc 9"/>
            <p:cNvSpPr/>
            <p:nvPr/>
          </p:nvSpPr>
          <p:spPr>
            <a:xfrm flipH="1" flipV="1">
              <a:off x="7979760" y="2133000"/>
              <a:ext cx="456480" cy="380160"/>
            </a:xfrm>
            <a:custGeom>
              <a:avLst/>
              <a:gdLst>
                <a:gd name="textAreaLeft" fmla="*/ -360 w 456480"/>
                <a:gd name="textAreaRight" fmla="*/ 456840 w 45648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19050">
              <a:solidFill>
                <a:srgbClr val="ff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020" name="Text Box 10"/>
            <p:cNvSpPr/>
            <p:nvPr/>
          </p:nvSpPr>
          <p:spPr>
            <a:xfrm>
              <a:off x="6674400" y="1204920"/>
              <a:ext cx="3636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ff0000"/>
                  </a:solidFill>
                  <a:latin typeface="Times New Roman"/>
                  <a:ea typeface="HG丸ｺﾞｼｯｸM-PRO"/>
                </a:rPr>
                <a:t>T</a:t>
              </a:r>
              <a:r>
                <a:rPr b="0" lang="en-US" sz="1600" spc="-1" strike="noStrike" baseline="-25000">
                  <a:solidFill>
                    <a:srgbClr val="ff0000"/>
                  </a:solidFill>
                  <a:latin typeface="Times New Roman"/>
                  <a:ea typeface="HG丸ｺﾞｼｯｸM-PRO"/>
                </a:rPr>
                <a:t>1</a:t>
              </a:r>
              <a:endParaRPr b="0" lang="en-US" sz="1600" spc="-1" strike="noStrike">
                <a:solidFill>
                  <a:srgbClr val="000000"/>
                </a:solidFill>
                <a:latin typeface="Arial"/>
              </a:endParaRPr>
            </a:p>
          </p:txBody>
        </p:sp>
        <p:sp>
          <p:nvSpPr>
            <p:cNvPr id="2021" name="Text Box 11"/>
            <p:cNvSpPr/>
            <p:nvPr/>
          </p:nvSpPr>
          <p:spPr>
            <a:xfrm>
              <a:off x="6986160" y="1600200"/>
              <a:ext cx="4748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1W</a:t>
              </a:r>
              <a:endParaRPr b="0" lang="en-US" sz="1600" spc="-1" strike="noStrike">
                <a:solidFill>
                  <a:srgbClr val="000000"/>
                </a:solidFill>
                <a:latin typeface="Arial"/>
              </a:endParaRPr>
            </a:p>
          </p:txBody>
        </p:sp>
        <p:sp>
          <p:nvSpPr>
            <p:cNvPr id="2022" name="Text Box 12"/>
            <p:cNvSpPr/>
            <p:nvPr/>
          </p:nvSpPr>
          <p:spPr>
            <a:xfrm>
              <a:off x="7976520" y="1949400"/>
              <a:ext cx="4748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2W</a:t>
              </a:r>
              <a:endParaRPr b="0" lang="en-US" sz="1600" spc="-1" strike="noStrike">
                <a:solidFill>
                  <a:srgbClr val="000000"/>
                </a:solidFill>
                <a:latin typeface="Arial"/>
              </a:endParaRPr>
            </a:p>
          </p:txBody>
        </p:sp>
        <p:sp>
          <p:nvSpPr>
            <p:cNvPr id="2023" name="Text Box 13"/>
            <p:cNvSpPr/>
            <p:nvPr/>
          </p:nvSpPr>
          <p:spPr>
            <a:xfrm>
              <a:off x="8423640" y="2362320"/>
              <a:ext cx="3636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ff0000"/>
                  </a:solidFill>
                  <a:latin typeface="Times New Roman"/>
                  <a:ea typeface="HG丸ｺﾞｼｯｸM-PRO"/>
                </a:rPr>
                <a:t>T</a:t>
              </a:r>
              <a:r>
                <a:rPr b="0" lang="en-US" sz="1600" spc="-1" strike="noStrike" baseline="-25000">
                  <a:solidFill>
                    <a:srgbClr val="ff0000"/>
                  </a:solidFill>
                  <a:latin typeface="Times New Roman"/>
                  <a:ea typeface="HG丸ｺﾞｼｯｸM-PRO"/>
                </a:rPr>
                <a:t>2</a:t>
              </a:r>
              <a:endParaRPr b="0" lang="en-US" sz="1600" spc="-1" strike="noStrike">
                <a:solidFill>
                  <a:srgbClr val="000000"/>
                </a:solidFill>
                <a:latin typeface="Arial"/>
              </a:endParaRPr>
            </a:p>
          </p:txBody>
        </p:sp>
        <p:sp>
          <p:nvSpPr>
            <p:cNvPr id="2024" name="Line 14"/>
            <p:cNvSpPr/>
            <p:nvPr/>
          </p:nvSpPr>
          <p:spPr>
            <a:xfrm>
              <a:off x="6740280" y="2971800"/>
              <a:ext cx="18288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025" name="Text Box 15"/>
            <p:cNvSpPr/>
            <p:nvPr/>
          </p:nvSpPr>
          <p:spPr>
            <a:xfrm>
              <a:off x="8554680" y="27874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2026" name="Text Box 16"/>
            <p:cNvSpPr/>
            <p:nvPr/>
          </p:nvSpPr>
          <p:spPr>
            <a:xfrm>
              <a:off x="7309800" y="2940120"/>
              <a:ext cx="28296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2027" name="Text Box 17"/>
            <p:cNvSpPr/>
            <p:nvPr/>
          </p:nvSpPr>
          <p:spPr>
            <a:xfrm>
              <a:off x="7827480" y="2933640"/>
              <a:ext cx="28296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d</a:t>
              </a:r>
              <a:endParaRPr b="0" lang="en-US" sz="1600" spc="-1" strike="noStrike">
                <a:solidFill>
                  <a:srgbClr val="000000"/>
                </a:solidFill>
                <a:latin typeface="Arial"/>
              </a:endParaRPr>
            </a:p>
          </p:txBody>
        </p:sp>
      </p:grpSp>
      <p:graphicFrame>
        <p:nvGraphicFramePr>
          <p:cNvPr id="2028" name="Object 18"/>
          <p:cNvGraphicFramePr/>
          <p:nvPr/>
        </p:nvGraphicFramePr>
        <p:xfrm>
          <a:off x="914400" y="3035160"/>
          <a:ext cx="1548720" cy="621720"/>
        </p:xfrm>
        <a:graphic>
          <a:graphicData uri="http://schemas.openxmlformats.org/presentationml/2006/ole">
            <p:oleObj progId="Equation.DSMT4" r:id="rId3" spid="">
              <p:embed/>
              <p:pic>
                <p:nvPicPr>
                  <p:cNvPr id="2029" name="Object 18" descr=""/>
                  <p:cNvPicPr/>
                  <p:nvPr/>
                </p:nvPicPr>
                <p:blipFill>
                  <a:blip r:embed="rId4"/>
                  <a:stretch/>
                </p:blipFill>
                <p:spPr>
                  <a:xfrm>
                    <a:off x="914400" y="3035160"/>
                    <a:ext cx="1548720" cy="621720"/>
                  </a:xfrm>
                  <a:prstGeom prst="rect">
                    <a:avLst/>
                  </a:prstGeom>
                  <a:ln w="0">
                    <a:noFill/>
                  </a:ln>
                </p:spPr>
              </p:pic>
            </p:oleObj>
          </a:graphicData>
        </a:graphic>
      </p:graphicFrame>
      <p:graphicFrame>
        <p:nvGraphicFramePr>
          <p:cNvPr id="2030" name="Object 19"/>
          <p:cNvGraphicFramePr/>
          <p:nvPr/>
        </p:nvGraphicFramePr>
        <p:xfrm>
          <a:off x="901800" y="5105520"/>
          <a:ext cx="1917000" cy="621720"/>
        </p:xfrm>
        <a:graphic>
          <a:graphicData uri="http://schemas.openxmlformats.org/presentationml/2006/ole">
            <p:oleObj progId="Equation.DSMT4" r:id="rId5" spid="">
              <p:embed/>
              <p:pic>
                <p:nvPicPr>
                  <p:cNvPr id="2031" name="Object 19" descr=""/>
                  <p:cNvPicPr/>
                  <p:nvPr/>
                </p:nvPicPr>
                <p:blipFill>
                  <a:blip r:embed="rId6"/>
                  <a:stretch/>
                </p:blipFill>
                <p:spPr>
                  <a:xfrm>
                    <a:off x="901800" y="5105520"/>
                    <a:ext cx="1917000" cy="621720"/>
                  </a:xfrm>
                  <a:prstGeom prst="rect">
                    <a:avLst/>
                  </a:prstGeom>
                  <a:ln w="0">
                    <a:noFill/>
                  </a:ln>
                </p:spPr>
              </p:pic>
            </p:oleObj>
          </a:graphicData>
        </a:graphic>
      </p:graphicFrame>
      <p:sp>
        <p:nvSpPr>
          <p:cNvPr id="2032" name="Text Box 20"/>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9.2.2 </a:t>
            </a:r>
            <a:r>
              <a:rPr b="1" lang="ja-JP" sz="3200" spc="-1" strike="noStrike">
                <a:solidFill>
                  <a:srgbClr val="000099"/>
                </a:solidFill>
                <a:latin typeface="Times New Roman"/>
                <a:ea typeface="HG丸ｺﾞｼｯｸM-PRO"/>
              </a:rPr>
              <a:t>並流式熱交換器</a:t>
            </a:r>
            <a:endParaRPr b="0" lang="en-US" sz="3200" spc="-1" strike="noStrike">
              <a:solidFill>
                <a:srgbClr val="000000"/>
              </a:solidFill>
              <a:latin typeface="Arial"/>
            </a:endParaRPr>
          </a:p>
        </p:txBody>
      </p:sp>
      <p:sp>
        <p:nvSpPr>
          <p:cNvPr id="2034" name="PlaceHolder 2"/>
          <p:cNvSpPr>
            <a:spLocks noGrp="1"/>
          </p:cNvSpPr>
          <p:nvPr>
            <p:ph/>
          </p:nvPr>
        </p:nvSpPr>
        <p:spPr>
          <a:xfrm>
            <a:off x="4114800" y="990720"/>
            <a:ext cx="487620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K given </a:t>
            </a:r>
            <a:r>
              <a:rPr b="0" lang="ja-JP" sz="1800" spc="-1" strike="noStrike">
                <a:solidFill>
                  <a:srgbClr val="000099"/>
                </a:solidFill>
                <a:latin typeface="Times New Roman"/>
                <a:ea typeface="HG丸ｺﾞｼｯｸM-PRO"/>
              </a:rPr>
              <a:t>として </a:t>
            </a:r>
            <a:r>
              <a:rPr b="0" lang="en-US" sz="1800" spc="-1" strike="noStrike">
                <a:solidFill>
                  <a:srgbClr val="000099"/>
                </a:solidFill>
                <a:latin typeface="Times New Roman"/>
                <a:ea typeface="HG丸ｺﾞｼｯｸM-PRO"/>
              </a:rPr>
              <a:t>Q </a:t>
            </a:r>
            <a:r>
              <a:rPr b="0" lang="ja-JP" sz="1800" spc="-1" strike="noStrike">
                <a:solidFill>
                  <a:srgbClr val="000099"/>
                </a:solidFill>
                <a:latin typeface="Times New Roman"/>
                <a:ea typeface="HG丸ｺﾞｼｯｸM-PRO"/>
              </a:rPr>
              <a:t>を計算する．</a:t>
            </a:r>
            <a:r>
              <a:rPr b="0" lang="en-US" sz="1800" spc="-1" strike="noStrike">
                <a:solidFill>
                  <a:srgbClr val="000099"/>
                </a:solidFill>
                <a:latin typeface="Times New Roman"/>
                <a:ea typeface="HG丸ｺﾞｼｯｸM-PRO"/>
              </a:rPr>
              <a:t>T</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が </a:t>
            </a:r>
            <a:r>
              <a:rPr b="0" lang="en-US" sz="1800" spc="-1" strike="noStrike">
                <a:solidFill>
                  <a:srgbClr val="000099"/>
                </a:solidFill>
                <a:latin typeface="Times New Roman"/>
                <a:ea typeface="HG丸ｺﾞｼｯｸM-PRO"/>
              </a:rPr>
              <a:t>x </a:t>
            </a:r>
            <a:r>
              <a:rPr b="0" lang="ja-JP" sz="1800" spc="-1" strike="noStrike">
                <a:solidFill>
                  <a:srgbClr val="000099"/>
                </a:solidFill>
                <a:latin typeface="Times New Roman"/>
                <a:ea typeface="HG丸ｺﾞｼｯｸM-PRO"/>
              </a:rPr>
              <a:t>の関数なので意外に面倒．</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微小区間 </a:t>
            </a:r>
            <a:r>
              <a:rPr b="0" lang="en-US" sz="1800" spc="-1" strike="noStrike">
                <a:solidFill>
                  <a:srgbClr val="000099"/>
                </a:solidFill>
                <a:latin typeface="Times New Roman"/>
                <a:ea typeface="HG丸ｺﾞｼｯｸM-PRO"/>
              </a:rPr>
              <a:t>dx </a:t>
            </a:r>
            <a:r>
              <a:rPr b="0" lang="ja-JP" sz="1800" spc="-1" strike="noStrike">
                <a:solidFill>
                  <a:srgbClr val="000099"/>
                </a:solidFill>
                <a:latin typeface="Times New Roman"/>
                <a:ea typeface="HG丸ｺﾞｼｯｸM-PRO"/>
              </a:rPr>
              <a:t>における熱移動量を流体の温度変化で表すと・・</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K </a:t>
            </a:r>
            <a:r>
              <a:rPr b="0" lang="ja-JP" sz="1800" spc="-1" strike="noStrike">
                <a:solidFill>
                  <a:srgbClr val="000099"/>
                </a:solidFill>
                <a:latin typeface="Times New Roman"/>
                <a:ea typeface="HG丸ｺﾞｼｯｸM-PRO"/>
              </a:rPr>
              <a:t>で表すと・・</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微分方程式にするため，少し式変形・・</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dQ </a:t>
            </a:r>
            <a:r>
              <a:rPr b="0" lang="ja-JP" sz="1800" spc="-1" strike="noStrike">
                <a:solidFill>
                  <a:srgbClr val="000099"/>
                </a:solidFill>
                <a:latin typeface="Times New Roman"/>
                <a:ea typeface="HG丸ｺﾞｼｯｸM-PRO"/>
              </a:rPr>
              <a:t>を消去して・・</a:t>
            </a:r>
            <a:endParaRPr b="0" lang="en-US" sz="1800" spc="-1" strike="noStrike">
              <a:solidFill>
                <a:srgbClr val="000000"/>
              </a:solidFill>
              <a:latin typeface="Arial"/>
            </a:endParaRPr>
          </a:p>
        </p:txBody>
      </p:sp>
      <p:pic>
        <p:nvPicPr>
          <p:cNvPr id="2035" name="Picture 4" descr=""/>
          <p:cNvPicPr/>
          <p:nvPr/>
        </p:nvPicPr>
        <p:blipFill>
          <a:blip r:embed="rId1"/>
          <a:stretch/>
        </p:blipFill>
        <p:spPr>
          <a:xfrm>
            <a:off x="152280" y="990720"/>
            <a:ext cx="4068000" cy="3421800"/>
          </a:xfrm>
          <a:prstGeom prst="rect">
            <a:avLst/>
          </a:prstGeom>
          <a:ln w="0">
            <a:noFill/>
          </a:ln>
        </p:spPr>
      </p:pic>
      <p:graphicFrame>
        <p:nvGraphicFramePr>
          <p:cNvPr id="2036" name="Object 5"/>
          <p:cNvGraphicFramePr/>
          <p:nvPr/>
        </p:nvGraphicFramePr>
        <p:xfrm>
          <a:off x="4952880" y="2438280"/>
          <a:ext cx="2729880" cy="672480"/>
        </p:xfrm>
        <a:graphic>
          <a:graphicData uri="http://schemas.openxmlformats.org/presentationml/2006/ole">
            <p:oleObj progId="Equation.DSMT4" r:id="rId2" spid="">
              <p:embed/>
              <p:pic>
                <p:nvPicPr>
                  <p:cNvPr id="2037" name="Object 5" descr=""/>
                  <p:cNvPicPr/>
                  <p:nvPr/>
                </p:nvPicPr>
                <p:blipFill>
                  <a:blip r:embed="rId3"/>
                  <a:stretch/>
                </p:blipFill>
                <p:spPr>
                  <a:xfrm>
                    <a:off x="4952880" y="2438280"/>
                    <a:ext cx="2729880" cy="672480"/>
                  </a:xfrm>
                  <a:prstGeom prst="rect">
                    <a:avLst/>
                  </a:prstGeom>
                  <a:ln w="0">
                    <a:noFill/>
                  </a:ln>
                </p:spPr>
              </p:pic>
            </p:oleObj>
          </a:graphicData>
        </a:graphic>
      </p:graphicFrame>
      <p:graphicFrame>
        <p:nvGraphicFramePr>
          <p:cNvPr id="2038" name="Object 6"/>
          <p:cNvGraphicFramePr/>
          <p:nvPr/>
        </p:nvGraphicFramePr>
        <p:xfrm>
          <a:off x="4952880" y="3568680"/>
          <a:ext cx="2882160" cy="393120"/>
        </p:xfrm>
        <a:graphic>
          <a:graphicData uri="http://schemas.openxmlformats.org/presentationml/2006/ole">
            <p:oleObj progId="Equation.DSMT4" r:id="rId4" spid="">
              <p:embed/>
              <p:pic>
                <p:nvPicPr>
                  <p:cNvPr id="2039" name="Object 6" descr=""/>
                  <p:cNvPicPr/>
                  <p:nvPr/>
                </p:nvPicPr>
                <p:blipFill>
                  <a:blip r:embed="rId5"/>
                  <a:stretch/>
                </p:blipFill>
                <p:spPr>
                  <a:xfrm>
                    <a:off x="4952880" y="3568680"/>
                    <a:ext cx="2882160" cy="393120"/>
                  </a:xfrm>
                  <a:prstGeom prst="rect">
                    <a:avLst/>
                  </a:prstGeom>
                  <a:ln w="0">
                    <a:noFill/>
                  </a:ln>
                </p:spPr>
              </p:pic>
            </p:oleObj>
          </a:graphicData>
        </a:graphic>
      </p:graphicFrame>
      <p:graphicFrame>
        <p:nvGraphicFramePr>
          <p:cNvPr id="2040" name="Object 7"/>
          <p:cNvGraphicFramePr/>
          <p:nvPr/>
        </p:nvGraphicFramePr>
        <p:xfrm>
          <a:off x="4368960" y="4495680"/>
          <a:ext cx="4215600" cy="291240"/>
        </p:xfrm>
        <a:graphic>
          <a:graphicData uri="http://schemas.openxmlformats.org/presentationml/2006/ole">
            <p:oleObj progId="Equation.DSMT4" r:id="rId6" spid="">
              <p:embed/>
              <p:pic>
                <p:nvPicPr>
                  <p:cNvPr id="2041" name="Object 7" descr=""/>
                  <p:cNvPicPr/>
                  <p:nvPr/>
                </p:nvPicPr>
                <p:blipFill>
                  <a:blip r:embed="rId7"/>
                  <a:stretch/>
                </p:blipFill>
                <p:spPr>
                  <a:xfrm>
                    <a:off x="4368960" y="4495680"/>
                    <a:ext cx="4215600" cy="291240"/>
                  </a:xfrm>
                  <a:prstGeom prst="rect">
                    <a:avLst/>
                  </a:prstGeom>
                  <a:ln w="0">
                    <a:noFill/>
                  </a:ln>
                </p:spPr>
              </p:pic>
            </p:oleObj>
          </a:graphicData>
        </a:graphic>
      </p:graphicFrame>
      <p:sp>
        <p:nvSpPr>
          <p:cNvPr id="2042" name="Freeform 8"/>
          <p:cNvSpPr/>
          <p:nvPr/>
        </p:nvSpPr>
        <p:spPr>
          <a:xfrm>
            <a:off x="7696080" y="2819520"/>
            <a:ext cx="1218600" cy="1828080"/>
          </a:xfrm>
          <a:custGeom>
            <a:avLst/>
            <a:gdLst>
              <a:gd name="textAreaLeft" fmla="*/ 0 w 1218600"/>
              <a:gd name="textAreaRight" fmla="*/ 1219320 w 1218600"/>
              <a:gd name="textAreaTop" fmla="*/ 0 h 1828080"/>
              <a:gd name="textAreaBottom" fmla="*/ 1828800 h 1828080"/>
            </a:gdLst>
            <a:ahLst/>
            <a:rect l="textAreaLeft" t="textAreaTop" r="textAreaRight" b="textAreaBottom"/>
            <a:pathLst>
              <a:path w="768" h="1152">
                <a:moveTo>
                  <a:pt x="0" y="0"/>
                </a:moveTo>
                <a:lnTo>
                  <a:pt x="768" y="0"/>
                </a:lnTo>
                <a:lnTo>
                  <a:pt x="768" y="1152"/>
                </a:lnTo>
                <a:lnTo>
                  <a:pt x="624" y="1152"/>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2043" name="Object 9"/>
          <p:cNvGraphicFramePr/>
          <p:nvPr/>
        </p:nvGraphicFramePr>
        <p:xfrm>
          <a:off x="4057560" y="5346720"/>
          <a:ext cx="4571280" cy="672480"/>
        </p:xfrm>
        <a:graphic>
          <a:graphicData uri="http://schemas.openxmlformats.org/presentationml/2006/ole">
            <p:oleObj progId="Equation.DSMT4" r:id="rId8" spid="">
              <p:embed/>
              <p:pic>
                <p:nvPicPr>
                  <p:cNvPr id="2044" name="Object 9" descr=""/>
                  <p:cNvPicPr/>
                  <p:nvPr/>
                </p:nvPicPr>
                <p:blipFill>
                  <a:blip r:embed="rId9"/>
                  <a:stretch/>
                </p:blipFill>
                <p:spPr>
                  <a:xfrm>
                    <a:off x="4057560" y="5346720"/>
                    <a:ext cx="4571280" cy="672480"/>
                  </a:xfrm>
                  <a:prstGeom prst="rect">
                    <a:avLst/>
                  </a:prstGeom>
                  <a:ln w="0">
                    <a:noFill/>
                  </a:ln>
                </p:spPr>
              </p:pic>
            </p:oleObj>
          </a:graphicData>
        </a:graphic>
      </p:graphicFrame>
      <p:sp>
        <p:nvSpPr>
          <p:cNvPr id="2045" name="AutoShape 10"/>
          <p:cNvSpPr/>
          <p:nvPr/>
        </p:nvSpPr>
        <p:spPr>
          <a:xfrm>
            <a:off x="6934320" y="152280"/>
            <a:ext cx="1828080" cy="608760"/>
          </a:xfrm>
          <a:prstGeom prst="wedgeRectCallout">
            <a:avLst>
              <a:gd name="adj1" fmla="val -139671"/>
              <a:gd name="adj2" fmla="val 105468"/>
            </a:avLst>
          </a:prstGeom>
          <a:noFill/>
          <a:ln w="9525">
            <a:solidFill>
              <a:srgbClr val="ff0066"/>
            </a:solidFill>
            <a:miter/>
          </a:ln>
        </p:spPr>
        <p:style>
          <a:lnRef idx="0"/>
          <a:fillRef idx="0"/>
          <a:effectRef idx="0"/>
          <a:fontRef idx="minor"/>
        </p:style>
        <p:txBody>
          <a:bodyPr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K</a:t>
            </a:r>
            <a:r>
              <a:rPr b="0" lang="ja-JP" sz="1600" spc="-1" strike="noStrike">
                <a:solidFill>
                  <a:srgbClr val="000000"/>
                </a:solidFill>
                <a:latin typeface="Times New Roman"/>
                <a:ea typeface="HG丸ｺﾞｼｯｸM-PRO"/>
              </a:rPr>
              <a:t>の評価は実際には簡単でない</a:t>
            </a:r>
            <a:endParaRPr b="0" lang="en-US" sz="1600" spc="-1" strike="noStrike">
              <a:solidFill>
                <a:srgbClr val="000000"/>
              </a:solidFill>
              <a:latin typeface="Arial"/>
            </a:endParaRPr>
          </a:p>
        </p:txBody>
      </p:sp>
      <p:sp>
        <p:nvSpPr>
          <p:cNvPr id="2046" name="AutoShape 11"/>
          <p:cNvSpPr/>
          <p:nvPr/>
        </p:nvSpPr>
        <p:spPr>
          <a:xfrm>
            <a:off x="6781680" y="2057400"/>
            <a:ext cx="913680" cy="304200"/>
          </a:xfrm>
          <a:prstGeom prst="wedgeRectCallout">
            <a:avLst>
              <a:gd name="adj1" fmla="val -156426"/>
              <a:gd name="adj2" fmla="val 141148"/>
            </a:avLst>
          </a:prstGeom>
          <a:noFill/>
          <a:ln w="9525">
            <a:solidFill>
              <a:srgbClr val="ff0066"/>
            </a:solidFill>
            <a:miter/>
          </a:ln>
        </p:spPr>
        <p:style>
          <a:lnRef idx="0"/>
          <a:fillRef idx="0"/>
          <a:effectRef idx="0"/>
          <a:fontRef idx="minor"/>
        </p:style>
        <p:txBody>
          <a:bodyPr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W = cG</a:t>
            </a:r>
            <a:endParaRPr b="0" lang="en-US" sz="1600" spc="-1" strike="noStrike">
              <a:solidFill>
                <a:srgbClr val="000000"/>
              </a:solidFill>
              <a:latin typeface="Arial"/>
            </a:endParaRPr>
          </a:p>
        </p:txBody>
      </p:sp>
      <p:sp>
        <p:nvSpPr>
          <p:cNvPr id="2047" name="Text Box 12"/>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8"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微分方程式の求解と対数平均温度差</a:t>
            </a:r>
            <a:endParaRPr b="0" lang="en-US" sz="3200" spc="-1" strike="noStrike">
              <a:solidFill>
                <a:srgbClr val="000000"/>
              </a:solidFill>
              <a:latin typeface="Arial"/>
            </a:endParaRPr>
          </a:p>
        </p:txBody>
      </p:sp>
      <p:sp>
        <p:nvSpPr>
          <p:cNvPr id="2049"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解くべき微分方程式と境界条件は・・</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x = 0</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x </a:t>
            </a:r>
            <a:r>
              <a:rPr b="0" lang="ja-JP" sz="1800" spc="-1" strike="noStrike">
                <a:solidFill>
                  <a:srgbClr val="000099"/>
                </a:solidFill>
                <a:latin typeface="Times New Roman"/>
                <a:ea typeface="HG丸ｺﾞｼｯｸM-PRO"/>
              </a:rPr>
              <a:t>で積分すると・・</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en-US" sz="1800" spc="-1" strike="noStrike">
                <a:solidFill>
                  <a:srgbClr val="000099"/>
                </a:solidFill>
                <a:latin typeface="Symbol"/>
                <a:ea typeface="HG丸ｺﾞｼｯｸM-PRO"/>
              </a:rPr>
              <a:t>D</a:t>
            </a:r>
            <a:r>
              <a:rPr b="0" lang="en-US" sz="1800" spc="-1" strike="noStrike">
                <a:solidFill>
                  <a:srgbClr val="000099"/>
                </a:solidFill>
                <a:latin typeface="Times New Roman"/>
                <a:ea typeface="HG丸ｺﾞｼｯｸM-PRO"/>
              </a:rPr>
              <a:t>T </a:t>
            </a:r>
            <a:r>
              <a:rPr b="0" lang="ja-JP" sz="1800" spc="-1" strike="noStrike">
                <a:solidFill>
                  <a:srgbClr val="000099"/>
                </a:solidFill>
                <a:latin typeface="Times New Roman"/>
                <a:ea typeface="HG丸ｺﾞｼｯｸM-PRO"/>
              </a:rPr>
              <a:t>は入口から出口に向って指数関数的に減少する．興味の全熱交換量は・・</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ff0066"/>
              </a:buClr>
              <a:buFont typeface="Wingdings" charset="2"/>
              <a:buChar char=""/>
              <a:tabLst>
                <a:tab algn="l" pos="0"/>
              </a:tabLst>
            </a:pPr>
            <a:r>
              <a:rPr b="0" lang="en-US" sz="1800" spc="-1" strike="noStrike">
                <a:solidFill>
                  <a:srgbClr val="ff0066"/>
                </a:solidFill>
                <a:latin typeface="Symbol"/>
                <a:ea typeface="HG丸ｺﾞｼｯｸM-PRO"/>
              </a:rPr>
              <a:t>D</a:t>
            </a:r>
            <a:r>
              <a:rPr b="0" lang="en-US" sz="1800" spc="-1" strike="noStrike">
                <a:solidFill>
                  <a:srgbClr val="ff0066"/>
                </a:solidFill>
                <a:latin typeface="Times New Roman"/>
                <a:ea typeface="HG丸ｺﾞｼｯｸM-PRO"/>
              </a:rPr>
              <a:t>T</a:t>
            </a:r>
            <a:r>
              <a:rPr b="0" lang="en-US" sz="1800" spc="-1" strike="noStrike" baseline="-25000">
                <a:solidFill>
                  <a:srgbClr val="ff0066"/>
                </a:solidFill>
                <a:latin typeface="Times New Roman"/>
                <a:ea typeface="HG丸ｺﾞｼｯｸM-PRO"/>
              </a:rPr>
              <a:t>m</a:t>
            </a:r>
            <a:r>
              <a:rPr b="0" lang="en-US" sz="1800" spc="-1" strike="noStrike">
                <a:solidFill>
                  <a:srgbClr val="ff0066"/>
                </a:solidFill>
                <a:latin typeface="Times New Roman"/>
                <a:ea typeface="HG丸ｺﾞｼｯｸM-PRO"/>
              </a:rPr>
              <a:t> </a:t>
            </a:r>
            <a:r>
              <a:rPr b="0" lang="ja-JP" sz="1800" spc="-1" strike="noStrike">
                <a:solidFill>
                  <a:srgbClr val="ff0066"/>
                </a:solidFill>
                <a:latin typeface="Times New Roman"/>
                <a:ea typeface="HG丸ｺﾞｼｯｸM-PRO"/>
              </a:rPr>
              <a:t>～ 対数平均温度差</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ff0066"/>
              </a:buClr>
              <a:buFont typeface="Wingdings" charset="2"/>
              <a:buChar char=""/>
              <a:tabLst>
                <a:tab algn="l" pos="0"/>
              </a:tabLst>
            </a:pPr>
            <a:r>
              <a:rPr b="0" lang="ja-JP" sz="1800" spc="-1" strike="noStrike">
                <a:solidFill>
                  <a:srgbClr val="ff0066"/>
                </a:solidFill>
                <a:latin typeface="Times New Roman"/>
                <a:ea typeface="HG丸ｺﾞｼｯｸM-PRO"/>
              </a:rPr>
              <a:t>出入口温度差がわかれば </a:t>
            </a:r>
            <a:r>
              <a:rPr b="0" lang="en-US" sz="1800" spc="-1" strike="noStrike">
                <a:solidFill>
                  <a:srgbClr val="ff0066"/>
                </a:solidFill>
                <a:latin typeface="Symbol"/>
                <a:ea typeface="HG丸ｺﾞｼｯｸM-PRO"/>
              </a:rPr>
              <a:t>D</a:t>
            </a:r>
            <a:r>
              <a:rPr b="0" lang="en-US" sz="1800" spc="-1" strike="noStrike">
                <a:solidFill>
                  <a:srgbClr val="ff0066"/>
                </a:solidFill>
                <a:latin typeface="Times New Roman"/>
                <a:ea typeface="HG丸ｺﾞｼｯｸM-PRO"/>
              </a:rPr>
              <a:t>T</a:t>
            </a:r>
            <a:r>
              <a:rPr b="0" lang="en-US" sz="1800" spc="-1" strike="noStrike" baseline="-25000">
                <a:solidFill>
                  <a:srgbClr val="ff0066"/>
                </a:solidFill>
                <a:latin typeface="Times New Roman"/>
                <a:ea typeface="HG丸ｺﾞｼｯｸM-PRO"/>
              </a:rPr>
              <a:t>m</a:t>
            </a:r>
            <a:r>
              <a:rPr b="0" lang="en-US" sz="1800" spc="-1" strike="noStrike">
                <a:solidFill>
                  <a:srgbClr val="ff0066"/>
                </a:solidFill>
                <a:latin typeface="Times New Roman"/>
                <a:ea typeface="HG丸ｺﾞｼｯｸM-PRO"/>
              </a:rPr>
              <a:t> </a:t>
            </a:r>
            <a:r>
              <a:rPr b="0" lang="ja-JP" sz="1800" spc="-1" strike="noStrike">
                <a:solidFill>
                  <a:srgbClr val="ff0066"/>
                </a:solidFill>
                <a:latin typeface="Times New Roman"/>
                <a:ea typeface="HG丸ｺﾞｼｯｸM-PRO"/>
              </a:rPr>
              <a:t>が計算でき， </a:t>
            </a:r>
            <a:r>
              <a:rPr b="0" lang="en-US" sz="1800" spc="-1" strike="noStrike">
                <a:solidFill>
                  <a:srgbClr val="ff0066"/>
                </a:solidFill>
                <a:latin typeface="Symbol"/>
                <a:ea typeface="HG丸ｺﾞｼｯｸM-PRO"/>
              </a:rPr>
              <a:t>D</a:t>
            </a:r>
            <a:r>
              <a:rPr b="0" lang="en-US" sz="1800" spc="-1" strike="noStrike">
                <a:solidFill>
                  <a:srgbClr val="ff0066"/>
                </a:solidFill>
                <a:latin typeface="Times New Roman"/>
                <a:ea typeface="HG丸ｺﾞｼｯｸM-PRO"/>
              </a:rPr>
              <a:t>T</a:t>
            </a:r>
            <a:r>
              <a:rPr b="0" lang="en-US" sz="1800" spc="-1" strike="noStrike" baseline="-25000">
                <a:solidFill>
                  <a:srgbClr val="ff0066"/>
                </a:solidFill>
                <a:latin typeface="Times New Roman"/>
                <a:ea typeface="HG丸ｺﾞｼｯｸM-PRO"/>
              </a:rPr>
              <a:t>m </a:t>
            </a:r>
            <a:r>
              <a:rPr b="0" lang="ja-JP" sz="1800" spc="-1" strike="noStrike">
                <a:solidFill>
                  <a:srgbClr val="ff0066"/>
                </a:solidFill>
                <a:latin typeface="Times New Roman"/>
                <a:ea typeface="HG丸ｺﾞｼｯｸM-PRO"/>
              </a:rPr>
              <a:t>がわかれば全熱交換量 </a:t>
            </a:r>
            <a:r>
              <a:rPr b="0" lang="en-US" sz="1800" spc="-1" strike="noStrike">
                <a:solidFill>
                  <a:srgbClr val="ff0066"/>
                </a:solidFill>
                <a:latin typeface="Times New Roman"/>
                <a:ea typeface="HG丸ｺﾞｼｯｸM-PRO"/>
              </a:rPr>
              <a:t>Q </a:t>
            </a:r>
            <a:r>
              <a:rPr b="0" lang="ja-JP" sz="1800" spc="-1" strike="noStrike">
                <a:solidFill>
                  <a:srgbClr val="ff0066"/>
                </a:solidFill>
                <a:latin typeface="Times New Roman"/>
                <a:ea typeface="HG丸ｺﾞｼｯｸM-PRO"/>
              </a:rPr>
              <a:t>より必要な伝熱面積 </a:t>
            </a:r>
            <a:r>
              <a:rPr b="0" lang="en-US" sz="1800" spc="-1" strike="noStrike">
                <a:solidFill>
                  <a:srgbClr val="ff0066"/>
                </a:solidFill>
                <a:latin typeface="Times New Roman"/>
                <a:ea typeface="HG丸ｺﾞｼｯｸM-PRO"/>
              </a:rPr>
              <a:t>A </a:t>
            </a:r>
            <a:r>
              <a:rPr b="0" lang="ja-JP" sz="1800" spc="-1" strike="noStrike">
                <a:solidFill>
                  <a:srgbClr val="ff0066"/>
                </a:solidFill>
                <a:latin typeface="Times New Roman"/>
                <a:ea typeface="HG丸ｺﾞｼｯｸM-PRO"/>
              </a:rPr>
              <a:t>を計算できる．（ </a:t>
            </a:r>
            <a:r>
              <a:rPr b="0" lang="en-US" sz="1800" spc="-1" strike="noStrike">
                <a:solidFill>
                  <a:srgbClr val="ff0066"/>
                </a:solidFill>
                <a:latin typeface="Symbol"/>
                <a:ea typeface="HG丸ｺﾞｼｯｸM-PRO"/>
              </a:rPr>
              <a:t>D</a:t>
            </a:r>
            <a:r>
              <a:rPr b="0" lang="en-US" sz="1800" spc="-1" strike="noStrike">
                <a:solidFill>
                  <a:srgbClr val="ff0066"/>
                </a:solidFill>
                <a:latin typeface="Times New Roman"/>
                <a:ea typeface="HG丸ｺﾞｼｯｸM-PRO"/>
              </a:rPr>
              <a:t>T</a:t>
            </a:r>
            <a:r>
              <a:rPr b="0" lang="en-US" sz="1800" spc="-1" strike="noStrike" baseline="-25000">
                <a:solidFill>
                  <a:srgbClr val="ff0066"/>
                </a:solidFill>
                <a:latin typeface="Times New Roman"/>
                <a:ea typeface="HG丸ｺﾞｼｯｸM-PRO"/>
              </a:rPr>
              <a:t>in</a:t>
            </a:r>
            <a:r>
              <a:rPr b="0" lang="en-US" sz="1800" spc="-1" strike="noStrike">
                <a:solidFill>
                  <a:srgbClr val="ff0066"/>
                </a:solidFill>
                <a:latin typeface="Times New Roman"/>
                <a:ea typeface="HG丸ｺﾞｼｯｸM-PRO"/>
              </a:rPr>
              <a:t> + Q </a:t>
            </a:r>
            <a:r>
              <a:rPr b="0" lang="en-US" sz="1800" spc="-1" strike="noStrike">
                <a:solidFill>
                  <a:srgbClr val="ff0066"/>
                </a:solidFill>
                <a:latin typeface="Wingdings"/>
                <a:ea typeface="HG丸ｺﾞｼｯｸM-PRO"/>
              </a:rPr>
              <a:t></a:t>
            </a:r>
            <a:r>
              <a:rPr b="0" lang="en-US" sz="1800" spc="-1" strike="noStrike">
                <a:solidFill>
                  <a:srgbClr val="ff0066"/>
                </a:solidFill>
                <a:latin typeface="Times New Roman"/>
                <a:ea typeface="HG丸ｺﾞｼｯｸM-PRO"/>
              </a:rPr>
              <a:t> </a:t>
            </a:r>
            <a:r>
              <a:rPr b="0" lang="en-US" sz="1800" spc="-1" strike="noStrike">
                <a:solidFill>
                  <a:srgbClr val="ff0066"/>
                </a:solidFill>
                <a:latin typeface="Symbol"/>
                <a:ea typeface="HG丸ｺﾞｼｯｸM-PRO"/>
              </a:rPr>
              <a:t>D</a:t>
            </a:r>
            <a:r>
              <a:rPr b="0" lang="en-US" sz="1800" spc="-1" strike="noStrike">
                <a:solidFill>
                  <a:srgbClr val="ff0066"/>
                </a:solidFill>
                <a:latin typeface="Times New Roman"/>
                <a:ea typeface="HG丸ｺﾞｼｯｸM-PRO"/>
              </a:rPr>
              <a:t>T</a:t>
            </a:r>
            <a:r>
              <a:rPr b="0" lang="en-US" sz="1800" spc="-1" strike="noStrike" baseline="-25000">
                <a:solidFill>
                  <a:srgbClr val="ff0066"/>
                </a:solidFill>
                <a:latin typeface="Times New Roman"/>
                <a:ea typeface="HG丸ｺﾞｼｯｸM-PRO"/>
              </a:rPr>
              <a:t>out</a:t>
            </a:r>
            <a:r>
              <a:rPr b="0" lang="en-US" sz="1800" spc="-1" strike="noStrike">
                <a:solidFill>
                  <a:srgbClr val="ff0066"/>
                </a:solidFill>
                <a:latin typeface="Times New Roman"/>
                <a:ea typeface="HG丸ｺﾞｼｯｸM-PRO"/>
              </a:rPr>
              <a:t> </a:t>
            </a:r>
            <a:r>
              <a:rPr b="0" lang="en-US" sz="1800" spc="-1" strike="noStrike">
                <a:solidFill>
                  <a:srgbClr val="ff0066"/>
                </a:solidFill>
                <a:latin typeface="Wingdings"/>
                <a:ea typeface="HG丸ｺﾞｼｯｸM-PRO"/>
              </a:rPr>
              <a:t></a:t>
            </a:r>
            <a:r>
              <a:rPr b="0" lang="en-US" sz="1800" spc="-1" strike="noStrike">
                <a:solidFill>
                  <a:srgbClr val="ff0066"/>
                </a:solidFill>
                <a:latin typeface="Times New Roman"/>
                <a:ea typeface="HG丸ｺﾞｼｯｸM-PRO"/>
              </a:rPr>
              <a:t> </a:t>
            </a:r>
            <a:r>
              <a:rPr b="0" lang="en-US" sz="1800" spc="-1" strike="noStrike">
                <a:solidFill>
                  <a:srgbClr val="ff0066"/>
                </a:solidFill>
                <a:latin typeface="Symbol"/>
                <a:ea typeface="HG丸ｺﾞｼｯｸM-PRO"/>
              </a:rPr>
              <a:t>D</a:t>
            </a:r>
            <a:r>
              <a:rPr b="0" lang="en-US" sz="1800" spc="-1" strike="noStrike">
                <a:solidFill>
                  <a:srgbClr val="ff0066"/>
                </a:solidFill>
                <a:latin typeface="Times New Roman"/>
                <a:ea typeface="HG丸ｺﾞｼｯｸM-PRO"/>
              </a:rPr>
              <a:t>T</a:t>
            </a:r>
            <a:r>
              <a:rPr b="0" lang="en-US" sz="1800" spc="-1" strike="noStrike" baseline="-25000">
                <a:solidFill>
                  <a:srgbClr val="ff0066"/>
                </a:solidFill>
                <a:latin typeface="Times New Roman"/>
                <a:ea typeface="HG丸ｺﾞｼｯｸM-PRO"/>
              </a:rPr>
              <a:t>m</a:t>
            </a:r>
            <a:r>
              <a:rPr b="0" lang="en-US" sz="1800" spc="-1" strike="noStrike">
                <a:solidFill>
                  <a:srgbClr val="ff0066"/>
                </a:solidFill>
                <a:latin typeface="Times New Roman"/>
                <a:ea typeface="HG丸ｺﾞｼｯｸM-PRO"/>
              </a:rPr>
              <a:t> + K </a:t>
            </a:r>
            <a:r>
              <a:rPr b="0" lang="en-US" sz="1800" spc="-1" strike="noStrike">
                <a:solidFill>
                  <a:srgbClr val="ff0066"/>
                </a:solidFill>
                <a:latin typeface="Wingdings"/>
                <a:ea typeface="HG丸ｺﾞｼｯｸM-PRO"/>
              </a:rPr>
              <a:t></a:t>
            </a:r>
            <a:r>
              <a:rPr b="0" lang="en-US" sz="1800" spc="-1" strike="noStrike">
                <a:solidFill>
                  <a:srgbClr val="ff0066"/>
                </a:solidFill>
                <a:latin typeface="Times New Roman"/>
                <a:ea typeface="HG丸ｺﾞｼｯｸM-PRO"/>
              </a:rPr>
              <a:t> A</a:t>
            </a:r>
            <a:r>
              <a:rPr b="0" lang="ja-JP" sz="1800" spc="-1" strike="noStrike">
                <a:solidFill>
                  <a:srgbClr val="ff0066"/>
                </a:solidFill>
                <a:latin typeface="Times New Roman"/>
                <a:ea typeface="HG丸ｺﾞｼｯｸM-PRO"/>
              </a:rPr>
              <a:t>）</a:t>
            </a:r>
            <a:endParaRPr b="0" lang="en-US" sz="1800" spc="-1" strike="noStrike">
              <a:solidFill>
                <a:srgbClr val="000000"/>
              </a:solidFill>
              <a:latin typeface="Arial"/>
            </a:endParaRPr>
          </a:p>
        </p:txBody>
      </p:sp>
      <p:graphicFrame>
        <p:nvGraphicFramePr>
          <p:cNvPr id="2050" name="Object 4"/>
          <p:cNvGraphicFramePr/>
          <p:nvPr/>
        </p:nvGraphicFramePr>
        <p:xfrm>
          <a:off x="914400" y="1397160"/>
          <a:ext cx="2907720" cy="659520"/>
        </p:xfrm>
        <a:graphic>
          <a:graphicData uri="http://schemas.openxmlformats.org/presentationml/2006/ole">
            <p:oleObj progId="Equation.DSMT4" r:id="rId1" spid="">
              <p:embed/>
              <p:pic>
                <p:nvPicPr>
                  <p:cNvPr id="2051" name="Object 4" descr=""/>
                  <p:cNvPicPr/>
                  <p:nvPr/>
                </p:nvPicPr>
                <p:blipFill>
                  <a:blip r:embed="rId2"/>
                  <a:stretch/>
                </p:blipFill>
                <p:spPr>
                  <a:xfrm>
                    <a:off x="914400" y="1397160"/>
                    <a:ext cx="2907720" cy="659520"/>
                  </a:xfrm>
                  <a:prstGeom prst="rect">
                    <a:avLst/>
                  </a:prstGeom>
                  <a:ln w="0">
                    <a:noFill/>
                  </a:ln>
                </p:spPr>
              </p:pic>
            </p:oleObj>
          </a:graphicData>
        </a:graphic>
      </p:graphicFrame>
      <p:graphicFrame>
        <p:nvGraphicFramePr>
          <p:cNvPr id="2052" name="Object 5"/>
          <p:cNvGraphicFramePr/>
          <p:nvPr/>
        </p:nvGraphicFramePr>
        <p:xfrm>
          <a:off x="914400" y="2476440"/>
          <a:ext cx="6209640" cy="723240"/>
        </p:xfrm>
        <a:graphic>
          <a:graphicData uri="http://schemas.openxmlformats.org/presentationml/2006/ole">
            <p:oleObj progId="Equation.DSMT4" r:id="rId3" spid="">
              <p:embed/>
              <p:pic>
                <p:nvPicPr>
                  <p:cNvPr id="2053" name="Object 5" descr=""/>
                  <p:cNvPicPr/>
                  <p:nvPr/>
                </p:nvPicPr>
                <p:blipFill>
                  <a:blip r:embed="rId4"/>
                  <a:stretch/>
                </p:blipFill>
                <p:spPr>
                  <a:xfrm>
                    <a:off x="914400" y="2476440"/>
                    <a:ext cx="6209640" cy="723240"/>
                  </a:xfrm>
                  <a:prstGeom prst="rect">
                    <a:avLst/>
                  </a:prstGeom>
                  <a:ln w="0">
                    <a:noFill/>
                  </a:ln>
                </p:spPr>
              </p:pic>
            </p:oleObj>
          </a:graphicData>
        </a:graphic>
      </p:graphicFrame>
      <p:sp>
        <p:nvSpPr>
          <p:cNvPr id="2054" name="Text Box 6"/>
          <p:cNvSpPr/>
          <p:nvPr/>
        </p:nvSpPr>
        <p:spPr>
          <a:xfrm>
            <a:off x="7390440" y="2635200"/>
            <a:ext cx="9658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u="sng">
                <a:solidFill>
                  <a:srgbClr val="000000"/>
                </a:solidFill>
                <a:uFillTx/>
                <a:latin typeface="Times New Roman"/>
                <a:ea typeface="HG丸ｺﾞｼｯｸM-PRO"/>
              </a:rPr>
              <a:t>解けた！</a:t>
            </a:r>
            <a:endParaRPr b="0" lang="en-US" sz="1600" spc="-1" strike="noStrike">
              <a:solidFill>
                <a:srgbClr val="000000"/>
              </a:solidFill>
              <a:latin typeface="Arial"/>
            </a:endParaRPr>
          </a:p>
        </p:txBody>
      </p:sp>
      <p:graphicFrame>
        <p:nvGraphicFramePr>
          <p:cNvPr id="2055" name="Object 7"/>
          <p:cNvGraphicFramePr/>
          <p:nvPr/>
        </p:nvGraphicFramePr>
        <p:xfrm>
          <a:off x="914400" y="3581280"/>
          <a:ext cx="3911040" cy="837360"/>
        </p:xfrm>
        <a:graphic>
          <a:graphicData uri="http://schemas.openxmlformats.org/presentationml/2006/ole">
            <p:oleObj progId="Equation.DSMT4" r:id="rId5" spid="">
              <p:embed/>
              <p:pic>
                <p:nvPicPr>
                  <p:cNvPr id="2056" name="Object 7" descr=""/>
                  <p:cNvPicPr/>
                  <p:nvPr/>
                </p:nvPicPr>
                <p:blipFill>
                  <a:blip r:embed="rId6"/>
                  <a:stretch/>
                </p:blipFill>
                <p:spPr>
                  <a:xfrm>
                    <a:off x="914400" y="3581280"/>
                    <a:ext cx="3911040" cy="837360"/>
                  </a:xfrm>
                  <a:prstGeom prst="rect">
                    <a:avLst/>
                  </a:prstGeom>
                  <a:ln w="0">
                    <a:noFill/>
                  </a:ln>
                </p:spPr>
              </p:pic>
            </p:oleObj>
          </a:graphicData>
        </a:graphic>
      </p:graphicFrame>
      <p:graphicFrame>
        <p:nvGraphicFramePr>
          <p:cNvPr id="2057" name="Object 8"/>
          <p:cNvGraphicFramePr/>
          <p:nvPr/>
        </p:nvGraphicFramePr>
        <p:xfrm>
          <a:off x="914400" y="4788000"/>
          <a:ext cx="3276000" cy="621720"/>
        </p:xfrm>
        <a:graphic>
          <a:graphicData uri="http://schemas.openxmlformats.org/presentationml/2006/ole">
            <p:oleObj progId="Equation.DSMT4" r:id="rId7" spid="">
              <p:embed/>
              <p:pic>
                <p:nvPicPr>
                  <p:cNvPr id="2058" name="Object 8" descr=""/>
                  <p:cNvPicPr/>
                  <p:nvPr/>
                </p:nvPicPr>
                <p:blipFill>
                  <a:blip r:embed="rId8"/>
                  <a:stretch/>
                </p:blipFill>
                <p:spPr>
                  <a:xfrm>
                    <a:off x="914400" y="4788000"/>
                    <a:ext cx="3276000" cy="621720"/>
                  </a:xfrm>
                  <a:prstGeom prst="rect">
                    <a:avLst/>
                  </a:prstGeom>
                  <a:ln w="0">
                    <a:noFill/>
                  </a:ln>
                </p:spPr>
              </p:pic>
            </p:oleObj>
          </a:graphicData>
        </a:graphic>
      </p:graphicFrame>
      <p:sp>
        <p:nvSpPr>
          <p:cNvPr id="2059" name="Freeform 9"/>
          <p:cNvSpPr/>
          <p:nvPr/>
        </p:nvSpPr>
        <p:spPr>
          <a:xfrm>
            <a:off x="2133720" y="2987640"/>
            <a:ext cx="4190400" cy="1980360"/>
          </a:xfrm>
          <a:custGeom>
            <a:avLst/>
            <a:gdLst>
              <a:gd name="textAreaLeft" fmla="*/ 0 w 4190400"/>
              <a:gd name="textAreaRight" fmla="*/ 4191120 w 4190400"/>
              <a:gd name="textAreaTop" fmla="*/ 0 h 1980360"/>
              <a:gd name="textAreaBottom" fmla="*/ 1981080 h 1980360"/>
            </a:gdLst>
            <a:ahLst/>
            <a:rect l="textAreaLeft" t="textAreaTop" r="textAreaRight" b="textAreaBottom"/>
            <a:pathLst>
              <a:path w="2640" h="1248">
                <a:moveTo>
                  <a:pt x="2640" y="0"/>
                </a:moveTo>
                <a:lnTo>
                  <a:pt x="2640" y="1104"/>
                </a:lnTo>
                <a:lnTo>
                  <a:pt x="0" y="1104"/>
                </a:lnTo>
                <a:lnTo>
                  <a:pt x="0" y="1248"/>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060" name="Rectangle 10"/>
          <p:cNvSpPr/>
          <p:nvPr/>
        </p:nvSpPr>
        <p:spPr>
          <a:xfrm>
            <a:off x="152280" y="5638680"/>
            <a:ext cx="8686080" cy="685080"/>
          </a:xfrm>
          <a:prstGeom prst="rect">
            <a:avLst/>
          </a:prstGeom>
          <a:noFill/>
          <a:ln w="381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061" name="Text Box 11"/>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温度分布も求めておくと・・</a:t>
            </a:r>
            <a:endParaRPr b="0" lang="en-US" sz="3200" spc="-1" strike="noStrike">
              <a:solidFill>
                <a:srgbClr val="000000"/>
              </a:solidFill>
              <a:latin typeface="Arial"/>
            </a:endParaRPr>
          </a:p>
        </p:txBody>
      </p:sp>
      <p:sp>
        <p:nvSpPr>
          <p:cNvPr id="2063" name="PlaceHolder 2"/>
          <p:cNvSpPr>
            <a:spLocks noGrp="1"/>
          </p:cNvSpPr>
          <p:nvPr>
            <p:ph/>
          </p:nvPr>
        </p:nvSpPr>
        <p:spPr>
          <a:xfrm>
            <a:off x="3048120" y="990720"/>
            <a:ext cx="5942880" cy="53334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水当量の定義より明らかに・・</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Eqs.(9.4)-(9.6)</a:t>
            </a:r>
            <a:r>
              <a:rPr b="0" lang="ja-JP" sz="1800" spc="-1" strike="noStrike">
                <a:solidFill>
                  <a:srgbClr val="000099"/>
                </a:solidFill>
                <a:latin typeface="Times New Roman"/>
                <a:ea typeface="HG丸ｺﾞｼｯｸM-PRO"/>
              </a:rPr>
              <a:t>は・・</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上式より・・</a:t>
            </a:r>
            <a:endParaRPr b="0" lang="en-US" sz="1800" spc="-1" strike="noStrike">
              <a:solidFill>
                <a:srgbClr val="000000"/>
              </a:solidFill>
              <a:latin typeface="Arial"/>
            </a:endParaRPr>
          </a:p>
        </p:txBody>
      </p:sp>
      <p:pic>
        <p:nvPicPr>
          <p:cNvPr id="2064" name="Picture 4" descr=""/>
          <p:cNvPicPr/>
          <p:nvPr/>
        </p:nvPicPr>
        <p:blipFill>
          <a:blip r:embed="rId1"/>
          <a:stretch/>
        </p:blipFill>
        <p:spPr>
          <a:xfrm>
            <a:off x="152280" y="990720"/>
            <a:ext cx="3047400" cy="2563200"/>
          </a:xfrm>
          <a:prstGeom prst="rect">
            <a:avLst/>
          </a:prstGeom>
          <a:ln w="0">
            <a:noFill/>
          </a:ln>
        </p:spPr>
      </p:pic>
      <p:graphicFrame>
        <p:nvGraphicFramePr>
          <p:cNvPr id="2065" name="Object 5"/>
          <p:cNvGraphicFramePr/>
          <p:nvPr/>
        </p:nvGraphicFramePr>
        <p:xfrm>
          <a:off x="3429000" y="1371600"/>
          <a:ext cx="1904400" cy="672480"/>
        </p:xfrm>
        <a:graphic>
          <a:graphicData uri="http://schemas.openxmlformats.org/presentationml/2006/ole">
            <p:oleObj progId="Equation.DSMT4" r:id="rId2" spid="">
              <p:embed/>
              <p:pic>
                <p:nvPicPr>
                  <p:cNvPr id="2066" name="Object 5" descr=""/>
                  <p:cNvPicPr/>
                  <p:nvPr/>
                </p:nvPicPr>
                <p:blipFill>
                  <a:blip r:embed="rId3"/>
                  <a:stretch/>
                </p:blipFill>
                <p:spPr>
                  <a:xfrm>
                    <a:off x="3429000" y="1371600"/>
                    <a:ext cx="1904400" cy="672480"/>
                  </a:xfrm>
                  <a:prstGeom prst="rect">
                    <a:avLst/>
                  </a:prstGeom>
                  <a:ln w="0">
                    <a:noFill/>
                  </a:ln>
                </p:spPr>
              </p:pic>
            </p:oleObj>
          </a:graphicData>
        </a:graphic>
      </p:graphicFrame>
      <p:graphicFrame>
        <p:nvGraphicFramePr>
          <p:cNvPr id="2067" name="Object 6"/>
          <p:cNvGraphicFramePr/>
          <p:nvPr/>
        </p:nvGraphicFramePr>
        <p:xfrm>
          <a:off x="3479760" y="2438280"/>
          <a:ext cx="3758400" cy="672480"/>
        </p:xfrm>
        <a:graphic>
          <a:graphicData uri="http://schemas.openxmlformats.org/presentationml/2006/ole">
            <p:oleObj progId="Equation.DSMT4" r:id="rId4" spid="">
              <p:embed/>
              <p:pic>
                <p:nvPicPr>
                  <p:cNvPr id="2068" name="Object 6" descr=""/>
                  <p:cNvPicPr/>
                  <p:nvPr/>
                </p:nvPicPr>
                <p:blipFill>
                  <a:blip r:embed="rId5"/>
                  <a:stretch/>
                </p:blipFill>
                <p:spPr>
                  <a:xfrm>
                    <a:off x="3479760" y="2438280"/>
                    <a:ext cx="3758400" cy="672480"/>
                  </a:xfrm>
                  <a:prstGeom prst="rect">
                    <a:avLst/>
                  </a:prstGeom>
                  <a:ln w="0">
                    <a:noFill/>
                  </a:ln>
                </p:spPr>
              </p:pic>
            </p:oleObj>
          </a:graphicData>
        </a:graphic>
      </p:graphicFrame>
      <p:graphicFrame>
        <p:nvGraphicFramePr>
          <p:cNvPr id="2069" name="Object 7"/>
          <p:cNvGraphicFramePr/>
          <p:nvPr/>
        </p:nvGraphicFramePr>
        <p:xfrm>
          <a:off x="3479760" y="3111480"/>
          <a:ext cx="3390120" cy="393120"/>
        </p:xfrm>
        <a:graphic>
          <a:graphicData uri="http://schemas.openxmlformats.org/presentationml/2006/ole">
            <p:oleObj progId="Equation.DSMT4" r:id="rId6" spid="">
              <p:embed/>
              <p:pic>
                <p:nvPicPr>
                  <p:cNvPr id="2070" name="Object 7" descr=""/>
                  <p:cNvPicPr/>
                  <p:nvPr/>
                </p:nvPicPr>
                <p:blipFill>
                  <a:blip r:embed="rId7"/>
                  <a:stretch/>
                </p:blipFill>
                <p:spPr>
                  <a:xfrm>
                    <a:off x="3479760" y="3111480"/>
                    <a:ext cx="3390120" cy="393120"/>
                  </a:xfrm>
                  <a:prstGeom prst="rect">
                    <a:avLst/>
                  </a:prstGeom>
                  <a:ln w="0">
                    <a:noFill/>
                  </a:ln>
                </p:spPr>
              </p:pic>
            </p:oleObj>
          </a:graphicData>
        </a:graphic>
      </p:graphicFrame>
      <p:graphicFrame>
        <p:nvGraphicFramePr>
          <p:cNvPr id="2071" name="Object 8"/>
          <p:cNvGraphicFramePr/>
          <p:nvPr/>
        </p:nvGraphicFramePr>
        <p:xfrm>
          <a:off x="203040" y="3867120"/>
          <a:ext cx="8787600" cy="2361600"/>
        </p:xfrm>
        <a:graphic>
          <a:graphicData uri="http://schemas.openxmlformats.org/presentationml/2006/ole">
            <p:oleObj progId="Equation.DSMT4" r:id="rId8" spid="">
              <p:embed/>
              <p:pic>
                <p:nvPicPr>
                  <p:cNvPr id="2072" name="Object 8" descr=""/>
                  <p:cNvPicPr/>
                  <p:nvPr/>
                </p:nvPicPr>
                <p:blipFill>
                  <a:blip r:embed="rId9"/>
                  <a:stretch/>
                </p:blipFill>
                <p:spPr>
                  <a:xfrm>
                    <a:off x="203040" y="3867120"/>
                    <a:ext cx="8787600" cy="2361600"/>
                  </a:xfrm>
                  <a:prstGeom prst="rect">
                    <a:avLst/>
                  </a:prstGeom>
                  <a:ln w="0">
                    <a:noFill/>
                  </a:ln>
                </p:spPr>
              </p:pic>
            </p:oleObj>
          </a:graphicData>
        </a:graphic>
      </p:graphicFrame>
      <p:sp>
        <p:nvSpPr>
          <p:cNvPr id="2073" name="Text Box 9"/>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熱交換器の設計例</a:t>
            </a:r>
            <a:endParaRPr b="0" lang="en-US" sz="3200" spc="-1" strike="noStrike">
              <a:solidFill>
                <a:srgbClr val="000000"/>
              </a:solidFill>
              <a:latin typeface="Arial"/>
            </a:endParaRPr>
          </a:p>
        </p:txBody>
      </p:sp>
      <p:sp>
        <p:nvSpPr>
          <p:cNvPr id="2075" name="PlaceHolder 2"/>
          <p:cNvSpPr>
            <a:spLocks noGrp="1"/>
          </p:cNvSpPr>
          <p:nvPr>
            <p:ph/>
          </p:nvPr>
        </p:nvSpPr>
        <p:spPr>
          <a:xfrm>
            <a:off x="152280" y="990720"/>
            <a:ext cx="617148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問題：</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全熱交換量を </a:t>
            </a:r>
            <a:r>
              <a:rPr b="0" lang="en-US" sz="1800" spc="-1" strike="noStrike">
                <a:solidFill>
                  <a:srgbClr val="000099"/>
                </a:solidFill>
                <a:latin typeface="Times New Roman"/>
                <a:ea typeface="HG丸ｺﾞｼｯｸM-PRO"/>
              </a:rPr>
              <a:t>Q , </a:t>
            </a:r>
            <a:r>
              <a:rPr b="0" lang="ja-JP" sz="1800" spc="-1" strike="noStrike">
                <a:solidFill>
                  <a:srgbClr val="000099"/>
                </a:solidFill>
                <a:latin typeface="Times New Roman"/>
                <a:ea typeface="HG丸ｺﾞｼｯｸM-PRO"/>
              </a:rPr>
              <a:t>水当量（流量）を </a:t>
            </a:r>
            <a:r>
              <a:rPr b="0" lang="en-US" sz="1800" spc="-1" strike="noStrike">
                <a:solidFill>
                  <a:srgbClr val="000099"/>
                </a:solidFill>
                <a:latin typeface="Times New Roman"/>
                <a:ea typeface="HG丸ｺﾞｼｯｸM-PRO"/>
              </a:rPr>
              <a:t>W</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W</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入口温度を </a:t>
            </a:r>
            <a:r>
              <a:rPr b="0" lang="en-US" sz="1800" spc="-1" strike="noStrike">
                <a:solidFill>
                  <a:srgbClr val="000099"/>
                </a:solidFill>
                <a:latin typeface="Times New Roman"/>
                <a:ea typeface="HG丸ｺﾞｼｯｸM-PRO"/>
              </a:rPr>
              <a:t>T</a:t>
            </a:r>
            <a:r>
              <a:rPr b="0" lang="en-US" sz="1800" spc="-1" strike="noStrike" baseline="-25000">
                <a:solidFill>
                  <a:srgbClr val="000099"/>
                </a:solidFill>
                <a:latin typeface="Times New Roman"/>
                <a:ea typeface="HG丸ｺﾞｼｯｸM-PRO"/>
              </a:rPr>
              <a:t>1in</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2,in</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とする．必要な伝熱面積 </a:t>
            </a:r>
            <a:r>
              <a:rPr b="0" lang="en-US" sz="1800" spc="-1" strike="noStrike">
                <a:solidFill>
                  <a:srgbClr val="000099"/>
                </a:solidFill>
                <a:latin typeface="Times New Roman"/>
                <a:ea typeface="HG丸ｺﾞｼｯｸM-PRO"/>
              </a:rPr>
              <a:t>A </a:t>
            </a:r>
            <a:r>
              <a:rPr b="0" lang="ja-JP" sz="1800" spc="-1" strike="noStrike">
                <a:solidFill>
                  <a:srgbClr val="000099"/>
                </a:solidFill>
                <a:latin typeface="Times New Roman"/>
                <a:ea typeface="HG丸ｺﾞｼｯｸM-PRO"/>
              </a:rPr>
              <a:t>を求めよ．</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解答：</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出口温度は・・</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対数平均温度差は・・</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必要な伝熱面積は・・</a:t>
            </a:r>
            <a:endParaRPr b="0" lang="en-US" sz="1800" spc="-1" strike="noStrike">
              <a:solidFill>
                <a:srgbClr val="000000"/>
              </a:solidFill>
              <a:latin typeface="Arial"/>
            </a:endParaRPr>
          </a:p>
        </p:txBody>
      </p:sp>
      <p:graphicFrame>
        <p:nvGraphicFramePr>
          <p:cNvPr id="2076" name="Object 4"/>
          <p:cNvGraphicFramePr/>
          <p:nvPr/>
        </p:nvGraphicFramePr>
        <p:xfrm>
          <a:off x="882720" y="2971800"/>
          <a:ext cx="4787280" cy="672480"/>
        </p:xfrm>
        <a:graphic>
          <a:graphicData uri="http://schemas.openxmlformats.org/presentationml/2006/ole">
            <p:oleObj progId="Equation.DSMT4" r:id="rId1" spid="">
              <p:embed/>
              <p:pic>
                <p:nvPicPr>
                  <p:cNvPr id="2077" name="Object 4" descr=""/>
                  <p:cNvPicPr/>
                  <p:nvPr/>
                </p:nvPicPr>
                <p:blipFill>
                  <a:blip r:embed="rId2"/>
                  <a:stretch/>
                </p:blipFill>
                <p:spPr>
                  <a:xfrm>
                    <a:off x="882720" y="2971800"/>
                    <a:ext cx="4787280" cy="672480"/>
                  </a:xfrm>
                  <a:prstGeom prst="rect">
                    <a:avLst/>
                  </a:prstGeom>
                  <a:ln w="0">
                    <a:noFill/>
                  </a:ln>
                </p:spPr>
              </p:pic>
            </p:oleObj>
          </a:graphicData>
        </a:graphic>
      </p:graphicFrame>
      <p:pic>
        <p:nvPicPr>
          <p:cNvPr id="2078" name="Picture 5" descr=""/>
          <p:cNvPicPr/>
          <p:nvPr/>
        </p:nvPicPr>
        <p:blipFill>
          <a:blip r:embed="rId3"/>
          <a:stretch/>
        </p:blipFill>
        <p:spPr>
          <a:xfrm>
            <a:off x="5867280" y="2362320"/>
            <a:ext cx="3047400" cy="2563200"/>
          </a:xfrm>
          <a:prstGeom prst="rect">
            <a:avLst/>
          </a:prstGeom>
          <a:ln w="0">
            <a:noFill/>
          </a:ln>
        </p:spPr>
      </p:pic>
      <p:graphicFrame>
        <p:nvGraphicFramePr>
          <p:cNvPr id="2079" name="Object 6"/>
          <p:cNvGraphicFramePr/>
          <p:nvPr/>
        </p:nvGraphicFramePr>
        <p:xfrm>
          <a:off x="1454040" y="4241880"/>
          <a:ext cx="2196360" cy="634320"/>
        </p:xfrm>
        <a:graphic>
          <a:graphicData uri="http://schemas.openxmlformats.org/presentationml/2006/ole">
            <p:oleObj progId="Equation.DSMT4" r:id="rId4" spid="">
              <p:embed/>
              <p:pic>
                <p:nvPicPr>
                  <p:cNvPr id="2080" name="Object 6" descr=""/>
                  <p:cNvPicPr/>
                  <p:nvPr/>
                </p:nvPicPr>
                <p:blipFill>
                  <a:blip r:embed="rId5"/>
                  <a:stretch/>
                </p:blipFill>
                <p:spPr>
                  <a:xfrm>
                    <a:off x="1454040" y="4241880"/>
                    <a:ext cx="2196360" cy="634320"/>
                  </a:xfrm>
                  <a:prstGeom prst="rect">
                    <a:avLst/>
                  </a:prstGeom>
                  <a:ln w="0">
                    <a:noFill/>
                  </a:ln>
                </p:spPr>
              </p:pic>
            </p:oleObj>
          </a:graphicData>
        </a:graphic>
      </p:graphicFrame>
      <p:graphicFrame>
        <p:nvGraphicFramePr>
          <p:cNvPr id="2081" name="Object 7"/>
          <p:cNvGraphicFramePr/>
          <p:nvPr/>
        </p:nvGraphicFramePr>
        <p:xfrm>
          <a:off x="1346040" y="5423040"/>
          <a:ext cx="2615400" cy="723240"/>
        </p:xfrm>
        <a:graphic>
          <a:graphicData uri="http://schemas.openxmlformats.org/presentationml/2006/ole">
            <p:oleObj progId="Equation.DSMT4" r:id="rId6" spid="">
              <p:embed/>
              <p:pic>
                <p:nvPicPr>
                  <p:cNvPr id="2082" name="Object 7" descr=""/>
                  <p:cNvPicPr/>
                  <p:nvPr/>
                </p:nvPicPr>
                <p:blipFill>
                  <a:blip r:embed="rId7"/>
                  <a:stretch/>
                </p:blipFill>
                <p:spPr>
                  <a:xfrm>
                    <a:off x="1346040" y="5423040"/>
                    <a:ext cx="2615400" cy="723240"/>
                  </a:xfrm>
                  <a:prstGeom prst="rect">
                    <a:avLst/>
                  </a:prstGeom>
                  <a:ln w="0">
                    <a:noFill/>
                  </a:ln>
                </p:spPr>
              </p:pic>
            </p:oleObj>
          </a:graphicData>
        </a:graphic>
      </p:graphicFrame>
      <p:sp>
        <p:nvSpPr>
          <p:cNvPr id="2083" name="Text Box 8"/>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宿題</a:t>
            </a:r>
            <a:endParaRPr b="0" lang="en-US" sz="3200" spc="-1" strike="noStrike">
              <a:solidFill>
                <a:srgbClr val="000000"/>
              </a:solidFill>
              <a:latin typeface="Arial"/>
            </a:endParaRPr>
          </a:p>
        </p:txBody>
      </p:sp>
      <p:sp>
        <p:nvSpPr>
          <p:cNvPr id="420" name="PlaceHolder 2"/>
          <p:cNvSpPr>
            <a:spLocks noGrp="1"/>
          </p:cNvSpPr>
          <p:nvPr>
            <p:ph/>
          </p:nvPr>
        </p:nvSpPr>
        <p:spPr>
          <a:xfrm>
            <a:off x="152280" y="990720"/>
            <a:ext cx="8811360" cy="5333400"/>
          </a:xfrm>
          <a:prstGeom prst="rect">
            <a:avLst/>
          </a:prstGeom>
          <a:noFill/>
          <a:ln w="0">
            <a:noFill/>
          </a:ln>
        </p:spPr>
        <p:txBody>
          <a:bodyPr numCol="1" spcCol="0" lIns="0" rIns="0" tIns="0" bIns="0" anchor="t">
            <a:noAutofit/>
          </a:bodyPr>
          <a:p>
            <a:pPr marL="343080" indent="-343080">
              <a:lnSpc>
                <a:spcPct val="100000"/>
              </a:lnSpc>
              <a:spcBef>
                <a:spcPts val="1400"/>
              </a:spcBef>
              <a:buClr>
                <a:srgbClr val="000099"/>
              </a:buClr>
              <a:buFont typeface="Wingdings" charset="2"/>
              <a:buChar char=""/>
            </a:pPr>
            <a:r>
              <a:rPr b="0" lang="ja-JP" sz="2800" spc="-1" strike="noStrike">
                <a:solidFill>
                  <a:srgbClr val="000099"/>
                </a:solidFill>
                <a:latin typeface="Times New Roman"/>
                <a:ea typeface="HG丸ｺﾞｼｯｸM-PRO"/>
              </a:rPr>
              <a:t>演習</a:t>
            </a:r>
            <a:r>
              <a:rPr b="0" lang="en-US" sz="2800" spc="-1" strike="noStrike">
                <a:solidFill>
                  <a:srgbClr val="000099"/>
                </a:solidFill>
                <a:latin typeface="Times New Roman"/>
                <a:ea typeface="HG丸ｺﾞｼｯｸM-PRO"/>
              </a:rPr>
              <a:t>1.1</a:t>
            </a:r>
            <a:r>
              <a:rPr b="0" lang="ja-JP" sz="2800" spc="-1" strike="noStrike">
                <a:solidFill>
                  <a:srgbClr val="000099"/>
                </a:solidFill>
                <a:latin typeface="Times New Roman"/>
                <a:ea typeface="HG丸ｺﾞｼｯｸM-PRO"/>
              </a:rPr>
              <a:t>～</a:t>
            </a:r>
            <a:r>
              <a:rPr b="0" lang="en-US" sz="2800" spc="-1" strike="noStrike">
                <a:solidFill>
                  <a:srgbClr val="000099"/>
                </a:solidFill>
                <a:latin typeface="Times New Roman"/>
                <a:ea typeface="HG丸ｺﾞｼｯｸM-PRO"/>
              </a:rPr>
              <a:t>1.3</a:t>
            </a:r>
            <a:r>
              <a:rPr b="0" lang="ja-JP" sz="2800" spc="-1" strike="noStrike">
                <a:solidFill>
                  <a:srgbClr val="000099"/>
                </a:solidFill>
                <a:latin typeface="Times New Roman"/>
                <a:ea typeface="HG丸ｺﾞｼｯｸM-PRO"/>
              </a:rPr>
              <a:t>をレポートにして提出。</a:t>
            </a:r>
            <a:endParaRPr b="0" lang="en-US" sz="2800" spc="-1" strike="noStrike">
              <a:solidFill>
                <a:srgbClr val="000000"/>
              </a:solidFill>
              <a:latin typeface="Arial"/>
            </a:endParaRPr>
          </a:p>
          <a:p>
            <a:pPr lvl="1" marL="743040" indent="-285840">
              <a:lnSpc>
                <a:spcPct val="100000"/>
              </a:lnSpc>
              <a:spcBef>
                <a:spcPts val="1199"/>
              </a:spcBef>
              <a:buClr>
                <a:srgbClr val="000099"/>
              </a:buClr>
              <a:buFont typeface="Symbol"/>
              <a:buChar char=""/>
            </a:pPr>
            <a:r>
              <a:rPr b="0" lang="ja-JP" sz="2400" spc="-1" strike="noStrike">
                <a:solidFill>
                  <a:srgbClr val="000099"/>
                </a:solidFill>
                <a:latin typeface="Times New Roman"/>
                <a:ea typeface="HG丸ｺﾞｼｯｸM-PRO"/>
              </a:rPr>
              <a:t>点数は１点くらい。</a:t>
            </a:r>
            <a:endParaRPr b="0" lang="en-US" sz="2400" spc="-1" strike="noStrike">
              <a:solidFill>
                <a:srgbClr val="000000"/>
              </a:solidFill>
              <a:latin typeface="Arial"/>
            </a:endParaRPr>
          </a:p>
          <a:p>
            <a:pPr lvl="1" marL="743040" indent="-285840">
              <a:lnSpc>
                <a:spcPct val="100000"/>
              </a:lnSpc>
              <a:spcBef>
                <a:spcPts val="1199"/>
              </a:spcBef>
              <a:buClr>
                <a:srgbClr val="000099"/>
              </a:buClr>
              <a:buFont typeface="Symbol"/>
              <a:buChar char=""/>
            </a:pPr>
            <a:r>
              <a:rPr b="0" lang="ja-JP" sz="2400" spc="-1" strike="noStrike">
                <a:solidFill>
                  <a:srgbClr val="000099"/>
                </a:solidFill>
                <a:latin typeface="Times New Roman"/>
                <a:ea typeface="HG丸ｺﾞｼｯｸM-PRO"/>
              </a:rPr>
              <a:t>熱伝導と対流伝熱の考え方の基礎がわかるはずなので、自力でやること。</a:t>
            </a:r>
            <a:endParaRPr b="0" lang="en-US" sz="2400" spc="-1" strike="noStrike">
              <a:solidFill>
                <a:srgbClr val="000000"/>
              </a:solidFill>
              <a:latin typeface="Arial"/>
            </a:endParaRPr>
          </a:p>
          <a:p>
            <a:pPr lvl="1" marL="743040" indent="-285840">
              <a:lnSpc>
                <a:spcPct val="100000"/>
              </a:lnSpc>
              <a:spcBef>
                <a:spcPts val="1199"/>
              </a:spcBef>
              <a:buClr>
                <a:srgbClr val="000099"/>
              </a:buClr>
              <a:buFont typeface="Symbol"/>
              <a:buChar char=""/>
            </a:pPr>
            <a:r>
              <a:rPr b="0" lang="ja-JP" sz="2400" spc="-1" strike="noStrike">
                <a:solidFill>
                  <a:srgbClr val="000099"/>
                </a:solidFill>
                <a:latin typeface="Times New Roman"/>
                <a:ea typeface="HG丸ｺﾞｼｯｸM-PRO"/>
              </a:rPr>
              <a:t>演習</a:t>
            </a:r>
            <a:r>
              <a:rPr b="0" lang="en-US" sz="2400" spc="-1" strike="noStrike">
                <a:solidFill>
                  <a:srgbClr val="000099"/>
                </a:solidFill>
                <a:latin typeface="Times New Roman"/>
                <a:ea typeface="HG丸ｺﾞｼｯｸM-PRO"/>
              </a:rPr>
              <a:t>1.3</a:t>
            </a:r>
            <a:r>
              <a:rPr b="0" lang="ja-JP" sz="2400" spc="-1" strike="noStrike">
                <a:solidFill>
                  <a:srgbClr val="000099"/>
                </a:solidFill>
                <a:latin typeface="Times New Roman"/>
                <a:ea typeface="HG丸ｺﾞｼｯｸM-PRO"/>
              </a:rPr>
              <a:t>をやっておくと来週の講義が理解しやすいはず。</a:t>
            </a:r>
            <a:endParaRPr b="0" lang="en-US" sz="2400" spc="-1" strike="noStrike">
              <a:solidFill>
                <a:srgbClr val="000000"/>
              </a:solidFill>
              <a:latin typeface="Arial"/>
            </a:endParaRPr>
          </a:p>
          <a:p>
            <a:pPr marL="343080" indent="-343080">
              <a:lnSpc>
                <a:spcPct val="100000"/>
              </a:lnSpc>
              <a:spcBef>
                <a:spcPts val="1400"/>
              </a:spcBef>
              <a:buClr>
                <a:srgbClr val="000099"/>
              </a:buClr>
              <a:buFont typeface="Wingdings" charset="2"/>
              <a:buChar char=""/>
            </a:pPr>
            <a:r>
              <a:rPr b="0" lang="en-US" sz="2800" spc="-1" strike="noStrike">
                <a:solidFill>
                  <a:srgbClr val="000099"/>
                </a:solidFill>
                <a:latin typeface="Times New Roman"/>
                <a:ea typeface="HG丸ｺﾞｼｯｸM-PRO"/>
              </a:rPr>
              <a:t>Webclass</a:t>
            </a:r>
            <a:r>
              <a:rPr b="0" lang="ja-JP" sz="2800" spc="-1" strike="noStrike">
                <a:solidFill>
                  <a:srgbClr val="000099"/>
                </a:solidFill>
                <a:latin typeface="Times New Roman"/>
                <a:ea typeface="HG丸ｺﾞｼｯｸM-PRO"/>
              </a:rPr>
              <a:t>で提出する。</a:t>
            </a:r>
            <a:endParaRPr b="0" lang="en-US" sz="2800" spc="-1" strike="noStrike">
              <a:solidFill>
                <a:srgbClr val="000000"/>
              </a:solidFill>
              <a:latin typeface="Arial"/>
            </a:endParaRPr>
          </a:p>
          <a:p>
            <a:pPr lvl="1" marL="743040" indent="-285840">
              <a:lnSpc>
                <a:spcPct val="100000"/>
              </a:lnSpc>
              <a:spcBef>
                <a:spcPts val="1199"/>
              </a:spcBef>
              <a:buClr>
                <a:srgbClr val="000099"/>
              </a:buClr>
              <a:buFont typeface="Symbol"/>
              <a:buChar char=""/>
            </a:pPr>
            <a:r>
              <a:rPr b="0" lang="ja-JP" sz="2400" spc="-1" strike="noStrike">
                <a:solidFill>
                  <a:srgbClr val="000099"/>
                </a:solidFill>
                <a:latin typeface="Times New Roman"/>
                <a:ea typeface="HG丸ｺﾞｼｯｸM-PRO"/>
              </a:rPr>
              <a:t>ファイル名は「</a:t>
            </a:r>
            <a:r>
              <a:rPr b="0" lang="en-US" sz="2400" spc="-1" strike="noStrike">
                <a:solidFill>
                  <a:srgbClr val="000099"/>
                </a:solidFill>
                <a:latin typeface="Times New Roman"/>
                <a:ea typeface="HG丸ｺﾞｼｯｸM-PRO"/>
              </a:rPr>
              <a:t>123456okawa01.pdf</a:t>
            </a:r>
            <a:r>
              <a:rPr b="0" lang="ja-JP" sz="2400" spc="-1" strike="noStrike">
                <a:solidFill>
                  <a:srgbClr val="000099"/>
                </a:solidFill>
                <a:latin typeface="Times New Roman"/>
                <a:ea typeface="HG丸ｺﾞｼｯｸM-PRO"/>
              </a:rPr>
              <a:t>」といった感じで。</a:t>
            </a:r>
            <a:endParaRPr b="0" lang="en-US" sz="2400" spc="-1" strike="noStrike">
              <a:solidFill>
                <a:srgbClr val="000000"/>
              </a:solidFill>
              <a:latin typeface="Arial"/>
            </a:endParaRPr>
          </a:p>
          <a:p>
            <a:pPr lvl="1" marL="743040" indent="-285840">
              <a:lnSpc>
                <a:spcPct val="100000"/>
              </a:lnSpc>
              <a:spcBef>
                <a:spcPts val="1199"/>
              </a:spcBef>
              <a:buClr>
                <a:srgbClr val="000099"/>
              </a:buClr>
              <a:buFont typeface="Symbol"/>
              <a:buChar char=""/>
            </a:pPr>
            <a:r>
              <a:rPr b="0" lang="ja-JP" sz="2400" spc="-1" strike="noStrike">
                <a:solidFill>
                  <a:srgbClr val="000099"/>
                </a:solidFill>
                <a:latin typeface="Times New Roman"/>
                <a:ea typeface="HG丸ｺﾞｼｯｸM-PRO"/>
              </a:rPr>
              <a:t>〆切は日曜日の</a:t>
            </a:r>
            <a:r>
              <a:rPr b="0" lang="en-US" sz="2400" spc="-1" strike="noStrike">
                <a:solidFill>
                  <a:srgbClr val="000099"/>
                </a:solidFill>
                <a:latin typeface="Times New Roman"/>
                <a:ea typeface="HG丸ｺﾞｼｯｸM-PRO"/>
              </a:rPr>
              <a:t>24:00</a:t>
            </a:r>
            <a:r>
              <a:rPr b="0" lang="ja-JP" sz="2400" spc="-1" strike="noStrike">
                <a:solidFill>
                  <a:srgbClr val="000099"/>
                </a:solidFill>
                <a:latin typeface="Times New Roman"/>
                <a:ea typeface="HG丸ｺﾞｼｯｸM-PRO"/>
              </a:rPr>
              <a:t>。遅れると提出できない設定。講義の後にすぐやることを強く推奨。</a:t>
            </a:r>
            <a:endParaRPr b="0" lang="en-US" sz="2400" spc="-1" strike="noStrike">
              <a:solidFill>
                <a:srgbClr val="000000"/>
              </a:solidFill>
              <a:latin typeface="Arial"/>
            </a:endParaRPr>
          </a:p>
          <a:p>
            <a:pPr lvl="1" marL="743040" indent="-285840">
              <a:lnSpc>
                <a:spcPct val="100000"/>
              </a:lnSpc>
              <a:spcBef>
                <a:spcPts val="1199"/>
              </a:spcBef>
              <a:buClr>
                <a:srgbClr val="000099"/>
              </a:buClr>
              <a:buFont typeface="Symbol"/>
              <a:buChar char=""/>
            </a:pPr>
            <a:r>
              <a:rPr b="0" lang="ja-JP" sz="2400" spc="-1" strike="noStrike">
                <a:solidFill>
                  <a:srgbClr val="000099"/>
                </a:solidFill>
                <a:latin typeface="Times New Roman"/>
                <a:ea typeface="HG丸ｺﾞｼｯｸM-PRO"/>
              </a:rPr>
              <a:t>今後も同じ。</a:t>
            </a:r>
            <a:endParaRPr b="0" lang="en-US" sz="24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9.2.3 </a:t>
            </a:r>
            <a:r>
              <a:rPr b="1" lang="ja-JP" sz="3200" spc="-1" strike="noStrike">
                <a:solidFill>
                  <a:srgbClr val="000099"/>
                </a:solidFill>
                <a:latin typeface="Times New Roman"/>
                <a:ea typeface="HG丸ｺﾞｼｯｸM-PRO"/>
              </a:rPr>
              <a:t>向流式熱交換器</a:t>
            </a:r>
            <a:endParaRPr b="0" lang="en-US" sz="3200" spc="-1" strike="noStrike">
              <a:solidFill>
                <a:srgbClr val="000000"/>
              </a:solidFill>
              <a:latin typeface="Arial"/>
            </a:endParaRPr>
          </a:p>
        </p:txBody>
      </p:sp>
      <p:sp>
        <p:nvSpPr>
          <p:cNvPr id="2085" name="PlaceHolder 2"/>
          <p:cNvSpPr>
            <a:spLocks noGrp="1"/>
          </p:cNvSpPr>
          <p:nvPr>
            <p:ph/>
          </p:nvPr>
        </p:nvSpPr>
        <p:spPr>
          <a:xfrm>
            <a:off x="152280" y="3505320"/>
            <a:ext cx="8838360" cy="28188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向流式：並流式よりも温度の変化幅を大きくできる．並流式より有利．</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低温流体の流れの向きが違うだけで，あとは並流式と同じ．</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対数平均温度差は並流式と同じ：</a:t>
            </a:r>
            <a:r>
              <a:rPr b="0" lang="en-US" sz="1800" spc="-1" strike="noStrike">
                <a:solidFill>
                  <a:srgbClr val="000099"/>
                </a:solidFill>
                <a:latin typeface="Times New Roman"/>
                <a:ea typeface="HG丸ｺﾞｼｯｸM-PRO"/>
              </a:rPr>
              <a:t>Eq.(9.11)</a:t>
            </a:r>
            <a:endParaRPr b="0" lang="en-US" sz="1800" spc="-1" strike="noStrike">
              <a:solidFill>
                <a:srgbClr val="000000"/>
              </a:solidFill>
              <a:latin typeface="Arial"/>
            </a:endParaRPr>
          </a:p>
          <a:p>
            <a:pPr marL="343080" indent="-343080">
              <a:lnSpc>
                <a:spcPct val="100000"/>
              </a:lnSpc>
              <a:spcBef>
                <a:spcPts val="901"/>
              </a:spcBef>
              <a:buClr>
                <a:srgbClr val="ff0066"/>
              </a:buClr>
              <a:buFont typeface="Wingdings" charset="2"/>
              <a:buChar char=""/>
              <a:tabLst>
                <a:tab algn="l" pos="0"/>
              </a:tabLst>
            </a:pPr>
            <a:r>
              <a:rPr b="0" lang="ja-JP" sz="1800" spc="-1" strike="noStrike" u="sng">
                <a:solidFill>
                  <a:srgbClr val="ff0066"/>
                </a:solidFill>
                <a:uFillTx/>
                <a:latin typeface="Times New Roman"/>
                <a:ea typeface="HG丸ｺﾞｼｯｸM-PRO"/>
              </a:rPr>
              <a:t>演習</a:t>
            </a:r>
            <a:r>
              <a:rPr b="0" lang="en-US" sz="1800" spc="-1" strike="noStrike" u="sng">
                <a:solidFill>
                  <a:srgbClr val="ff0066"/>
                </a:solidFill>
                <a:uFillTx/>
                <a:latin typeface="Times New Roman"/>
                <a:ea typeface="HG丸ｺﾞｼｯｸM-PRO"/>
              </a:rPr>
              <a:t>9.2</a:t>
            </a:r>
            <a:r>
              <a:rPr b="0" lang="ja-JP" sz="1800" spc="-1" strike="noStrike">
                <a:solidFill>
                  <a:srgbClr val="000099"/>
                </a:solidFill>
                <a:latin typeface="Times New Roman"/>
                <a:ea typeface="HG丸ｺﾞｼｯｸM-PRO"/>
              </a:rPr>
              <a:t>：演習問題</a:t>
            </a:r>
            <a:r>
              <a:rPr b="0" lang="en-US" sz="1800" spc="-1" strike="noStrike">
                <a:solidFill>
                  <a:srgbClr val="000099"/>
                </a:solidFill>
                <a:latin typeface="Times New Roman"/>
                <a:ea typeface="HG丸ｺﾞｼｯｸM-PRO"/>
              </a:rPr>
              <a:t>[2]</a:t>
            </a:r>
            <a:r>
              <a:rPr b="0" lang="ja-JP" sz="1800" spc="-1" strike="noStrike">
                <a:solidFill>
                  <a:srgbClr val="000099"/>
                </a:solidFill>
                <a:latin typeface="Times New Roman"/>
                <a:ea typeface="HG丸ｺﾞｼｯｸM-PRO"/>
              </a:rPr>
              <a:t>を解け．</a:t>
            </a:r>
            <a:endParaRPr b="0" lang="en-US" sz="1800" spc="-1" strike="noStrike">
              <a:solidFill>
                <a:srgbClr val="000000"/>
              </a:solidFill>
              <a:latin typeface="Arial"/>
            </a:endParaRPr>
          </a:p>
        </p:txBody>
      </p:sp>
      <p:pic>
        <p:nvPicPr>
          <p:cNvPr id="2086" name="Picture 4" descr=""/>
          <p:cNvPicPr/>
          <p:nvPr/>
        </p:nvPicPr>
        <p:blipFill>
          <a:blip r:embed="rId1"/>
          <a:stretch/>
        </p:blipFill>
        <p:spPr>
          <a:xfrm>
            <a:off x="4724280" y="990720"/>
            <a:ext cx="3123360" cy="2598120"/>
          </a:xfrm>
          <a:prstGeom prst="rect">
            <a:avLst/>
          </a:prstGeom>
          <a:ln w="0">
            <a:noFill/>
          </a:ln>
        </p:spPr>
      </p:pic>
      <p:pic>
        <p:nvPicPr>
          <p:cNvPr id="2087" name="Picture 5" descr=""/>
          <p:cNvPicPr/>
          <p:nvPr/>
        </p:nvPicPr>
        <p:blipFill>
          <a:blip r:embed="rId2"/>
          <a:stretch/>
        </p:blipFill>
        <p:spPr>
          <a:xfrm>
            <a:off x="1066680" y="990720"/>
            <a:ext cx="3047400" cy="2563200"/>
          </a:xfrm>
          <a:prstGeom prst="rect">
            <a:avLst/>
          </a:prstGeom>
          <a:ln w="0">
            <a:noFill/>
          </a:ln>
        </p:spPr>
      </p:pic>
      <p:sp>
        <p:nvSpPr>
          <p:cNvPr id="2088" name="Text Box 6"/>
          <p:cNvSpPr/>
          <p:nvPr/>
        </p:nvSpPr>
        <p:spPr>
          <a:xfrm>
            <a:off x="2729520" y="1797120"/>
            <a:ext cx="788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並流式</a:t>
            </a:r>
            <a:endParaRPr b="0" lang="en-US" sz="1600" spc="-1" strike="noStrike">
              <a:solidFill>
                <a:srgbClr val="000000"/>
              </a:solidFill>
              <a:latin typeface="Arial"/>
            </a:endParaRPr>
          </a:p>
        </p:txBody>
      </p:sp>
      <p:sp>
        <p:nvSpPr>
          <p:cNvPr id="2089" name="Text Box 7"/>
          <p:cNvSpPr/>
          <p:nvPr/>
        </p:nvSpPr>
        <p:spPr>
          <a:xfrm>
            <a:off x="6447240" y="1797120"/>
            <a:ext cx="788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向流式</a:t>
            </a:r>
            <a:endParaRPr b="0" lang="en-US" sz="1600" spc="-1" strike="noStrike">
              <a:solidFill>
                <a:srgbClr val="000000"/>
              </a:solidFill>
              <a:latin typeface="Arial"/>
            </a:endParaRPr>
          </a:p>
        </p:txBody>
      </p:sp>
      <p:graphicFrame>
        <p:nvGraphicFramePr>
          <p:cNvPr id="2090" name="Object 8"/>
          <p:cNvGraphicFramePr/>
          <p:nvPr/>
        </p:nvGraphicFramePr>
        <p:xfrm>
          <a:off x="990720" y="4343400"/>
          <a:ext cx="4203000" cy="672480"/>
        </p:xfrm>
        <a:graphic>
          <a:graphicData uri="http://schemas.openxmlformats.org/presentationml/2006/ole">
            <p:oleObj progId="Equation.DSMT4" r:id="rId3" spid="">
              <p:embed/>
              <p:pic>
                <p:nvPicPr>
                  <p:cNvPr id="2091" name="Object 8" descr=""/>
                  <p:cNvPicPr/>
                  <p:nvPr/>
                </p:nvPicPr>
                <p:blipFill>
                  <a:blip r:embed="rId4"/>
                  <a:stretch/>
                </p:blipFill>
                <p:spPr>
                  <a:xfrm>
                    <a:off x="990720" y="4343400"/>
                    <a:ext cx="4203000" cy="672480"/>
                  </a:xfrm>
                  <a:prstGeom prst="rect">
                    <a:avLst/>
                  </a:prstGeom>
                  <a:ln w="0">
                    <a:noFill/>
                  </a:ln>
                </p:spPr>
              </p:pic>
            </p:oleObj>
          </a:graphicData>
        </a:graphic>
      </p:graphicFrame>
      <p:sp>
        <p:nvSpPr>
          <p:cNvPr id="2092" name="Text Box 9"/>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熱交換器，その他</a:t>
            </a:r>
            <a:endParaRPr b="0" lang="en-US" sz="3200" spc="-1" strike="noStrike">
              <a:solidFill>
                <a:srgbClr val="000000"/>
              </a:solidFill>
              <a:latin typeface="Arial"/>
            </a:endParaRPr>
          </a:p>
        </p:txBody>
      </p:sp>
      <p:sp>
        <p:nvSpPr>
          <p:cNvPr id="2094" name="PlaceHolder 2"/>
          <p:cNvSpPr>
            <a:spLocks noGrp="1"/>
          </p:cNvSpPr>
          <p:nvPr>
            <p:ph/>
          </p:nvPr>
        </p:nvSpPr>
        <p:spPr>
          <a:xfrm>
            <a:off x="152280" y="990720"/>
            <a:ext cx="4647600" cy="5333400"/>
          </a:xfrm>
          <a:prstGeom prst="rect">
            <a:avLst/>
          </a:prstGeom>
          <a:noFill/>
          <a:ln w="0">
            <a:noFill/>
          </a:ln>
        </p:spPr>
        <p:txBody>
          <a:bodyPr numCol="1" spcCol="0" lIns="90000" rIns="90000" tIns="45000" bIns="45000" anchor="t">
            <a:noAutofit/>
          </a:bodyPr>
          <a:p>
            <a:pPr marL="187200" indent="-187200">
              <a:lnSpc>
                <a:spcPct val="100000"/>
              </a:lnSpc>
              <a:spcBef>
                <a:spcPts val="451"/>
              </a:spcBef>
              <a:buClr>
                <a:srgbClr val="000099"/>
              </a:buClr>
              <a:buFont typeface="Wingdings" charset="2"/>
              <a:buChar char=""/>
            </a:pPr>
            <a:r>
              <a:rPr b="0" lang="en-US" sz="1800" spc="-1" strike="noStrike">
                <a:solidFill>
                  <a:srgbClr val="000099"/>
                </a:solidFill>
                <a:latin typeface="Times New Roman"/>
                <a:ea typeface="HG丸ｺﾞｼｯｸM-PRO"/>
              </a:rPr>
              <a:t>9.2.4 </a:t>
            </a:r>
            <a:r>
              <a:rPr b="0" lang="ja-JP" sz="1800" spc="-1" strike="noStrike">
                <a:solidFill>
                  <a:srgbClr val="000099"/>
                </a:solidFill>
                <a:latin typeface="Times New Roman"/>
                <a:ea typeface="HG丸ｺﾞｼｯｸM-PRO"/>
              </a:rPr>
              <a:t>直交流式熱交換器</a:t>
            </a:r>
            <a:endParaRPr b="0" lang="en-US" sz="1800" spc="-1" strike="noStrike">
              <a:solidFill>
                <a:srgbClr val="000000"/>
              </a:solidFill>
              <a:latin typeface="Arial"/>
            </a:endParaRPr>
          </a:p>
          <a:p>
            <a:pPr lvl="1" marL="569880" indent="-192240">
              <a:lnSpc>
                <a:spcPct val="100000"/>
              </a:lnSpc>
              <a:spcBef>
                <a:spcPts val="451"/>
              </a:spcBef>
              <a:buClr>
                <a:srgbClr val="000099"/>
              </a:buClr>
              <a:buFont typeface="Symbol"/>
              <a:buChar char=""/>
            </a:pPr>
            <a:r>
              <a:rPr b="0" lang="ja-JP" sz="1800" spc="-1" strike="noStrike">
                <a:solidFill>
                  <a:srgbClr val="000099"/>
                </a:solidFill>
                <a:latin typeface="Times New Roman"/>
                <a:ea typeface="HG丸ｺﾞｼｯｸM-PRO"/>
              </a:rPr>
              <a:t>省略（</a:t>
            </a:r>
            <a:r>
              <a:rPr b="0" lang="ja-JP" sz="1800" spc="-1" strike="noStrike" u="sng">
                <a:solidFill>
                  <a:srgbClr val="000099"/>
                </a:solidFill>
                <a:uFillTx/>
                <a:latin typeface="Times New Roman"/>
                <a:ea typeface="HG丸ｺﾞｼｯｸM-PRO"/>
              </a:rPr>
              <a:t>二次元</a:t>
            </a:r>
            <a:r>
              <a:rPr b="0" lang="ja-JP" sz="1800" spc="-1" strike="noStrike">
                <a:solidFill>
                  <a:srgbClr val="000099"/>
                </a:solidFill>
                <a:latin typeface="Times New Roman"/>
                <a:ea typeface="HG丸ｺﾞｼｯｸM-PRO"/>
              </a:rPr>
              <a:t>になるので少し複雑）</a:t>
            </a:r>
            <a:endParaRPr b="0" lang="en-US" sz="1800" spc="-1" strike="noStrike">
              <a:solidFill>
                <a:srgbClr val="000000"/>
              </a:solidFill>
              <a:latin typeface="Arial"/>
            </a:endParaRPr>
          </a:p>
          <a:p>
            <a:pPr indent="0">
              <a:lnSpc>
                <a:spcPct val="100000"/>
              </a:lnSpc>
              <a:spcBef>
                <a:spcPts val="451"/>
              </a:spcBef>
              <a:buNone/>
              <a:tabLst>
                <a:tab algn="l" pos="0"/>
              </a:tabLst>
            </a:pPr>
            <a:endParaRPr b="0" lang="en-US" sz="1800" spc="-1" strike="noStrike">
              <a:solidFill>
                <a:srgbClr val="000000"/>
              </a:solidFill>
              <a:latin typeface="Arial"/>
            </a:endParaRPr>
          </a:p>
          <a:p>
            <a:pPr marL="187200" indent="-187200">
              <a:lnSpc>
                <a:spcPct val="100000"/>
              </a:lnSpc>
              <a:spcBef>
                <a:spcPts val="45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9.2.5 </a:t>
            </a:r>
            <a:r>
              <a:rPr b="0" lang="ja-JP" sz="1800" spc="-1" strike="noStrike">
                <a:solidFill>
                  <a:srgbClr val="000099"/>
                </a:solidFill>
                <a:latin typeface="Times New Roman"/>
                <a:ea typeface="HG丸ｺﾞｼｯｸM-PRO"/>
              </a:rPr>
              <a:t>温度効率と</a:t>
            </a:r>
            <a:r>
              <a:rPr b="0" lang="en-US" sz="1800" spc="-1" strike="noStrike">
                <a:solidFill>
                  <a:srgbClr val="000099"/>
                </a:solidFill>
                <a:latin typeface="Times New Roman"/>
                <a:ea typeface="HG丸ｺﾞｼｯｸM-PRO"/>
              </a:rPr>
              <a:t>NTU</a:t>
            </a:r>
            <a:endParaRPr b="0" lang="en-US" sz="1800" spc="-1" strike="noStrike">
              <a:solidFill>
                <a:srgbClr val="000000"/>
              </a:solidFill>
              <a:latin typeface="Arial"/>
            </a:endParaRPr>
          </a:p>
          <a:p>
            <a:pPr lvl="1" marL="569880" indent="-192240">
              <a:lnSpc>
                <a:spcPct val="100000"/>
              </a:lnSpc>
              <a:spcBef>
                <a:spcPts val="451"/>
              </a:spcBef>
              <a:buClr>
                <a:srgbClr val="000099"/>
              </a:buClr>
              <a:buFont typeface="Symbol"/>
              <a:buChar char=""/>
              <a:tabLst>
                <a:tab algn="l" pos="0"/>
              </a:tabLst>
            </a:pPr>
            <a:r>
              <a:rPr b="0" lang="en-US" sz="1800" spc="-1" strike="noStrike" u="sng">
                <a:solidFill>
                  <a:srgbClr val="000099"/>
                </a:solidFill>
                <a:uFillTx/>
                <a:latin typeface="Times New Roman"/>
                <a:ea typeface="HG丸ｺﾞｼｯｸM-PRO"/>
              </a:rPr>
              <a:t>Type 1</a:t>
            </a:r>
            <a:r>
              <a:rPr b="0" lang="en-US" sz="1800" spc="-1" strike="noStrike">
                <a:solidFill>
                  <a:srgbClr val="000099"/>
                </a:solidFill>
                <a:latin typeface="Times New Roman"/>
                <a:ea typeface="HG丸ｺﾞｼｯｸM-PRO"/>
              </a:rPr>
              <a:t> : </a:t>
            </a:r>
            <a:r>
              <a:rPr b="0" lang="ja-JP" sz="1800" spc="-1" strike="noStrike">
                <a:solidFill>
                  <a:srgbClr val="000099"/>
                </a:solidFill>
                <a:latin typeface="Times New Roman"/>
                <a:ea typeface="HG丸ｺﾞｼｯｸM-PRO"/>
              </a:rPr>
              <a:t>これからつくる場合</a:t>
            </a:r>
            <a:endParaRPr b="0" lang="en-US" sz="1800" spc="-1" strike="noStrike">
              <a:solidFill>
                <a:srgbClr val="000000"/>
              </a:solidFill>
              <a:latin typeface="Arial"/>
            </a:endParaRPr>
          </a:p>
          <a:p>
            <a:pPr lvl="2" marL="952560" indent="-192240">
              <a:lnSpc>
                <a:spcPct val="100000"/>
              </a:lnSpc>
              <a:spcBef>
                <a:spcPts val="451"/>
              </a:spcBef>
              <a:buClr>
                <a:srgbClr val="000099"/>
              </a:buClr>
              <a:buFont typeface="Symbol"/>
              <a:buChar char=""/>
              <a:tabLst>
                <a:tab algn="l" pos="0"/>
              </a:tabLst>
            </a:pPr>
            <a:r>
              <a:rPr b="0" lang="en-US" sz="1800" spc="-1" strike="noStrike">
                <a:solidFill>
                  <a:srgbClr val="000099"/>
                </a:solidFill>
                <a:latin typeface="Times New Roman"/>
                <a:ea typeface="HG丸ｺﾞｼｯｸM-PRO"/>
              </a:rPr>
              <a:t>Q, W</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W</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1in</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2,in</a:t>
            </a:r>
            <a:r>
              <a:rPr b="0" lang="en-US" sz="1800" spc="-1" strike="noStrike">
                <a:solidFill>
                  <a:srgbClr val="000099"/>
                </a:solidFill>
                <a:latin typeface="Times New Roman"/>
                <a:ea typeface="HG丸ｺﾞｼｯｸM-PRO"/>
              </a:rPr>
              <a:t> → A</a:t>
            </a:r>
            <a:endParaRPr b="0" lang="en-US" sz="1800" spc="-1" strike="noStrike">
              <a:solidFill>
                <a:srgbClr val="000000"/>
              </a:solidFill>
              <a:latin typeface="Arial"/>
            </a:endParaRPr>
          </a:p>
          <a:p>
            <a:pPr lvl="2" marL="952560" indent="-192240">
              <a:lnSpc>
                <a:spcPct val="100000"/>
              </a:lnSpc>
              <a:spcBef>
                <a:spcPts val="45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対数平均温度差</a:t>
            </a:r>
            <a:endParaRPr b="0" lang="en-US" sz="1800" spc="-1" strike="noStrike">
              <a:solidFill>
                <a:srgbClr val="000000"/>
              </a:solidFill>
              <a:latin typeface="Arial"/>
            </a:endParaRPr>
          </a:p>
          <a:p>
            <a:pPr lvl="1" marL="569880" indent="-192240">
              <a:lnSpc>
                <a:spcPct val="100000"/>
              </a:lnSpc>
              <a:spcBef>
                <a:spcPts val="451"/>
              </a:spcBef>
              <a:buClr>
                <a:srgbClr val="000099"/>
              </a:buClr>
              <a:buFont typeface="Symbol"/>
              <a:buChar char=""/>
              <a:tabLst>
                <a:tab algn="l" pos="0"/>
              </a:tabLst>
            </a:pPr>
            <a:r>
              <a:rPr b="0" lang="en-US" sz="1800" spc="-1" strike="noStrike" u="sng">
                <a:solidFill>
                  <a:srgbClr val="000099"/>
                </a:solidFill>
                <a:uFillTx/>
                <a:latin typeface="Times New Roman"/>
                <a:ea typeface="HG丸ｺﾞｼｯｸM-PRO"/>
              </a:rPr>
              <a:t>Type 2</a:t>
            </a:r>
            <a:r>
              <a:rPr b="0" lang="en-US" sz="1800" spc="-1" strike="noStrike">
                <a:solidFill>
                  <a:srgbClr val="000099"/>
                </a:solidFill>
                <a:latin typeface="Times New Roman"/>
                <a:ea typeface="HG丸ｺﾞｼｯｸM-PRO"/>
              </a:rPr>
              <a:t> : </a:t>
            </a:r>
            <a:r>
              <a:rPr b="0" lang="ja-JP" sz="1800" spc="-1" strike="noStrike">
                <a:solidFill>
                  <a:srgbClr val="000099"/>
                </a:solidFill>
                <a:latin typeface="Times New Roman"/>
                <a:ea typeface="HG丸ｺﾞｼｯｸM-PRO"/>
              </a:rPr>
              <a:t>今ある熱交換器の性能評価</a:t>
            </a:r>
            <a:endParaRPr b="0" lang="en-US" sz="1800" spc="-1" strike="noStrike">
              <a:solidFill>
                <a:srgbClr val="000000"/>
              </a:solidFill>
              <a:latin typeface="Arial"/>
            </a:endParaRPr>
          </a:p>
          <a:p>
            <a:pPr lvl="2" marL="952560" indent="-192240">
              <a:lnSpc>
                <a:spcPct val="100000"/>
              </a:lnSpc>
              <a:spcBef>
                <a:spcPts val="451"/>
              </a:spcBef>
              <a:buClr>
                <a:srgbClr val="000099"/>
              </a:buClr>
              <a:buFont typeface="Symbol"/>
              <a:buChar char=""/>
              <a:tabLst>
                <a:tab algn="l" pos="0"/>
              </a:tabLst>
            </a:pPr>
            <a:r>
              <a:rPr b="0" lang="en-US" sz="1800" spc="-1" strike="noStrike">
                <a:solidFill>
                  <a:srgbClr val="000099"/>
                </a:solidFill>
                <a:latin typeface="Times New Roman"/>
                <a:ea typeface="HG丸ｺﾞｼｯｸM-PRO"/>
              </a:rPr>
              <a:t>A, W</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W</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1in</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2,in</a:t>
            </a:r>
            <a:r>
              <a:rPr b="0" lang="en-US" sz="1800" spc="-1" strike="noStrike">
                <a:solidFill>
                  <a:srgbClr val="000099"/>
                </a:solidFill>
                <a:latin typeface="Times New Roman"/>
                <a:ea typeface="HG丸ｺﾞｼｯｸM-PRO"/>
              </a:rPr>
              <a:t> → Q</a:t>
            </a:r>
            <a:endParaRPr b="0" lang="en-US" sz="1800" spc="-1" strike="noStrike">
              <a:solidFill>
                <a:srgbClr val="000000"/>
              </a:solidFill>
              <a:latin typeface="Arial"/>
            </a:endParaRPr>
          </a:p>
          <a:p>
            <a:pPr lvl="2" marL="952560" indent="-192240">
              <a:lnSpc>
                <a:spcPct val="100000"/>
              </a:lnSpc>
              <a:spcBef>
                <a:spcPts val="451"/>
              </a:spcBef>
              <a:buClr>
                <a:srgbClr val="000099"/>
              </a:buClr>
              <a:buFont typeface="Symbol"/>
              <a:buChar char=""/>
              <a:tabLst>
                <a:tab algn="l" pos="0"/>
              </a:tabLst>
            </a:pPr>
            <a:r>
              <a:rPr b="0" lang="en-US" sz="1800" spc="-1" strike="noStrike">
                <a:solidFill>
                  <a:srgbClr val="000099"/>
                </a:solidFill>
                <a:latin typeface="Times New Roman"/>
                <a:ea typeface="HG丸ｺﾞｼｯｸM-PRO"/>
              </a:rPr>
              <a:t>Q </a:t>
            </a:r>
            <a:r>
              <a:rPr b="0" lang="ja-JP" sz="1800" spc="-1" strike="noStrike">
                <a:solidFill>
                  <a:srgbClr val="000099"/>
                </a:solidFill>
                <a:latin typeface="Times New Roman"/>
                <a:ea typeface="HG丸ｺﾞｼｯｸM-PRO"/>
              </a:rPr>
              <a:t>が未知なので出口温度がわからない．</a:t>
            </a:r>
            <a:r>
              <a:rPr b="0" lang="en-US" sz="1800" spc="-1" strike="noStrike">
                <a:solidFill>
                  <a:srgbClr val="000099"/>
                </a:solidFill>
                <a:latin typeface="Symbol"/>
                <a:ea typeface="ＭＳ ゴシック"/>
              </a:rPr>
              <a:t>D</a:t>
            </a:r>
            <a:r>
              <a:rPr b="0" lang="en-US" sz="1800" spc="-1" strike="noStrike">
                <a:solidFill>
                  <a:srgbClr val="000099"/>
                </a:solidFill>
                <a:latin typeface="Times New Roman"/>
                <a:ea typeface="HG丸ｺﾞｼｯｸM-PRO"/>
              </a:rPr>
              <a:t>T</a:t>
            </a:r>
            <a:r>
              <a:rPr b="0" lang="en-US" sz="1800" spc="-1" strike="noStrike" baseline="-25000">
                <a:solidFill>
                  <a:srgbClr val="000099"/>
                </a:solidFill>
                <a:latin typeface="Times New Roman"/>
                <a:ea typeface="HG丸ｺﾞｼｯｸM-PRO"/>
              </a:rPr>
              <a:t>m</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がわからない．</a:t>
            </a:r>
            <a:endParaRPr b="0" lang="en-US" sz="1800" spc="-1" strike="noStrike">
              <a:solidFill>
                <a:srgbClr val="000000"/>
              </a:solidFill>
              <a:latin typeface="Arial"/>
            </a:endParaRPr>
          </a:p>
          <a:p>
            <a:pPr lvl="2" marL="952560" indent="-192240">
              <a:lnSpc>
                <a:spcPct val="100000"/>
              </a:lnSpc>
              <a:spcBef>
                <a:spcPts val="45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同じことだが，対数平均温度よりも温度効率の方が計算が簡単．</a:t>
            </a:r>
            <a:endParaRPr b="0" lang="en-US" sz="1800" spc="-1" strike="noStrike">
              <a:solidFill>
                <a:srgbClr val="000000"/>
              </a:solidFill>
              <a:latin typeface="Arial"/>
            </a:endParaRPr>
          </a:p>
          <a:p>
            <a:pPr lvl="2" marL="952560" indent="-192240">
              <a:lnSpc>
                <a:spcPct val="100000"/>
              </a:lnSpc>
              <a:spcBef>
                <a:spcPts val="451"/>
              </a:spcBef>
              <a:buClr>
                <a:srgbClr val="000099"/>
              </a:buClr>
              <a:buFont typeface="Symbol"/>
              <a:buChar char=""/>
              <a:tabLst>
                <a:tab algn="l" pos="0"/>
              </a:tabLst>
            </a:pPr>
            <a:r>
              <a:rPr b="0" lang="en-US" sz="1800" spc="-1" strike="noStrike">
                <a:solidFill>
                  <a:srgbClr val="000099"/>
                </a:solidFill>
                <a:latin typeface="Times New Roman"/>
                <a:ea typeface="HG丸ｺﾞｼｯｸM-PRO"/>
              </a:rPr>
              <a:t>NTU = KA/W → </a:t>
            </a:r>
            <a:r>
              <a:rPr b="0" lang="en-US" sz="1800" spc="-1" strike="noStrike">
                <a:solidFill>
                  <a:srgbClr val="000099"/>
                </a:solidFill>
                <a:latin typeface="Symbol"/>
                <a:ea typeface="ＭＳ ゴシック"/>
              </a:rPr>
              <a:t>e</a:t>
            </a:r>
            <a:r>
              <a:rPr b="0" lang="ja-JP" sz="1800" spc="-1" strike="noStrike">
                <a:solidFill>
                  <a:srgbClr val="000099"/>
                </a:solidFill>
                <a:latin typeface="Times New Roman"/>
                <a:ea typeface="HG丸ｺﾞｼｯｸM-PRO"/>
              </a:rPr>
              <a:t>（温度効率）</a:t>
            </a:r>
            <a:endParaRPr b="0" lang="en-US" sz="1800" spc="-1" strike="noStrike">
              <a:solidFill>
                <a:srgbClr val="000000"/>
              </a:solidFill>
              <a:latin typeface="Arial"/>
            </a:endParaRPr>
          </a:p>
          <a:p>
            <a:pPr lvl="2" marL="952560" indent="-192240">
              <a:lnSpc>
                <a:spcPct val="100000"/>
              </a:lnSpc>
              <a:spcBef>
                <a:spcPts val="451"/>
              </a:spcBef>
              <a:buClr>
                <a:srgbClr val="000099"/>
              </a:buClr>
              <a:buFont typeface="Symbol"/>
              <a:buChar char=""/>
              <a:tabLst>
                <a:tab algn="l" pos="0"/>
              </a:tabLst>
            </a:pPr>
            <a:r>
              <a:rPr b="0" lang="ja-JP" sz="1800" spc="-1" strike="noStrike">
                <a:solidFill>
                  <a:srgbClr val="000099"/>
                </a:solidFill>
                <a:latin typeface="Times New Roman"/>
                <a:ea typeface="HG丸ｺﾞｼｯｸM-PRO"/>
              </a:rPr>
              <a:t>温度効率 → 出口温度 → </a:t>
            </a:r>
            <a:r>
              <a:rPr b="0" lang="en-US" sz="1800" spc="-1" strike="noStrike">
                <a:solidFill>
                  <a:srgbClr val="000099"/>
                </a:solidFill>
                <a:latin typeface="Times New Roman"/>
                <a:ea typeface="HG丸ｺﾞｼｯｸM-PRO"/>
              </a:rPr>
              <a:t>Q</a:t>
            </a:r>
            <a:endParaRPr b="0" lang="en-US" sz="1800" spc="-1" strike="noStrike">
              <a:solidFill>
                <a:srgbClr val="000000"/>
              </a:solidFill>
              <a:latin typeface="Arial"/>
            </a:endParaRPr>
          </a:p>
        </p:txBody>
      </p:sp>
      <p:pic>
        <p:nvPicPr>
          <p:cNvPr id="2095" name="Picture 4" descr=""/>
          <p:cNvPicPr/>
          <p:nvPr/>
        </p:nvPicPr>
        <p:blipFill>
          <a:blip r:embed="rId1"/>
          <a:stretch/>
        </p:blipFill>
        <p:spPr>
          <a:xfrm>
            <a:off x="4724280" y="914400"/>
            <a:ext cx="4323600" cy="1847160"/>
          </a:xfrm>
          <a:prstGeom prst="rect">
            <a:avLst/>
          </a:prstGeom>
          <a:ln w="0">
            <a:noFill/>
          </a:ln>
        </p:spPr>
      </p:pic>
      <p:pic>
        <p:nvPicPr>
          <p:cNvPr id="2096" name="Picture 5" descr=""/>
          <p:cNvPicPr/>
          <p:nvPr/>
        </p:nvPicPr>
        <p:blipFill>
          <a:blip r:embed="rId2"/>
          <a:stretch/>
        </p:blipFill>
        <p:spPr>
          <a:xfrm>
            <a:off x="5105520" y="2671920"/>
            <a:ext cx="3733200" cy="2432880"/>
          </a:xfrm>
          <a:prstGeom prst="rect">
            <a:avLst/>
          </a:prstGeom>
          <a:ln w="0">
            <a:noFill/>
          </a:ln>
        </p:spPr>
      </p:pic>
      <p:sp>
        <p:nvSpPr>
          <p:cNvPr id="2097" name="Freeform 6"/>
          <p:cNvSpPr/>
          <p:nvPr/>
        </p:nvSpPr>
        <p:spPr>
          <a:xfrm>
            <a:off x="1828800" y="1644480"/>
            <a:ext cx="3351960" cy="2245680"/>
          </a:xfrm>
          <a:custGeom>
            <a:avLst/>
            <a:gdLst>
              <a:gd name="textAreaLeft" fmla="*/ 0 w 3351960"/>
              <a:gd name="textAreaRight" fmla="*/ 3352680 w 3351960"/>
              <a:gd name="textAreaTop" fmla="*/ 0 h 2245680"/>
              <a:gd name="textAreaBottom" fmla="*/ 2246400 h 2245680"/>
            </a:gdLst>
            <a:ahLst/>
            <a:rect l="textAreaLeft" t="textAreaTop" r="textAreaRight" b="textAreaBottom"/>
            <a:pathLst>
              <a:path w="1632" h="1392">
                <a:moveTo>
                  <a:pt x="0" y="0"/>
                </a:moveTo>
                <a:lnTo>
                  <a:pt x="0" y="149"/>
                </a:lnTo>
                <a:lnTo>
                  <a:pt x="1067" y="149"/>
                </a:lnTo>
                <a:lnTo>
                  <a:pt x="1428" y="1392"/>
                </a:lnTo>
                <a:lnTo>
                  <a:pt x="1632" y="1392"/>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098" name="Text Box 7"/>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9"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15</a:t>
            </a:r>
            <a:r>
              <a:rPr b="1" lang="ja-JP" sz="4000" spc="-1" strike="noStrike" cap="all">
                <a:solidFill>
                  <a:srgbClr val="000099"/>
                </a:solidFill>
                <a:latin typeface="Times New Roman"/>
                <a:ea typeface="HG丸ｺﾞｼｯｸM-PRO"/>
              </a:rPr>
              <a:t>回 物質移動</a:t>
            </a:r>
            <a:endParaRPr b="0" lang="en-US" sz="4000" spc="-1" strike="noStrike">
              <a:solidFill>
                <a:srgbClr val="000000"/>
              </a:solidFill>
              <a:latin typeface="Arial"/>
            </a:endParaRPr>
          </a:p>
        </p:txBody>
      </p:sp>
      <p:sp>
        <p:nvSpPr>
          <p:cNvPr id="2100"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10. </a:t>
            </a:r>
            <a:r>
              <a:rPr b="1" lang="ja-JP" sz="3200" spc="-1" strike="noStrike">
                <a:solidFill>
                  <a:srgbClr val="000099"/>
                </a:solidFill>
                <a:latin typeface="Times New Roman"/>
                <a:ea typeface="HG丸ｺﾞｼｯｸM-PRO"/>
              </a:rPr>
              <a:t>物質移動</a:t>
            </a:r>
            <a:endParaRPr b="0" lang="en-US" sz="3200" spc="-1" strike="noStrike">
              <a:solidFill>
                <a:srgbClr val="000000"/>
              </a:solidFill>
              <a:latin typeface="Arial"/>
            </a:endParaRPr>
          </a:p>
        </p:txBody>
      </p:sp>
      <p:sp>
        <p:nvSpPr>
          <p:cNvPr id="2102"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199"/>
              </a:spcBef>
              <a:buClr>
                <a:srgbClr val="000099"/>
              </a:buClr>
              <a:buFont typeface="Wingdings" charset="2"/>
              <a:buChar char=""/>
            </a:pPr>
            <a:r>
              <a:rPr b="0" lang="ja-JP" sz="2000" spc="-1" strike="noStrike">
                <a:solidFill>
                  <a:srgbClr val="000099"/>
                </a:solidFill>
                <a:latin typeface="Times New Roman"/>
                <a:ea typeface="HG丸ｺﾞｼｯｸM-PRO"/>
              </a:rPr>
              <a:t>熱移動と物質移動の類似性</a:t>
            </a:r>
            <a:endParaRPr b="0" lang="en-US" sz="2000" spc="-1" strike="noStrike">
              <a:solidFill>
                <a:srgbClr val="000000"/>
              </a:solidFill>
              <a:latin typeface="Arial"/>
            </a:endParaRPr>
          </a:p>
          <a:p>
            <a:pPr indent="0">
              <a:lnSpc>
                <a:spcPct val="100000"/>
              </a:lnSpc>
              <a:spcBef>
                <a:spcPts val="1199"/>
              </a:spcBef>
              <a:buNone/>
              <a:tabLst>
                <a:tab algn="l" pos="0"/>
              </a:tabLst>
            </a:pPr>
            <a:endParaRPr b="0" lang="en-US" sz="2000" spc="-1" strike="noStrike">
              <a:solidFill>
                <a:srgbClr val="000000"/>
              </a:solidFill>
              <a:latin typeface="Arial"/>
            </a:endParaRPr>
          </a:p>
          <a:p>
            <a:pPr indent="0">
              <a:lnSpc>
                <a:spcPct val="100000"/>
              </a:lnSpc>
              <a:spcBef>
                <a:spcPts val="1199"/>
              </a:spcBef>
              <a:buNone/>
              <a:tabLst>
                <a:tab algn="l" pos="0"/>
              </a:tabLst>
            </a:pPr>
            <a:endParaRPr b="0" lang="en-US" sz="2000" spc="-1" strike="noStrike">
              <a:solidFill>
                <a:srgbClr val="000000"/>
              </a:solidFill>
              <a:latin typeface="Arial"/>
            </a:endParaRPr>
          </a:p>
          <a:p>
            <a:pPr indent="0">
              <a:lnSpc>
                <a:spcPct val="100000"/>
              </a:lnSpc>
              <a:spcBef>
                <a:spcPts val="1199"/>
              </a:spcBef>
              <a:buNone/>
              <a:tabLst>
                <a:tab algn="l" pos="0"/>
              </a:tabLst>
            </a:pPr>
            <a:endParaRPr b="0" lang="en-US" sz="2000" spc="-1" strike="noStrike">
              <a:solidFill>
                <a:srgbClr val="000000"/>
              </a:solidFill>
              <a:latin typeface="Arial"/>
            </a:endParaRPr>
          </a:p>
          <a:p>
            <a:pPr indent="0">
              <a:lnSpc>
                <a:spcPct val="100000"/>
              </a:lnSpc>
              <a:spcBef>
                <a:spcPts val="1199"/>
              </a:spcBef>
              <a:buNone/>
              <a:tabLst>
                <a:tab algn="l" pos="0"/>
              </a:tabLst>
            </a:pPr>
            <a:endParaRPr b="0" lang="en-US" sz="2000" spc="-1" strike="noStrike">
              <a:solidFill>
                <a:srgbClr val="000000"/>
              </a:solidFill>
              <a:latin typeface="Arial"/>
            </a:endParaRPr>
          </a:p>
          <a:p>
            <a:pPr indent="0">
              <a:lnSpc>
                <a:spcPct val="100000"/>
              </a:lnSpc>
              <a:spcBef>
                <a:spcPts val="1199"/>
              </a:spcBef>
              <a:buNone/>
              <a:tabLst>
                <a:tab algn="l" pos="0"/>
              </a:tabLst>
            </a:pPr>
            <a:endParaRPr b="0" lang="en-US" sz="2000" spc="-1" strike="noStrike">
              <a:solidFill>
                <a:srgbClr val="000000"/>
              </a:solidFill>
              <a:latin typeface="Arial"/>
            </a:endParaRPr>
          </a:p>
          <a:p>
            <a:pPr marL="343080" indent="-343080">
              <a:lnSpc>
                <a:spcPct val="100000"/>
              </a:lnSpc>
              <a:spcBef>
                <a:spcPts val="1199"/>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燃焼（エンジン）</a:t>
            </a:r>
            <a:endParaRPr b="0" lang="en-US" sz="2000" spc="-1" strike="noStrike">
              <a:solidFill>
                <a:srgbClr val="000000"/>
              </a:solidFill>
              <a:latin typeface="Arial"/>
            </a:endParaRPr>
          </a:p>
          <a:p>
            <a:pPr indent="0">
              <a:lnSpc>
                <a:spcPct val="100000"/>
              </a:lnSpc>
              <a:spcBef>
                <a:spcPts val="1199"/>
              </a:spcBef>
              <a:buNone/>
              <a:tabLst>
                <a:tab algn="l" pos="0"/>
              </a:tabLst>
            </a:pPr>
            <a:endParaRPr b="0" lang="en-US" sz="2000" spc="-1" strike="noStrike">
              <a:solidFill>
                <a:srgbClr val="000000"/>
              </a:solidFill>
              <a:latin typeface="Arial"/>
            </a:endParaRPr>
          </a:p>
          <a:p>
            <a:pPr indent="0">
              <a:lnSpc>
                <a:spcPct val="100000"/>
              </a:lnSpc>
              <a:spcBef>
                <a:spcPts val="1199"/>
              </a:spcBef>
              <a:buNone/>
              <a:tabLst>
                <a:tab algn="l" pos="0"/>
              </a:tabLst>
            </a:pPr>
            <a:endParaRPr b="0" lang="en-US" sz="2000" spc="-1" strike="noStrike">
              <a:solidFill>
                <a:srgbClr val="000000"/>
              </a:solidFill>
              <a:latin typeface="Arial"/>
            </a:endParaRPr>
          </a:p>
          <a:p>
            <a:pPr indent="0">
              <a:lnSpc>
                <a:spcPct val="100000"/>
              </a:lnSpc>
              <a:spcBef>
                <a:spcPts val="1199"/>
              </a:spcBef>
              <a:buNone/>
              <a:tabLst>
                <a:tab algn="l" pos="0"/>
              </a:tabLst>
            </a:pPr>
            <a:endParaRPr b="0" lang="en-US" sz="2000" spc="-1" strike="noStrike">
              <a:solidFill>
                <a:srgbClr val="000000"/>
              </a:solidFill>
              <a:latin typeface="Arial"/>
            </a:endParaRPr>
          </a:p>
          <a:p>
            <a:pPr marL="343080" indent="-343080">
              <a:lnSpc>
                <a:spcPct val="100000"/>
              </a:lnSpc>
              <a:spcBef>
                <a:spcPts val="1199"/>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液体や固体中でも物質移動は生じるが気体中がイメージしやすいか？</a:t>
            </a:r>
            <a:endParaRPr b="0" lang="en-US" sz="2000" spc="-1" strike="noStrike">
              <a:solidFill>
                <a:srgbClr val="000000"/>
              </a:solidFill>
              <a:latin typeface="Arial"/>
            </a:endParaRPr>
          </a:p>
        </p:txBody>
      </p:sp>
      <p:sp>
        <p:nvSpPr>
          <p:cNvPr id="2103" name="Rectangle 4"/>
          <p:cNvSpPr/>
          <p:nvPr/>
        </p:nvSpPr>
        <p:spPr>
          <a:xfrm>
            <a:off x="1219320" y="1981080"/>
            <a:ext cx="2437560" cy="1218600"/>
          </a:xfrm>
          <a:prstGeom prst="rect">
            <a:avLst/>
          </a:prstGeom>
          <a:solidFill>
            <a:srgbClr val="ccecff"/>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04" name="Oval 5"/>
          <p:cNvSpPr/>
          <p:nvPr/>
        </p:nvSpPr>
        <p:spPr>
          <a:xfrm>
            <a:off x="1600200" y="2286000"/>
            <a:ext cx="685080" cy="685080"/>
          </a:xfrm>
          <a:prstGeom prst="ellipse">
            <a:avLst/>
          </a:prstGeom>
          <a:gradFill rotWithShape="0">
            <a:gsLst>
              <a:gs pos="0">
                <a:srgbClr val="ff0066"/>
              </a:gs>
              <a:gs pos="100000">
                <a:srgbClr val="ccecff"/>
              </a:gs>
            </a:gsLst>
            <a:path path="rect">
              <a:fillToRect l="50000" t="50000" r="50000" b="50000"/>
            </a:path>
          </a:gra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05" name="Line 6"/>
          <p:cNvSpPr/>
          <p:nvPr/>
        </p:nvSpPr>
        <p:spPr>
          <a:xfrm>
            <a:off x="3886200" y="2590560"/>
            <a:ext cx="12952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106" name="Rectangle 7"/>
          <p:cNvSpPr/>
          <p:nvPr/>
        </p:nvSpPr>
        <p:spPr>
          <a:xfrm>
            <a:off x="5410080" y="1981080"/>
            <a:ext cx="2437560" cy="1218600"/>
          </a:xfrm>
          <a:prstGeom prst="rect">
            <a:avLst/>
          </a:prstGeom>
          <a:solidFill>
            <a:srgbClr val="ffccff"/>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07" name="Oval 8"/>
          <p:cNvSpPr/>
          <p:nvPr/>
        </p:nvSpPr>
        <p:spPr>
          <a:xfrm>
            <a:off x="6781680" y="2286000"/>
            <a:ext cx="685080" cy="685080"/>
          </a:xfrm>
          <a:prstGeom prst="ellipse">
            <a:avLst/>
          </a:prstGeom>
          <a:gradFill rotWithShape="0">
            <a:gsLst>
              <a:gs pos="0">
                <a:srgbClr val="ff66ff"/>
              </a:gs>
              <a:gs pos="100000">
                <a:srgbClr val="ffccff"/>
              </a:gs>
            </a:gsLst>
            <a:path path="rect">
              <a:fillToRect l="50000" t="50000" r="50000" b="50000"/>
            </a:path>
          </a:gra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08" name="AutoShape 9"/>
          <p:cNvSpPr/>
          <p:nvPr/>
        </p:nvSpPr>
        <p:spPr>
          <a:xfrm>
            <a:off x="990720" y="1523880"/>
            <a:ext cx="913680" cy="304200"/>
          </a:xfrm>
          <a:prstGeom prst="wedgeRectCallout">
            <a:avLst>
              <a:gd name="adj1" fmla="val 49653"/>
              <a:gd name="adj2" fmla="val 241667"/>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400" spc="-1" strike="noStrike">
                <a:solidFill>
                  <a:srgbClr val="000000"/>
                </a:solidFill>
                <a:latin typeface="Times New Roman"/>
                <a:ea typeface="HG丸ｺﾞｼｯｸM-PRO"/>
              </a:rPr>
              <a:t>高温部</a:t>
            </a:r>
            <a:endParaRPr b="0" lang="en-US" sz="1400" spc="-1" strike="noStrike">
              <a:solidFill>
                <a:srgbClr val="000000"/>
              </a:solidFill>
              <a:latin typeface="Arial"/>
            </a:endParaRPr>
          </a:p>
        </p:txBody>
      </p:sp>
      <p:sp>
        <p:nvSpPr>
          <p:cNvPr id="2109" name="AutoShape 10"/>
          <p:cNvSpPr/>
          <p:nvPr/>
        </p:nvSpPr>
        <p:spPr>
          <a:xfrm>
            <a:off x="990720" y="3352680"/>
            <a:ext cx="913680" cy="304200"/>
          </a:xfrm>
          <a:prstGeom prst="wedgeRectCallout">
            <a:avLst>
              <a:gd name="adj1" fmla="val 44968"/>
              <a:gd name="adj2" fmla="val -222398"/>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400" spc="-1" strike="noStrike">
                <a:solidFill>
                  <a:srgbClr val="000000"/>
                </a:solidFill>
                <a:latin typeface="Times New Roman"/>
                <a:ea typeface="HG丸ｺﾞｼｯｸM-PRO"/>
              </a:rPr>
              <a:t>高濃度部</a:t>
            </a:r>
            <a:endParaRPr b="0" lang="en-US" sz="1400" spc="-1" strike="noStrike">
              <a:solidFill>
                <a:srgbClr val="000000"/>
              </a:solidFill>
              <a:latin typeface="Arial"/>
            </a:endParaRPr>
          </a:p>
        </p:txBody>
      </p:sp>
      <p:sp>
        <p:nvSpPr>
          <p:cNvPr id="2110" name="Text Box 11"/>
          <p:cNvSpPr/>
          <p:nvPr/>
        </p:nvSpPr>
        <p:spPr>
          <a:xfrm>
            <a:off x="4006800" y="2205000"/>
            <a:ext cx="9838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400" spc="-1" strike="noStrike">
                <a:solidFill>
                  <a:srgbClr val="000000"/>
                </a:solidFill>
                <a:latin typeface="Times New Roman"/>
                <a:ea typeface="HG丸ｺﾞｼｯｸM-PRO"/>
              </a:rPr>
              <a:t>対流・拡散</a:t>
            </a:r>
            <a:endParaRPr b="0" lang="en-US" sz="1400" spc="-1" strike="noStrike">
              <a:solidFill>
                <a:srgbClr val="000000"/>
              </a:solidFill>
              <a:latin typeface="Arial"/>
            </a:endParaRPr>
          </a:p>
        </p:txBody>
      </p:sp>
      <p:sp>
        <p:nvSpPr>
          <p:cNvPr id="2111" name="Text Box 12"/>
          <p:cNvSpPr/>
          <p:nvPr/>
        </p:nvSpPr>
        <p:spPr>
          <a:xfrm>
            <a:off x="6216840" y="1600200"/>
            <a:ext cx="7156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400" spc="-1" strike="noStrike">
                <a:solidFill>
                  <a:srgbClr val="000000"/>
                </a:solidFill>
                <a:latin typeface="Times New Roman"/>
                <a:ea typeface="HG丸ｺﾞｼｯｸM-PRO"/>
              </a:rPr>
              <a:t>熱移動</a:t>
            </a:r>
            <a:endParaRPr b="0" lang="en-US" sz="1400" spc="-1" strike="noStrike">
              <a:solidFill>
                <a:srgbClr val="000000"/>
              </a:solidFill>
              <a:latin typeface="Arial"/>
            </a:endParaRPr>
          </a:p>
        </p:txBody>
      </p:sp>
      <p:sp>
        <p:nvSpPr>
          <p:cNvPr id="2112" name="Text Box 13"/>
          <p:cNvSpPr/>
          <p:nvPr/>
        </p:nvSpPr>
        <p:spPr>
          <a:xfrm>
            <a:off x="6128280" y="3276720"/>
            <a:ext cx="8938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400" spc="-1" strike="noStrike">
                <a:solidFill>
                  <a:srgbClr val="000000"/>
                </a:solidFill>
                <a:latin typeface="Times New Roman"/>
                <a:ea typeface="HG丸ｺﾞｼｯｸM-PRO"/>
              </a:rPr>
              <a:t>物質移動</a:t>
            </a:r>
            <a:endParaRPr b="0" lang="en-US" sz="1400" spc="-1" strike="noStrike">
              <a:solidFill>
                <a:srgbClr val="000000"/>
              </a:solidFill>
              <a:latin typeface="Arial"/>
            </a:endParaRPr>
          </a:p>
        </p:txBody>
      </p:sp>
      <p:sp>
        <p:nvSpPr>
          <p:cNvPr id="2113" name="AutoShape 14"/>
          <p:cNvSpPr/>
          <p:nvPr/>
        </p:nvSpPr>
        <p:spPr>
          <a:xfrm>
            <a:off x="2286000" y="2514600"/>
            <a:ext cx="456480" cy="227880"/>
          </a:xfrm>
          <a:prstGeom prst="rightArrow">
            <a:avLst>
              <a:gd name="adj1" fmla="val 50000"/>
              <a:gd name="adj2" fmla="val 50000"/>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14" name="Text Box 15"/>
          <p:cNvSpPr/>
          <p:nvPr/>
        </p:nvSpPr>
        <p:spPr>
          <a:xfrm>
            <a:off x="2210400" y="2209680"/>
            <a:ext cx="537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400" spc="-1" strike="noStrike">
                <a:solidFill>
                  <a:srgbClr val="000000"/>
                </a:solidFill>
                <a:latin typeface="Times New Roman"/>
                <a:ea typeface="HG丸ｺﾞｼｯｸM-PRO"/>
              </a:rPr>
              <a:t>流れ</a:t>
            </a:r>
            <a:endParaRPr b="0" lang="en-US" sz="1400" spc="-1" strike="noStrike">
              <a:solidFill>
                <a:srgbClr val="000000"/>
              </a:solidFill>
              <a:latin typeface="Arial"/>
            </a:endParaRPr>
          </a:p>
        </p:txBody>
      </p:sp>
      <p:sp>
        <p:nvSpPr>
          <p:cNvPr id="2115" name="Rectangle 16"/>
          <p:cNvSpPr/>
          <p:nvPr/>
        </p:nvSpPr>
        <p:spPr>
          <a:xfrm>
            <a:off x="2819520" y="4191120"/>
            <a:ext cx="3123360" cy="1370880"/>
          </a:xfrm>
          <a:prstGeom prst="rect">
            <a:avLst/>
          </a:prstGeom>
          <a:solidFill>
            <a:srgbClr val="ffff00"/>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16" name="Rectangle 17"/>
          <p:cNvSpPr/>
          <p:nvPr/>
        </p:nvSpPr>
        <p:spPr>
          <a:xfrm>
            <a:off x="2590920" y="4840200"/>
            <a:ext cx="608760" cy="96120"/>
          </a:xfrm>
          <a:prstGeom prst="rect">
            <a:avLst/>
          </a:prstGeom>
          <a:gradFill rotWithShape="0">
            <a:gsLst>
              <a:gs pos="0">
                <a:srgbClr val="ffffff"/>
              </a:gs>
              <a:gs pos="100000">
                <a:srgbClr val="000000"/>
              </a:gs>
            </a:gsLst>
            <a:lin ang="5400000"/>
          </a:gra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17" name="Freeform 18"/>
          <p:cNvSpPr/>
          <p:nvPr/>
        </p:nvSpPr>
        <p:spPr>
          <a:xfrm>
            <a:off x="3200400" y="4503600"/>
            <a:ext cx="2742480" cy="761400"/>
          </a:xfrm>
          <a:custGeom>
            <a:avLst/>
            <a:gdLst>
              <a:gd name="textAreaLeft" fmla="*/ 0 w 2742480"/>
              <a:gd name="textAreaRight" fmla="*/ 2743200 w 2742480"/>
              <a:gd name="textAreaTop" fmla="*/ 0 h 761400"/>
              <a:gd name="textAreaBottom" fmla="*/ 762120 h 761400"/>
            </a:gdLst>
            <a:ahLst/>
            <a:rect l="textAreaLeft" t="textAreaTop" r="textAreaRight" b="textAreaBottom"/>
            <a:pathLst>
              <a:path w="1728" h="768">
                <a:moveTo>
                  <a:pt x="0" y="336"/>
                </a:moveTo>
                <a:lnTo>
                  <a:pt x="1728" y="0"/>
                </a:lnTo>
                <a:lnTo>
                  <a:pt x="1728" y="768"/>
                </a:lnTo>
                <a:lnTo>
                  <a:pt x="0" y="432"/>
                </a:lnTo>
                <a:lnTo>
                  <a:pt x="0" y="336"/>
                </a:lnTo>
                <a:close/>
              </a:path>
            </a:pathLst>
          </a:custGeom>
          <a:gradFill rotWithShape="0">
            <a:gsLst>
              <a:gs pos="0">
                <a:srgbClr val="ffff00"/>
              </a:gs>
              <a:gs pos="50000">
                <a:srgbClr val="ff0066"/>
              </a:gs>
              <a:gs pos="100000">
                <a:srgbClr val="ffff00"/>
              </a:gs>
            </a:gsLst>
            <a:lin ang="5400000"/>
          </a:gradFill>
          <a:ln w="0">
            <a:noFill/>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18" name="AutoShape 19"/>
          <p:cNvSpPr/>
          <p:nvPr/>
        </p:nvSpPr>
        <p:spPr>
          <a:xfrm>
            <a:off x="4038480" y="3657600"/>
            <a:ext cx="608760" cy="304200"/>
          </a:xfrm>
          <a:prstGeom prst="wedgeRectCallout">
            <a:avLst>
              <a:gd name="adj1" fmla="val -75259"/>
              <a:gd name="adj2" fmla="val 191667"/>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400" spc="-1" strike="noStrike">
                <a:solidFill>
                  <a:srgbClr val="000000"/>
                </a:solidFill>
                <a:latin typeface="Times New Roman"/>
                <a:ea typeface="HG丸ｺﾞｼｯｸM-PRO"/>
              </a:rPr>
              <a:t>空気</a:t>
            </a:r>
            <a:endParaRPr b="0" lang="en-US" sz="1400" spc="-1" strike="noStrike">
              <a:solidFill>
                <a:srgbClr val="000000"/>
              </a:solidFill>
              <a:latin typeface="Arial"/>
            </a:endParaRPr>
          </a:p>
        </p:txBody>
      </p:sp>
      <p:sp>
        <p:nvSpPr>
          <p:cNvPr id="2119" name="AutoShape 20"/>
          <p:cNvSpPr/>
          <p:nvPr/>
        </p:nvSpPr>
        <p:spPr>
          <a:xfrm>
            <a:off x="2286000" y="5410080"/>
            <a:ext cx="608760" cy="304200"/>
          </a:xfrm>
          <a:prstGeom prst="wedgeRectCallout">
            <a:avLst>
              <a:gd name="adj1" fmla="val 122134"/>
              <a:gd name="adj2" fmla="val -225523"/>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400" spc="-1" strike="noStrike">
                <a:solidFill>
                  <a:srgbClr val="000000"/>
                </a:solidFill>
                <a:latin typeface="Times New Roman"/>
                <a:ea typeface="HG丸ｺﾞｼｯｸM-PRO"/>
              </a:rPr>
              <a:t>燃料</a:t>
            </a:r>
            <a:endParaRPr b="0" lang="en-US" sz="1400" spc="-1" strike="noStrike">
              <a:solidFill>
                <a:srgbClr val="000000"/>
              </a:solidFill>
              <a:latin typeface="Arial"/>
            </a:endParaRPr>
          </a:p>
        </p:txBody>
      </p:sp>
      <p:sp>
        <p:nvSpPr>
          <p:cNvPr id="2120" name="Oval 21"/>
          <p:cNvSpPr/>
          <p:nvPr/>
        </p:nvSpPr>
        <p:spPr>
          <a:xfrm>
            <a:off x="5410080" y="4572000"/>
            <a:ext cx="456480" cy="608760"/>
          </a:xfrm>
          <a:prstGeom prst="ellipse">
            <a:avLst/>
          </a:prstGeom>
          <a:noFill/>
          <a:ln w="19050">
            <a:solidFill>
              <a:srgbClr val="000000"/>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21" name="AutoShape 22"/>
          <p:cNvSpPr/>
          <p:nvPr/>
        </p:nvSpPr>
        <p:spPr>
          <a:xfrm>
            <a:off x="6095880" y="4191120"/>
            <a:ext cx="608760" cy="304200"/>
          </a:xfrm>
          <a:prstGeom prst="wedgeRectCallout">
            <a:avLst>
              <a:gd name="adj1" fmla="val -93750"/>
              <a:gd name="adj2" fmla="val 106773"/>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400" spc="-1" strike="noStrike">
                <a:solidFill>
                  <a:srgbClr val="000000"/>
                </a:solidFill>
                <a:latin typeface="Times New Roman"/>
                <a:ea typeface="HG丸ｺﾞｼｯｸM-PRO"/>
              </a:rPr>
              <a:t>混合</a:t>
            </a:r>
            <a:endParaRPr b="0" lang="en-US" sz="1400" spc="-1" strike="noStrike">
              <a:solidFill>
                <a:srgbClr val="000000"/>
              </a:solidFill>
              <a:latin typeface="Arial"/>
            </a:endParaRPr>
          </a:p>
        </p:txBody>
      </p:sp>
      <p:sp>
        <p:nvSpPr>
          <p:cNvPr id="2122" name="Text Box 23"/>
          <p:cNvSpPr/>
          <p:nvPr/>
        </p:nvSpPr>
        <p:spPr>
          <a:xfrm>
            <a:off x="1828080" y="2514600"/>
            <a:ext cx="238680" cy="2113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800" spc="-1" strike="noStrike">
                <a:solidFill>
                  <a:srgbClr val="000000"/>
                </a:solidFill>
                <a:latin typeface="Times New Roman"/>
                <a:ea typeface="HG丸ｺﾞｼｯｸM-PRO"/>
              </a:rPr>
              <a:t>×</a:t>
            </a:r>
            <a:endParaRPr b="0" lang="en-US" sz="800" spc="-1" strike="noStrike">
              <a:solidFill>
                <a:srgbClr val="000000"/>
              </a:solidFill>
              <a:latin typeface="Arial"/>
            </a:endParaRPr>
          </a:p>
        </p:txBody>
      </p:sp>
      <p:sp>
        <p:nvSpPr>
          <p:cNvPr id="2123" name="Text Box 24"/>
          <p:cNvSpPr/>
          <p:nvPr/>
        </p:nvSpPr>
        <p:spPr>
          <a:xfrm>
            <a:off x="7033320" y="2514600"/>
            <a:ext cx="238680" cy="2113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800" spc="-1" strike="noStrike">
                <a:solidFill>
                  <a:srgbClr val="000000"/>
                </a:solidFill>
                <a:latin typeface="Times New Roman"/>
                <a:ea typeface="HG丸ｺﾞｼｯｸM-PRO"/>
              </a:rPr>
              <a:t>×</a:t>
            </a:r>
            <a:endParaRPr b="0" lang="en-US" sz="800" spc="-1" strike="noStrike">
              <a:solidFill>
                <a:srgbClr val="000000"/>
              </a:solidFill>
              <a:latin typeface="Arial"/>
            </a:endParaRPr>
          </a:p>
        </p:txBody>
      </p:sp>
      <p:sp>
        <p:nvSpPr>
          <p:cNvPr id="2124" name="Text Box 25"/>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5"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10.1 </a:t>
            </a:r>
            <a:r>
              <a:rPr b="1" lang="ja-JP" sz="3200" spc="-1" strike="noStrike">
                <a:solidFill>
                  <a:srgbClr val="000099"/>
                </a:solidFill>
                <a:latin typeface="Times New Roman"/>
                <a:ea typeface="HG丸ｺﾞｼｯｸM-PRO"/>
              </a:rPr>
              <a:t>物質移動に関する諸量の定義</a:t>
            </a:r>
            <a:endParaRPr b="0" lang="en-US" sz="3200" spc="-1" strike="noStrike">
              <a:solidFill>
                <a:srgbClr val="000000"/>
              </a:solidFill>
              <a:latin typeface="Arial"/>
            </a:endParaRPr>
          </a:p>
        </p:txBody>
      </p:sp>
      <p:sp>
        <p:nvSpPr>
          <p:cNvPr id="2126"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i="1" lang="en-US" sz="1800" spc="-1" strike="noStrike">
                <a:solidFill>
                  <a:srgbClr val="000099"/>
                </a:solidFill>
                <a:latin typeface="Times New Roman"/>
                <a:ea typeface="HG丸ｺﾞｼｯｸM-PRO"/>
              </a:rPr>
              <a:t>n</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成分系における物質 </a:t>
            </a:r>
            <a:r>
              <a:rPr b="0" i="1" lang="en-US" sz="1800" spc="-1" strike="noStrike">
                <a:solidFill>
                  <a:srgbClr val="000099"/>
                </a:solidFill>
                <a:latin typeface="Times New Roman"/>
                <a:ea typeface="HG丸ｺﾞｼｯｸM-PRO"/>
              </a:rPr>
              <a:t>i</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：質量基準 ⇔ モル基準</a:t>
            </a:r>
            <a:endParaRPr b="0" lang="en-US" sz="1800" spc="-1" strike="noStrike">
              <a:solidFill>
                <a:srgbClr val="000000"/>
              </a:solidFill>
              <a:latin typeface="Arial"/>
            </a:endParaRPr>
          </a:p>
          <a:p>
            <a:pPr marL="343080" indent="-343080">
              <a:lnSpc>
                <a:spcPct val="100000"/>
              </a:lnSpc>
              <a:spcBef>
                <a:spcPts val="901"/>
              </a:spcBef>
              <a:buClr>
                <a:srgbClr val="ff0000"/>
              </a:buClr>
              <a:buFont typeface="Wingdings" charset="2"/>
              <a:buChar char=""/>
            </a:pPr>
            <a:r>
              <a:rPr b="0" lang="ja-JP" sz="1800" spc="-1" strike="noStrike" u="sng">
                <a:solidFill>
                  <a:srgbClr val="ff0000"/>
                </a:solidFill>
                <a:uFillTx/>
                <a:latin typeface="Times New Roman"/>
                <a:ea typeface="HG丸ｺﾞｼｯｸM-PRO"/>
              </a:rPr>
              <a:t>濃度</a:t>
            </a:r>
            <a:r>
              <a:rPr b="0" lang="ja-JP" sz="1800" spc="-1" strike="noStrike">
                <a:solidFill>
                  <a:srgbClr val="000099"/>
                </a:solidFill>
                <a:latin typeface="Times New Roman"/>
                <a:ea typeface="HG丸ｺﾞｼｯｸM-PRO"/>
              </a:rPr>
              <a:t>（成分ごと）</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質量濃度：　　　　　　　　モル濃度：</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質量分率：　　　　　　　　モル分率：</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ff0000"/>
              </a:buClr>
              <a:buFont typeface="Wingdings" charset="2"/>
              <a:buChar char=""/>
              <a:tabLst>
                <a:tab algn="l" pos="0"/>
              </a:tabLst>
            </a:pPr>
            <a:r>
              <a:rPr b="0" lang="ja-JP" sz="1800" spc="-1" strike="noStrike" u="sng">
                <a:solidFill>
                  <a:srgbClr val="ff0000"/>
                </a:solidFill>
                <a:uFillTx/>
                <a:latin typeface="Times New Roman"/>
                <a:ea typeface="HG丸ｺﾞｼｯｸM-PRO"/>
              </a:rPr>
              <a:t>平均速度</a:t>
            </a:r>
            <a:r>
              <a:rPr b="0" lang="ja-JP" sz="1800" spc="-1" strike="noStrike">
                <a:solidFill>
                  <a:srgbClr val="000099"/>
                </a:solidFill>
                <a:latin typeface="Times New Roman"/>
                <a:ea typeface="HG丸ｺﾞｼｯｸM-PRO"/>
              </a:rPr>
              <a:t>（成分によって速度が違うので、濃度で重み付き平均する）</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質量平均速度：</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モル平均速度：</a:t>
            </a:r>
            <a:endParaRPr b="0" lang="en-US" sz="1800" spc="-1" strike="noStrike">
              <a:solidFill>
                <a:srgbClr val="000000"/>
              </a:solidFill>
              <a:latin typeface="Arial"/>
            </a:endParaRPr>
          </a:p>
        </p:txBody>
      </p:sp>
      <p:graphicFrame>
        <p:nvGraphicFramePr>
          <p:cNvPr id="2127" name="Object 4"/>
          <p:cNvGraphicFramePr/>
          <p:nvPr/>
        </p:nvGraphicFramePr>
        <p:xfrm>
          <a:off x="2133720" y="1816200"/>
          <a:ext cx="1040760" cy="393120"/>
        </p:xfrm>
        <a:graphic>
          <a:graphicData uri="http://schemas.openxmlformats.org/presentationml/2006/ole">
            <p:oleObj progId="Equation.DSMT4" r:id="rId1" spid="">
              <p:embed/>
              <p:pic>
                <p:nvPicPr>
                  <p:cNvPr id="2128" name="Object 4" descr=""/>
                  <p:cNvPicPr/>
                  <p:nvPr/>
                </p:nvPicPr>
                <p:blipFill>
                  <a:blip r:embed="rId2"/>
                  <a:stretch/>
                </p:blipFill>
                <p:spPr>
                  <a:xfrm>
                    <a:off x="2133720" y="1816200"/>
                    <a:ext cx="1040760" cy="393120"/>
                  </a:xfrm>
                  <a:prstGeom prst="rect">
                    <a:avLst/>
                  </a:prstGeom>
                  <a:ln w="0">
                    <a:noFill/>
                  </a:ln>
                </p:spPr>
              </p:pic>
            </p:oleObj>
          </a:graphicData>
        </a:graphic>
      </p:graphicFrame>
      <p:graphicFrame>
        <p:nvGraphicFramePr>
          <p:cNvPr id="2129" name="Object 5"/>
          <p:cNvGraphicFramePr/>
          <p:nvPr/>
        </p:nvGraphicFramePr>
        <p:xfrm>
          <a:off x="5143680" y="1816200"/>
          <a:ext cx="1942560" cy="393120"/>
        </p:xfrm>
        <a:graphic>
          <a:graphicData uri="http://schemas.openxmlformats.org/presentationml/2006/ole">
            <p:oleObj progId="Equation.DSMT4" r:id="rId3" spid="">
              <p:embed/>
              <p:pic>
                <p:nvPicPr>
                  <p:cNvPr id="2130" name="Object 5" descr=""/>
                  <p:cNvPicPr/>
                  <p:nvPr/>
                </p:nvPicPr>
                <p:blipFill>
                  <a:blip r:embed="rId4"/>
                  <a:stretch/>
                </p:blipFill>
                <p:spPr>
                  <a:xfrm>
                    <a:off x="5143680" y="1816200"/>
                    <a:ext cx="1942560" cy="393120"/>
                  </a:xfrm>
                  <a:prstGeom prst="rect">
                    <a:avLst/>
                  </a:prstGeom>
                  <a:ln w="0">
                    <a:noFill/>
                  </a:ln>
                </p:spPr>
              </p:pic>
            </p:oleObj>
          </a:graphicData>
        </a:graphic>
      </p:graphicFrame>
      <p:graphicFrame>
        <p:nvGraphicFramePr>
          <p:cNvPr id="2131" name="Object 6"/>
          <p:cNvGraphicFramePr/>
          <p:nvPr/>
        </p:nvGraphicFramePr>
        <p:xfrm>
          <a:off x="2133720" y="2514600"/>
          <a:ext cx="1459800" cy="913680"/>
        </p:xfrm>
        <a:graphic>
          <a:graphicData uri="http://schemas.openxmlformats.org/presentationml/2006/ole">
            <p:oleObj progId="Equation.DSMT4" r:id="rId5" spid="">
              <p:embed/>
              <p:pic>
                <p:nvPicPr>
                  <p:cNvPr id="2132" name="Object 6" descr=""/>
                  <p:cNvPicPr/>
                  <p:nvPr/>
                </p:nvPicPr>
                <p:blipFill>
                  <a:blip r:embed="rId6"/>
                  <a:stretch/>
                </p:blipFill>
                <p:spPr>
                  <a:xfrm>
                    <a:off x="2133720" y="2514600"/>
                    <a:ext cx="1459800" cy="913680"/>
                  </a:xfrm>
                  <a:prstGeom prst="rect">
                    <a:avLst/>
                  </a:prstGeom>
                  <a:ln w="0">
                    <a:noFill/>
                  </a:ln>
                </p:spPr>
              </p:pic>
            </p:oleObj>
          </a:graphicData>
        </a:graphic>
      </p:graphicFrame>
      <p:graphicFrame>
        <p:nvGraphicFramePr>
          <p:cNvPr id="2133" name="Object 7"/>
          <p:cNvGraphicFramePr/>
          <p:nvPr/>
        </p:nvGraphicFramePr>
        <p:xfrm>
          <a:off x="5143680" y="2514600"/>
          <a:ext cx="1332720" cy="913680"/>
        </p:xfrm>
        <a:graphic>
          <a:graphicData uri="http://schemas.openxmlformats.org/presentationml/2006/ole">
            <p:oleObj progId="Equation.DSMT4" r:id="rId7" spid="">
              <p:embed/>
              <p:pic>
                <p:nvPicPr>
                  <p:cNvPr id="2134" name="Object 7" descr=""/>
                  <p:cNvPicPr/>
                  <p:nvPr/>
                </p:nvPicPr>
                <p:blipFill>
                  <a:blip r:embed="rId8"/>
                  <a:stretch/>
                </p:blipFill>
                <p:spPr>
                  <a:xfrm>
                    <a:off x="5143680" y="2514600"/>
                    <a:ext cx="1332720" cy="913680"/>
                  </a:xfrm>
                  <a:prstGeom prst="rect">
                    <a:avLst/>
                  </a:prstGeom>
                  <a:ln w="0">
                    <a:noFill/>
                  </a:ln>
                </p:spPr>
              </p:pic>
            </p:oleObj>
          </a:graphicData>
        </a:graphic>
      </p:graphicFrame>
      <p:graphicFrame>
        <p:nvGraphicFramePr>
          <p:cNvPr id="2135" name="Object 8"/>
          <p:cNvGraphicFramePr/>
          <p:nvPr/>
        </p:nvGraphicFramePr>
        <p:xfrm>
          <a:off x="2832120" y="3870360"/>
          <a:ext cx="3796560" cy="1256760"/>
        </p:xfrm>
        <a:graphic>
          <a:graphicData uri="http://schemas.openxmlformats.org/presentationml/2006/ole">
            <p:oleObj progId="Equation.DSMT4" r:id="rId9" spid="">
              <p:embed/>
              <p:pic>
                <p:nvPicPr>
                  <p:cNvPr id="2136" name="Object 8" descr=""/>
                  <p:cNvPicPr/>
                  <p:nvPr/>
                </p:nvPicPr>
                <p:blipFill>
                  <a:blip r:embed="rId10"/>
                  <a:stretch/>
                </p:blipFill>
                <p:spPr>
                  <a:xfrm>
                    <a:off x="2832120" y="3870360"/>
                    <a:ext cx="3796560" cy="1256760"/>
                  </a:xfrm>
                  <a:prstGeom prst="rect">
                    <a:avLst/>
                  </a:prstGeom>
                  <a:ln w="0">
                    <a:noFill/>
                  </a:ln>
                </p:spPr>
              </p:pic>
            </p:oleObj>
          </a:graphicData>
        </a:graphic>
      </p:graphicFrame>
      <p:graphicFrame>
        <p:nvGraphicFramePr>
          <p:cNvPr id="2137" name="Object 9"/>
          <p:cNvGraphicFramePr/>
          <p:nvPr/>
        </p:nvGraphicFramePr>
        <p:xfrm>
          <a:off x="2819520" y="5397480"/>
          <a:ext cx="1167840" cy="685080"/>
        </p:xfrm>
        <a:graphic>
          <a:graphicData uri="http://schemas.openxmlformats.org/presentationml/2006/ole">
            <p:oleObj progId="Equation.DSMT4" r:id="rId11" spid="">
              <p:embed/>
              <p:pic>
                <p:nvPicPr>
                  <p:cNvPr id="2138" name="Object 9" descr=""/>
                  <p:cNvPicPr/>
                  <p:nvPr/>
                </p:nvPicPr>
                <p:blipFill>
                  <a:blip r:embed="rId12"/>
                  <a:stretch/>
                </p:blipFill>
                <p:spPr>
                  <a:xfrm>
                    <a:off x="2819520" y="5397480"/>
                    <a:ext cx="1167840" cy="685080"/>
                  </a:xfrm>
                  <a:prstGeom prst="rect">
                    <a:avLst/>
                  </a:prstGeom>
                  <a:ln w="0">
                    <a:noFill/>
                  </a:ln>
                </p:spPr>
              </p:pic>
            </p:oleObj>
          </a:graphicData>
        </a:graphic>
      </p:graphicFrame>
      <p:sp>
        <p:nvSpPr>
          <p:cNvPr id="2139" name="Text Box 10"/>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拡散速度と流</a:t>
            </a:r>
            <a:r>
              <a:rPr b="1" lang="ja-JP" sz="3200" spc="-1" strike="noStrike">
                <a:solidFill>
                  <a:srgbClr val="ff0000"/>
                </a:solidFill>
                <a:latin typeface="Times New Roman"/>
                <a:ea typeface="HG丸ｺﾞｼｯｸM-PRO"/>
              </a:rPr>
              <a:t>束</a:t>
            </a:r>
            <a:endParaRPr b="0" lang="en-US" sz="3200" spc="-1" strike="noStrike">
              <a:solidFill>
                <a:srgbClr val="000000"/>
              </a:solidFill>
              <a:latin typeface="Arial"/>
            </a:endParaRPr>
          </a:p>
        </p:txBody>
      </p:sp>
      <p:sp>
        <p:nvSpPr>
          <p:cNvPr id="2141"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ff0000"/>
              </a:buClr>
              <a:buFont typeface="Wingdings" charset="2"/>
              <a:buChar char=""/>
            </a:pPr>
            <a:r>
              <a:rPr b="0" lang="ja-JP" sz="2000" spc="-1" strike="noStrike" u="sng">
                <a:solidFill>
                  <a:srgbClr val="ff0000"/>
                </a:solidFill>
                <a:uFillTx/>
                <a:latin typeface="Times New Roman"/>
                <a:ea typeface="HG丸ｺﾞｼｯｸM-PRO"/>
              </a:rPr>
              <a:t>拡散速度</a:t>
            </a:r>
            <a:r>
              <a:rPr b="0" lang="ja-JP" sz="2000" spc="-1" strike="noStrike">
                <a:solidFill>
                  <a:srgbClr val="000099"/>
                </a:solidFill>
                <a:latin typeface="Times New Roman"/>
                <a:ea typeface="HG丸ｺﾞｼｯｸM-PRO"/>
              </a:rPr>
              <a:t>（各成分の速度の平均速度からの差）</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　</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ff0000"/>
              </a:buClr>
              <a:buFont typeface="Wingdings" charset="2"/>
              <a:buChar char=""/>
              <a:tabLst>
                <a:tab algn="l" pos="0"/>
              </a:tabLst>
            </a:pPr>
            <a:r>
              <a:rPr b="0" lang="ja-JP" sz="2000" spc="-1" strike="noStrike" u="sng">
                <a:solidFill>
                  <a:srgbClr val="ff0000"/>
                </a:solidFill>
                <a:uFillTx/>
                <a:latin typeface="Times New Roman"/>
                <a:ea typeface="HG丸ｺﾞｼｯｸM-PRO"/>
              </a:rPr>
              <a:t>流束</a:t>
            </a:r>
            <a:r>
              <a:rPr b="0" lang="ja-JP" sz="2000" spc="-1" strike="noStrike">
                <a:solidFill>
                  <a:srgbClr val="000099"/>
                </a:solidFill>
                <a:latin typeface="Times New Roman"/>
                <a:ea typeface="HG丸ｺﾞｼｯｸM-PRO"/>
              </a:rPr>
              <a:t>（各成分の通過量）</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質量流束：</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モル流束：</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ff0000"/>
              </a:buClr>
              <a:buFont typeface="Wingdings" charset="2"/>
              <a:buChar char=""/>
              <a:tabLst>
                <a:tab algn="l" pos="0"/>
              </a:tabLst>
            </a:pPr>
            <a:r>
              <a:rPr b="0" lang="ja-JP" sz="2000" spc="-1" strike="noStrike" u="sng">
                <a:solidFill>
                  <a:srgbClr val="ff0000"/>
                </a:solidFill>
                <a:uFillTx/>
                <a:latin typeface="Times New Roman"/>
                <a:ea typeface="HG丸ｺﾞｼｯｸM-PRO"/>
              </a:rPr>
              <a:t>拡散流束</a:t>
            </a:r>
            <a:r>
              <a:rPr b="0" lang="ja-JP" sz="2000" spc="-1" strike="noStrike">
                <a:solidFill>
                  <a:srgbClr val="000099"/>
                </a:solidFill>
                <a:latin typeface="Times New Roman"/>
                <a:ea typeface="HG丸ｺﾞｼｯｸM-PRO"/>
              </a:rPr>
              <a:t>（各成分の通過量・平均速度で移動する座標系から見て）</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質量拡散流束：</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モル拡散流束：</a:t>
            </a:r>
            <a:endParaRPr b="0" lang="en-US" sz="2000" spc="-1" strike="noStrike">
              <a:solidFill>
                <a:srgbClr val="000000"/>
              </a:solidFill>
              <a:latin typeface="Arial"/>
            </a:endParaRPr>
          </a:p>
        </p:txBody>
      </p:sp>
      <p:graphicFrame>
        <p:nvGraphicFramePr>
          <p:cNvPr id="2142" name="Object 4"/>
          <p:cNvGraphicFramePr/>
          <p:nvPr/>
        </p:nvGraphicFramePr>
        <p:xfrm>
          <a:off x="1143000" y="1514520"/>
          <a:ext cx="2742480" cy="329400"/>
        </p:xfrm>
        <a:graphic>
          <a:graphicData uri="http://schemas.openxmlformats.org/presentationml/2006/ole">
            <p:oleObj progId="Equation.DSMT4" r:id="rId1" spid="">
              <p:embed/>
              <p:pic>
                <p:nvPicPr>
                  <p:cNvPr id="2143" name="Object 4" descr=""/>
                  <p:cNvPicPr/>
                  <p:nvPr/>
                </p:nvPicPr>
                <p:blipFill>
                  <a:blip r:embed="rId2"/>
                  <a:stretch/>
                </p:blipFill>
                <p:spPr>
                  <a:xfrm>
                    <a:off x="1143000" y="1514520"/>
                    <a:ext cx="2742480" cy="329400"/>
                  </a:xfrm>
                  <a:prstGeom prst="rect">
                    <a:avLst/>
                  </a:prstGeom>
                  <a:ln w="0">
                    <a:noFill/>
                  </a:ln>
                </p:spPr>
              </p:pic>
            </p:oleObj>
          </a:graphicData>
        </a:graphic>
      </p:graphicFrame>
      <p:graphicFrame>
        <p:nvGraphicFramePr>
          <p:cNvPr id="2144" name="Object 5"/>
          <p:cNvGraphicFramePr/>
          <p:nvPr/>
        </p:nvGraphicFramePr>
        <p:xfrm>
          <a:off x="2362320" y="2851200"/>
          <a:ext cx="1713960" cy="393120"/>
        </p:xfrm>
        <a:graphic>
          <a:graphicData uri="http://schemas.openxmlformats.org/presentationml/2006/ole">
            <p:oleObj progId="Equation.DSMT4" r:id="rId3" spid="">
              <p:embed/>
              <p:pic>
                <p:nvPicPr>
                  <p:cNvPr id="2145" name="Object 5" descr=""/>
                  <p:cNvPicPr/>
                  <p:nvPr/>
                </p:nvPicPr>
                <p:blipFill>
                  <a:blip r:embed="rId4"/>
                  <a:stretch/>
                </p:blipFill>
                <p:spPr>
                  <a:xfrm>
                    <a:off x="2362320" y="2851200"/>
                    <a:ext cx="1713960" cy="393120"/>
                  </a:xfrm>
                  <a:prstGeom prst="rect">
                    <a:avLst/>
                  </a:prstGeom>
                  <a:ln w="0">
                    <a:noFill/>
                  </a:ln>
                </p:spPr>
              </p:pic>
            </p:oleObj>
          </a:graphicData>
        </a:graphic>
      </p:graphicFrame>
      <p:graphicFrame>
        <p:nvGraphicFramePr>
          <p:cNvPr id="2146" name="Object 6"/>
          <p:cNvGraphicFramePr/>
          <p:nvPr/>
        </p:nvGraphicFramePr>
        <p:xfrm>
          <a:off x="2362320" y="3308400"/>
          <a:ext cx="1840680" cy="393120"/>
        </p:xfrm>
        <a:graphic>
          <a:graphicData uri="http://schemas.openxmlformats.org/presentationml/2006/ole">
            <p:oleObj progId="Equation.DSMT4" r:id="rId5" spid="">
              <p:embed/>
              <p:pic>
                <p:nvPicPr>
                  <p:cNvPr id="2147" name="Object 6" descr=""/>
                  <p:cNvPicPr/>
                  <p:nvPr/>
                </p:nvPicPr>
                <p:blipFill>
                  <a:blip r:embed="rId6"/>
                  <a:stretch/>
                </p:blipFill>
                <p:spPr>
                  <a:xfrm>
                    <a:off x="2362320" y="3308400"/>
                    <a:ext cx="1840680" cy="393120"/>
                  </a:xfrm>
                  <a:prstGeom prst="rect">
                    <a:avLst/>
                  </a:prstGeom>
                  <a:ln w="0">
                    <a:noFill/>
                  </a:ln>
                </p:spPr>
              </p:pic>
            </p:oleObj>
          </a:graphicData>
        </a:graphic>
      </p:graphicFrame>
      <p:graphicFrame>
        <p:nvGraphicFramePr>
          <p:cNvPr id="2148" name="Object 7"/>
          <p:cNvGraphicFramePr/>
          <p:nvPr/>
        </p:nvGraphicFramePr>
        <p:xfrm>
          <a:off x="2959200" y="4680000"/>
          <a:ext cx="2247120" cy="393120"/>
        </p:xfrm>
        <a:graphic>
          <a:graphicData uri="http://schemas.openxmlformats.org/presentationml/2006/ole">
            <p:oleObj progId="Equation.DSMT4" r:id="rId7" spid="">
              <p:embed/>
              <p:pic>
                <p:nvPicPr>
                  <p:cNvPr id="2149" name="Object 7" descr=""/>
                  <p:cNvPicPr/>
                  <p:nvPr/>
                </p:nvPicPr>
                <p:blipFill>
                  <a:blip r:embed="rId8"/>
                  <a:stretch/>
                </p:blipFill>
                <p:spPr>
                  <a:xfrm>
                    <a:off x="2959200" y="4680000"/>
                    <a:ext cx="2247120" cy="393120"/>
                  </a:xfrm>
                  <a:prstGeom prst="rect">
                    <a:avLst/>
                  </a:prstGeom>
                  <a:ln w="0">
                    <a:noFill/>
                  </a:ln>
                </p:spPr>
              </p:pic>
            </p:oleObj>
          </a:graphicData>
        </a:graphic>
      </p:graphicFrame>
      <p:graphicFrame>
        <p:nvGraphicFramePr>
          <p:cNvPr id="2150" name="Object 8"/>
          <p:cNvGraphicFramePr/>
          <p:nvPr/>
        </p:nvGraphicFramePr>
        <p:xfrm>
          <a:off x="2959200" y="5137200"/>
          <a:ext cx="2450520" cy="393120"/>
        </p:xfrm>
        <a:graphic>
          <a:graphicData uri="http://schemas.openxmlformats.org/presentationml/2006/ole">
            <p:oleObj progId="Equation.DSMT4" r:id="rId9" spid="">
              <p:embed/>
              <p:pic>
                <p:nvPicPr>
                  <p:cNvPr id="2151" name="Object 8" descr=""/>
                  <p:cNvPicPr/>
                  <p:nvPr/>
                </p:nvPicPr>
                <p:blipFill>
                  <a:blip r:embed="rId10"/>
                  <a:stretch/>
                </p:blipFill>
                <p:spPr>
                  <a:xfrm>
                    <a:off x="2959200" y="5137200"/>
                    <a:ext cx="2450520" cy="393120"/>
                  </a:xfrm>
                  <a:prstGeom prst="rect">
                    <a:avLst/>
                  </a:prstGeom>
                  <a:ln w="0">
                    <a:noFill/>
                  </a:ln>
                </p:spPr>
              </p:pic>
            </p:oleObj>
          </a:graphicData>
        </a:graphic>
      </p:graphicFrame>
      <p:sp>
        <p:nvSpPr>
          <p:cNvPr id="2152" name="Text Box 9"/>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10.2 </a:t>
            </a:r>
            <a:r>
              <a:rPr b="1" lang="ja-JP" sz="3200" spc="-1" strike="noStrike">
                <a:solidFill>
                  <a:srgbClr val="000099"/>
                </a:solidFill>
                <a:latin typeface="Times New Roman"/>
                <a:ea typeface="HG丸ｺﾞｼｯｸM-PRO"/>
              </a:rPr>
              <a:t>フィックの拡散の法則</a:t>
            </a:r>
            <a:endParaRPr b="0" lang="en-US" sz="3200" spc="-1" strike="noStrike">
              <a:solidFill>
                <a:srgbClr val="000000"/>
              </a:solidFill>
              <a:latin typeface="Arial"/>
            </a:endParaRPr>
          </a:p>
        </p:txBody>
      </p:sp>
      <p:sp>
        <p:nvSpPr>
          <p:cNvPr id="2154" name="PlaceHolder 2"/>
          <p:cNvSpPr>
            <a:spLocks noGrp="1"/>
          </p:cNvSpPr>
          <p:nvPr>
            <p:ph/>
          </p:nvPr>
        </p:nvSpPr>
        <p:spPr>
          <a:xfrm>
            <a:off x="152280" y="3962520"/>
            <a:ext cx="8838360" cy="23616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フィックの法則：「拡散流束」の大きさは「濃度勾配」に比例する</a:t>
            </a:r>
            <a:endParaRPr b="0" lang="en-US" sz="1800" spc="-1" strike="noStrike">
              <a:solidFill>
                <a:srgbClr val="000000"/>
              </a:solidFill>
              <a:latin typeface="Arial"/>
            </a:endParaRPr>
          </a:p>
          <a:p>
            <a:pPr marL="343080" indent="0" algn="r">
              <a:lnSpc>
                <a:spcPct val="100000"/>
              </a:lnSpc>
              <a:spcBef>
                <a:spcPts val="700"/>
              </a:spcBef>
              <a:buNone/>
              <a:tabLst>
                <a:tab algn="l" pos="0"/>
              </a:tabLst>
            </a:pPr>
            <a:r>
              <a:rPr b="0" lang="ja-JP" sz="1400" spc="-1" strike="noStrike">
                <a:solidFill>
                  <a:srgbClr val="000099"/>
                </a:solidFill>
                <a:latin typeface="Times New Roman"/>
                <a:ea typeface="HG丸ｺﾞｼｯｸM-PRO"/>
              </a:rPr>
              <a:t>（フーリエの法則：熱伝導により生じる「熱流束」は「温度勾配」に比例する）</a:t>
            </a:r>
            <a:endParaRPr b="0" lang="en-US" sz="1400" spc="-1" strike="noStrike">
              <a:solidFill>
                <a:srgbClr val="000000"/>
              </a:solidFill>
              <a:latin typeface="Arial"/>
            </a:endParaRPr>
          </a:p>
          <a:p>
            <a:pPr marL="343080" indent="0">
              <a:lnSpc>
                <a:spcPct val="100000"/>
              </a:lnSpc>
              <a:spcBef>
                <a:spcPts val="901"/>
              </a:spcBef>
              <a:buNone/>
              <a:tabLst>
                <a:tab algn="l" pos="0"/>
              </a:tabLst>
            </a:pPr>
            <a:endParaRPr b="0" lang="en-US" sz="1800" spc="-1" strike="noStrike">
              <a:solidFill>
                <a:srgbClr val="000000"/>
              </a:solidFill>
              <a:latin typeface="Arial"/>
            </a:endParaRPr>
          </a:p>
          <a:p>
            <a:pPr marL="343080" indent="0">
              <a:lnSpc>
                <a:spcPct val="100000"/>
              </a:lnSpc>
              <a:spcBef>
                <a:spcPts val="901"/>
              </a:spcBef>
              <a:buNone/>
              <a:tabLst>
                <a:tab algn="l" pos="0"/>
              </a:tabLst>
            </a:pPr>
            <a:endParaRPr b="0" lang="en-US" sz="1800" spc="-1" strike="noStrike">
              <a:solidFill>
                <a:srgbClr val="000000"/>
              </a:solidFill>
              <a:latin typeface="Arial"/>
            </a:endParaRPr>
          </a:p>
          <a:p>
            <a:pPr marL="343080"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方向は濃度分布が滑らか（平ら）になる方</a:t>
            </a:r>
            <a:endParaRPr b="0" lang="en-US" sz="1800" spc="-1" strike="noStrike">
              <a:solidFill>
                <a:srgbClr val="000000"/>
              </a:solidFill>
              <a:latin typeface="Arial"/>
            </a:endParaRPr>
          </a:p>
        </p:txBody>
      </p:sp>
      <p:sp>
        <p:nvSpPr>
          <p:cNvPr id="2155" name="Freeform 4"/>
          <p:cNvSpPr/>
          <p:nvPr/>
        </p:nvSpPr>
        <p:spPr>
          <a:xfrm>
            <a:off x="609480" y="2763720"/>
            <a:ext cx="2666160" cy="664560"/>
          </a:xfrm>
          <a:custGeom>
            <a:avLst/>
            <a:gdLst>
              <a:gd name="textAreaLeft" fmla="*/ 0 w 2666160"/>
              <a:gd name="textAreaRight" fmla="*/ 2666880 w 2666160"/>
              <a:gd name="textAreaTop" fmla="*/ 0 h 664560"/>
              <a:gd name="textAreaBottom" fmla="*/ 665280 h 664560"/>
            </a:gdLst>
            <a:ahLst/>
            <a:rect l="textAreaLeft" t="textAreaTop" r="textAreaRight" b="textAreaBottom"/>
            <a:pathLst>
              <a:path w="1680" h="419">
                <a:moveTo>
                  <a:pt x="0" y="19"/>
                </a:moveTo>
                <a:cubicBezTo>
                  <a:pt x="105" y="25"/>
                  <a:pt x="465" y="0"/>
                  <a:pt x="632" y="57"/>
                </a:cubicBezTo>
                <a:cubicBezTo>
                  <a:pt x="799" y="114"/>
                  <a:pt x="827" y="303"/>
                  <a:pt x="1002" y="361"/>
                </a:cubicBezTo>
                <a:cubicBezTo>
                  <a:pt x="1177" y="419"/>
                  <a:pt x="1539" y="394"/>
                  <a:pt x="1680" y="403"/>
                </a:cubicBezTo>
              </a:path>
            </a:pathLst>
          </a:custGeom>
          <a:noFill/>
          <a:ln w="25400">
            <a:solidFill>
              <a:srgbClr val="ff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56" name="Freeform 5"/>
          <p:cNvSpPr/>
          <p:nvPr/>
        </p:nvSpPr>
        <p:spPr>
          <a:xfrm flipH="1">
            <a:off x="532800" y="2763720"/>
            <a:ext cx="2666160" cy="664560"/>
          </a:xfrm>
          <a:custGeom>
            <a:avLst/>
            <a:gdLst>
              <a:gd name="textAreaLeft" fmla="*/ -360 w 2666160"/>
              <a:gd name="textAreaRight" fmla="*/ 2666520 w 2666160"/>
              <a:gd name="textAreaTop" fmla="*/ 0 h 664560"/>
              <a:gd name="textAreaBottom" fmla="*/ 665280 h 664560"/>
            </a:gdLst>
            <a:ahLst/>
            <a:rect l="textAreaLeft" t="textAreaTop" r="textAreaRight" b="textAreaBottom"/>
            <a:pathLst>
              <a:path w="1680" h="419">
                <a:moveTo>
                  <a:pt x="0" y="19"/>
                </a:moveTo>
                <a:cubicBezTo>
                  <a:pt x="105" y="25"/>
                  <a:pt x="465" y="0"/>
                  <a:pt x="632" y="57"/>
                </a:cubicBezTo>
                <a:cubicBezTo>
                  <a:pt x="799" y="114"/>
                  <a:pt x="827" y="303"/>
                  <a:pt x="1002" y="361"/>
                </a:cubicBezTo>
                <a:cubicBezTo>
                  <a:pt x="1177" y="419"/>
                  <a:pt x="1539" y="394"/>
                  <a:pt x="1680" y="403"/>
                </a:cubicBezTo>
              </a:path>
            </a:pathLst>
          </a:custGeom>
          <a:noFill/>
          <a:ln w="25400">
            <a:solidFill>
              <a:srgbClr val="3366ff"/>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57" name="Freeform 6"/>
          <p:cNvSpPr/>
          <p:nvPr/>
        </p:nvSpPr>
        <p:spPr>
          <a:xfrm flipH="1">
            <a:off x="569160" y="1401840"/>
            <a:ext cx="2666160" cy="654840"/>
          </a:xfrm>
          <a:custGeom>
            <a:avLst/>
            <a:gdLst>
              <a:gd name="textAreaLeft" fmla="*/ -360 w 2666160"/>
              <a:gd name="textAreaRight" fmla="*/ 2666520 w 2666160"/>
              <a:gd name="textAreaTop" fmla="*/ 0 h 654840"/>
              <a:gd name="textAreaBottom" fmla="*/ 655560 h 654840"/>
            </a:gdLst>
            <a:ahLst/>
            <a:rect l="textAreaLeft" t="textAreaTop" r="textAreaRight" b="textAreaBottom"/>
            <a:pathLst>
              <a:path w="1680" h="413">
                <a:moveTo>
                  <a:pt x="0" y="9"/>
                </a:moveTo>
                <a:cubicBezTo>
                  <a:pt x="123" y="17"/>
                  <a:pt x="588" y="0"/>
                  <a:pt x="741" y="58"/>
                </a:cubicBezTo>
                <a:cubicBezTo>
                  <a:pt x="894" y="116"/>
                  <a:pt x="764" y="301"/>
                  <a:pt x="920" y="357"/>
                </a:cubicBezTo>
                <a:cubicBezTo>
                  <a:pt x="1076" y="413"/>
                  <a:pt x="1522" y="386"/>
                  <a:pt x="1680" y="393"/>
                </a:cubicBezTo>
              </a:path>
            </a:pathLst>
          </a:custGeom>
          <a:noFill/>
          <a:ln w="25400">
            <a:solidFill>
              <a:srgbClr val="99ccff"/>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58" name="Freeform 7"/>
          <p:cNvSpPr/>
          <p:nvPr/>
        </p:nvSpPr>
        <p:spPr>
          <a:xfrm>
            <a:off x="380880" y="1219320"/>
            <a:ext cx="3199680" cy="1065960"/>
          </a:xfrm>
          <a:custGeom>
            <a:avLst/>
            <a:gdLst>
              <a:gd name="textAreaLeft" fmla="*/ 0 w 3199680"/>
              <a:gd name="textAreaRight" fmla="*/ 3200400 w 3199680"/>
              <a:gd name="textAreaTop" fmla="*/ 0 h 1065960"/>
              <a:gd name="textAreaBottom" fmla="*/ 1066680 h 1065960"/>
            </a:gdLst>
            <a:ahLst/>
            <a:rect l="textAreaLeft" t="textAreaTop" r="textAreaRight" b="textAreaBottom"/>
            <a:pathLst>
              <a:path w="2016" h="672">
                <a:moveTo>
                  <a:pt x="0" y="0"/>
                </a:moveTo>
                <a:lnTo>
                  <a:pt x="0" y="672"/>
                </a:lnTo>
                <a:lnTo>
                  <a:pt x="2016" y="672"/>
                </a:lnTo>
              </a:path>
            </a:pathLst>
          </a:custGeom>
          <a:noFill/>
          <a:ln w="19050">
            <a:solidFill>
              <a:srgbClr val="000000"/>
            </a:solidFill>
            <a:round/>
            <a:headEnd len="med" type="arrow" w="med"/>
            <a:tailEnd len="med" type="arrow"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59" name="Text Box 8"/>
          <p:cNvSpPr/>
          <p:nvPr/>
        </p:nvSpPr>
        <p:spPr>
          <a:xfrm>
            <a:off x="3601440" y="21193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2160" name="Text Box 9"/>
          <p:cNvSpPr/>
          <p:nvPr/>
        </p:nvSpPr>
        <p:spPr>
          <a:xfrm>
            <a:off x="78120" y="825480"/>
            <a:ext cx="5860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濃度</a:t>
            </a:r>
            <a:endParaRPr b="0" lang="en-US" sz="1600" spc="-1" strike="noStrike">
              <a:solidFill>
                <a:srgbClr val="000000"/>
              </a:solidFill>
              <a:latin typeface="Arial"/>
            </a:endParaRPr>
          </a:p>
        </p:txBody>
      </p:sp>
      <p:sp>
        <p:nvSpPr>
          <p:cNvPr id="2161" name="Freeform 10"/>
          <p:cNvSpPr/>
          <p:nvPr/>
        </p:nvSpPr>
        <p:spPr>
          <a:xfrm>
            <a:off x="380880" y="2590920"/>
            <a:ext cx="3199680" cy="1065960"/>
          </a:xfrm>
          <a:custGeom>
            <a:avLst/>
            <a:gdLst>
              <a:gd name="textAreaLeft" fmla="*/ 0 w 3199680"/>
              <a:gd name="textAreaRight" fmla="*/ 3200400 w 3199680"/>
              <a:gd name="textAreaTop" fmla="*/ 0 h 1065960"/>
              <a:gd name="textAreaBottom" fmla="*/ 1066680 h 1065960"/>
            </a:gdLst>
            <a:ahLst/>
            <a:rect l="textAreaLeft" t="textAreaTop" r="textAreaRight" b="textAreaBottom"/>
            <a:pathLst>
              <a:path w="2016" h="672">
                <a:moveTo>
                  <a:pt x="0" y="0"/>
                </a:moveTo>
                <a:lnTo>
                  <a:pt x="0" y="672"/>
                </a:lnTo>
                <a:lnTo>
                  <a:pt x="2016" y="672"/>
                </a:lnTo>
              </a:path>
            </a:pathLst>
          </a:custGeom>
          <a:noFill/>
          <a:ln w="19050">
            <a:solidFill>
              <a:srgbClr val="000000"/>
            </a:solidFill>
            <a:round/>
            <a:headEnd len="med" type="arrow" w="med"/>
            <a:tailEnd len="med" type="arrow"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62" name="AutoShape 11"/>
          <p:cNvSpPr/>
          <p:nvPr/>
        </p:nvSpPr>
        <p:spPr>
          <a:xfrm>
            <a:off x="1828800" y="2133720"/>
            <a:ext cx="227880" cy="685080"/>
          </a:xfrm>
          <a:prstGeom prst="downArrow">
            <a:avLst>
              <a:gd name="adj1" fmla="val 50000"/>
              <a:gd name="adj2" fmla="val 75000"/>
            </a:avLst>
          </a:prstGeom>
          <a:noFill/>
          <a:ln w="9525">
            <a:solidFill>
              <a:srgbClr val="000000"/>
            </a:solidFill>
            <a:miter/>
          </a:ln>
        </p:spPr>
        <p:style>
          <a:lnRef idx="0"/>
          <a:fillRef idx="0"/>
          <a:effectRef idx="0"/>
          <a:fontRef idx="minor"/>
        </p:style>
        <p:txBody>
          <a:bodyPr wrap="none" lIns="45000" rIns="45000" tIns="90000" bIns="90000" anchor="ctr" vert="eaVe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63" name="Text Box 12"/>
          <p:cNvSpPr/>
          <p:nvPr/>
        </p:nvSpPr>
        <p:spPr>
          <a:xfrm>
            <a:off x="1981440" y="2362320"/>
            <a:ext cx="8938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400" spc="-1" strike="noStrike">
                <a:solidFill>
                  <a:srgbClr val="000000"/>
                </a:solidFill>
                <a:latin typeface="Times New Roman"/>
                <a:ea typeface="HG丸ｺﾞｼｯｸM-PRO"/>
              </a:rPr>
              <a:t>物質拡散</a:t>
            </a:r>
            <a:endParaRPr b="0" lang="en-US" sz="1400" spc="-1" strike="noStrike">
              <a:solidFill>
                <a:srgbClr val="000000"/>
              </a:solidFill>
              <a:latin typeface="Arial"/>
            </a:endParaRPr>
          </a:p>
        </p:txBody>
      </p:sp>
      <p:sp>
        <p:nvSpPr>
          <p:cNvPr id="2164" name="Freeform 13"/>
          <p:cNvSpPr/>
          <p:nvPr/>
        </p:nvSpPr>
        <p:spPr>
          <a:xfrm>
            <a:off x="4876920" y="1384200"/>
            <a:ext cx="2666160" cy="654840"/>
          </a:xfrm>
          <a:custGeom>
            <a:avLst/>
            <a:gdLst>
              <a:gd name="textAreaLeft" fmla="*/ 0 w 2666160"/>
              <a:gd name="textAreaRight" fmla="*/ 2666880 w 2666160"/>
              <a:gd name="textAreaTop" fmla="*/ 0 h 654840"/>
              <a:gd name="textAreaBottom" fmla="*/ 655560 h 654840"/>
            </a:gdLst>
            <a:ahLst/>
            <a:rect l="textAreaLeft" t="textAreaTop" r="textAreaRight" b="textAreaBottom"/>
            <a:pathLst>
              <a:path w="1680" h="413">
                <a:moveTo>
                  <a:pt x="0" y="9"/>
                </a:moveTo>
                <a:cubicBezTo>
                  <a:pt x="123" y="17"/>
                  <a:pt x="588" y="0"/>
                  <a:pt x="741" y="58"/>
                </a:cubicBezTo>
                <a:cubicBezTo>
                  <a:pt x="894" y="116"/>
                  <a:pt x="764" y="301"/>
                  <a:pt x="920" y="357"/>
                </a:cubicBezTo>
                <a:cubicBezTo>
                  <a:pt x="1076" y="413"/>
                  <a:pt x="1522" y="386"/>
                  <a:pt x="1680" y="393"/>
                </a:cubicBezTo>
              </a:path>
            </a:pathLst>
          </a:custGeom>
          <a:noFill/>
          <a:ln w="25400">
            <a:solidFill>
              <a:srgbClr val="ff99cc"/>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65" name="Freeform 14"/>
          <p:cNvSpPr/>
          <p:nvPr/>
        </p:nvSpPr>
        <p:spPr>
          <a:xfrm flipH="1">
            <a:off x="4836240" y="1398600"/>
            <a:ext cx="2666160" cy="654840"/>
          </a:xfrm>
          <a:custGeom>
            <a:avLst/>
            <a:gdLst>
              <a:gd name="textAreaLeft" fmla="*/ -360 w 2666160"/>
              <a:gd name="textAreaRight" fmla="*/ 2666520 w 2666160"/>
              <a:gd name="textAreaTop" fmla="*/ 0 h 654840"/>
              <a:gd name="textAreaBottom" fmla="*/ 655560 h 654840"/>
            </a:gdLst>
            <a:ahLst/>
            <a:rect l="textAreaLeft" t="textAreaTop" r="textAreaRight" b="textAreaBottom"/>
            <a:pathLst>
              <a:path w="1680" h="413">
                <a:moveTo>
                  <a:pt x="0" y="9"/>
                </a:moveTo>
                <a:cubicBezTo>
                  <a:pt x="123" y="17"/>
                  <a:pt x="588" y="0"/>
                  <a:pt x="741" y="58"/>
                </a:cubicBezTo>
                <a:cubicBezTo>
                  <a:pt x="894" y="116"/>
                  <a:pt x="764" y="301"/>
                  <a:pt x="920" y="357"/>
                </a:cubicBezTo>
                <a:cubicBezTo>
                  <a:pt x="1076" y="413"/>
                  <a:pt x="1522" y="386"/>
                  <a:pt x="1680" y="393"/>
                </a:cubicBezTo>
              </a:path>
            </a:pathLst>
          </a:custGeom>
          <a:noFill/>
          <a:ln w="25400">
            <a:solidFill>
              <a:srgbClr val="99ccff"/>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66" name="Freeform 15"/>
          <p:cNvSpPr/>
          <p:nvPr/>
        </p:nvSpPr>
        <p:spPr>
          <a:xfrm>
            <a:off x="4648320" y="1216080"/>
            <a:ext cx="3199680" cy="1065960"/>
          </a:xfrm>
          <a:custGeom>
            <a:avLst/>
            <a:gdLst>
              <a:gd name="textAreaLeft" fmla="*/ 0 w 3199680"/>
              <a:gd name="textAreaRight" fmla="*/ 3200400 w 3199680"/>
              <a:gd name="textAreaTop" fmla="*/ 0 h 1065960"/>
              <a:gd name="textAreaBottom" fmla="*/ 1066680 h 1065960"/>
            </a:gdLst>
            <a:ahLst/>
            <a:rect l="textAreaLeft" t="textAreaTop" r="textAreaRight" b="textAreaBottom"/>
            <a:pathLst>
              <a:path w="2016" h="672">
                <a:moveTo>
                  <a:pt x="0" y="0"/>
                </a:moveTo>
                <a:lnTo>
                  <a:pt x="0" y="672"/>
                </a:lnTo>
                <a:lnTo>
                  <a:pt x="2016" y="672"/>
                </a:lnTo>
              </a:path>
            </a:pathLst>
          </a:custGeom>
          <a:noFill/>
          <a:ln w="19050">
            <a:solidFill>
              <a:srgbClr val="000000"/>
            </a:solidFill>
            <a:round/>
            <a:headEnd len="med" type="arrow" w="med"/>
            <a:tailEnd len="med" type="arrow"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67" name="Text Box 16"/>
          <p:cNvSpPr/>
          <p:nvPr/>
        </p:nvSpPr>
        <p:spPr>
          <a:xfrm>
            <a:off x="7868880" y="21160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2168" name="Text Box 17"/>
          <p:cNvSpPr/>
          <p:nvPr/>
        </p:nvSpPr>
        <p:spPr>
          <a:xfrm>
            <a:off x="4345200" y="822240"/>
            <a:ext cx="5860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濃度</a:t>
            </a:r>
            <a:endParaRPr b="0" lang="en-US" sz="1600" spc="-1" strike="noStrike">
              <a:solidFill>
                <a:srgbClr val="000000"/>
              </a:solidFill>
              <a:latin typeface="Arial"/>
            </a:endParaRPr>
          </a:p>
        </p:txBody>
      </p:sp>
      <p:sp>
        <p:nvSpPr>
          <p:cNvPr id="2169" name="Freeform 18"/>
          <p:cNvSpPr/>
          <p:nvPr/>
        </p:nvSpPr>
        <p:spPr>
          <a:xfrm>
            <a:off x="5181480" y="1387440"/>
            <a:ext cx="2666160" cy="654840"/>
          </a:xfrm>
          <a:custGeom>
            <a:avLst/>
            <a:gdLst>
              <a:gd name="textAreaLeft" fmla="*/ 0 w 2666160"/>
              <a:gd name="textAreaRight" fmla="*/ 2666880 w 2666160"/>
              <a:gd name="textAreaTop" fmla="*/ 0 h 654840"/>
              <a:gd name="textAreaBottom" fmla="*/ 655560 h 654840"/>
            </a:gdLst>
            <a:ahLst/>
            <a:rect l="textAreaLeft" t="textAreaTop" r="textAreaRight" b="textAreaBottom"/>
            <a:pathLst>
              <a:path w="1680" h="413">
                <a:moveTo>
                  <a:pt x="0" y="9"/>
                </a:moveTo>
                <a:cubicBezTo>
                  <a:pt x="123" y="17"/>
                  <a:pt x="588" y="0"/>
                  <a:pt x="741" y="58"/>
                </a:cubicBezTo>
                <a:cubicBezTo>
                  <a:pt x="894" y="116"/>
                  <a:pt x="764" y="301"/>
                  <a:pt x="920" y="357"/>
                </a:cubicBezTo>
                <a:cubicBezTo>
                  <a:pt x="1076" y="413"/>
                  <a:pt x="1522" y="386"/>
                  <a:pt x="1680" y="393"/>
                </a:cubicBezTo>
              </a:path>
            </a:pathLst>
          </a:custGeom>
          <a:noFill/>
          <a:ln w="25400">
            <a:solidFill>
              <a:srgbClr val="ff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70" name="Freeform 19"/>
          <p:cNvSpPr/>
          <p:nvPr/>
        </p:nvSpPr>
        <p:spPr>
          <a:xfrm flipH="1">
            <a:off x="5141160" y="1401840"/>
            <a:ext cx="2666160" cy="654840"/>
          </a:xfrm>
          <a:custGeom>
            <a:avLst/>
            <a:gdLst>
              <a:gd name="textAreaLeft" fmla="*/ -360 w 2666160"/>
              <a:gd name="textAreaRight" fmla="*/ 2666520 w 2666160"/>
              <a:gd name="textAreaTop" fmla="*/ 0 h 654840"/>
              <a:gd name="textAreaBottom" fmla="*/ 655560 h 654840"/>
            </a:gdLst>
            <a:ahLst/>
            <a:rect l="textAreaLeft" t="textAreaTop" r="textAreaRight" b="textAreaBottom"/>
            <a:pathLst>
              <a:path w="1680" h="413">
                <a:moveTo>
                  <a:pt x="0" y="9"/>
                </a:moveTo>
                <a:cubicBezTo>
                  <a:pt x="123" y="17"/>
                  <a:pt x="588" y="0"/>
                  <a:pt x="741" y="58"/>
                </a:cubicBezTo>
                <a:cubicBezTo>
                  <a:pt x="894" y="116"/>
                  <a:pt x="764" y="301"/>
                  <a:pt x="920" y="357"/>
                </a:cubicBezTo>
                <a:cubicBezTo>
                  <a:pt x="1076" y="413"/>
                  <a:pt x="1522" y="386"/>
                  <a:pt x="1680" y="393"/>
                </a:cubicBezTo>
              </a:path>
            </a:pathLst>
          </a:custGeom>
          <a:noFill/>
          <a:ln w="25400">
            <a:solidFill>
              <a:srgbClr val="3366ff"/>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71" name="Line 20"/>
          <p:cNvSpPr/>
          <p:nvPr/>
        </p:nvSpPr>
        <p:spPr>
          <a:xfrm>
            <a:off x="6232320" y="1712880"/>
            <a:ext cx="2286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172" name="Text Box 21"/>
          <p:cNvSpPr/>
          <p:nvPr/>
        </p:nvSpPr>
        <p:spPr>
          <a:xfrm>
            <a:off x="5676840" y="990720"/>
            <a:ext cx="25905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400" spc="-1" strike="noStrike">
                <a:solidFill>
                  <a:srgbClr val="000000"/>
                </a:solidFill>
                <a:latin typeface="Times New Roman"/>
                <a:ea typeface="HG丸ｺﾞｼｯｸM-PRO"/>
              </a:rPr>
              <a:t>流れがあって拡散がなければ・・</a:t>
            </a:r>
            <a:endParaRPr b="0" lang="en-US" sz="1400" spc="-1" strike="noStrike">
              <a:solidFill>
                <a:srgbClr val="000000"/>
              </a:solidFill>
              <a:latin typeface="Arial"/>
            </a:endParaRPr>
          </a:p>
        </p:txBody>
      </p:sp>
      <p:sp>
        <p:nvSpPr>
          <p:cNvPr id="2173" name="Text Box 22"/>
          <p:cNvSpPr/>
          <p:nvPr/>
        </p:nvSpPr>
        <p:spPr>
          <a:xfrm>
            <a:off x="3601440" y="34732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2174" name="Freeform 23"/>
          <p:cNvSpPr/>
          <p:nvPr/>
        </p:nvSpPr>
        <p:spPr>
          <a:xfrm>
            <a:off x="4876920" y="2741760"/>
            <a:ext cx="2666160" cy="654840"/>
          </a:xfrm>
          <a:custGeom>
            <a:avLst/>
            <a:gdLst>
              <a:gd name="textAreaLeft" fmla="*/ 0 w 2666160"/>
              <a:gd name="textAreaRight" fmla="*/ 2666880 w 2666160"/>
              <a:gd name="textAreaTop" fmla="*/ 0 h 654840"/>
              <a:gd name="textAreaBottom" fmla="*/ 655560 h 654840"/>
            </a:gdLst>
            <a:ahLst/>
            <a:rect l="textAreaLeft" t="textAreaTop" r="textAreaRight" b="textAreaBottom"/>
            <a:pathLst>
              <a:path w="1680" h="413">
                <a:moveTo>
                  <a:pt x="0" y="9"/>
                </a:moveTo>
                <a:cubicBezTo>
                  <a:pt x="123" y="17"/>
                  <a:pt x="588" y="0"/>
                  <a:pt x="741" y="58"/>
                </a:cubicBezTo>
                <a:cubicBezTo>
                  <a:pt x="894" y="116"/>
                  <a:pt x="764" y="301"/>
                  <a:pt x="920" y="357"/>
                </a:cubicBezTo>
                <a:cubicBezTo>
                  <a:pt x="1076" y="413"/>
                  <a:pt x="1522" y="386"/>
                  <a:pt x="1680" y="393"/>
                </a:cubicBezTo>
              </a:path>
            </a:pathLst>
          </a:custGeom>
          <a:noFill/>
          <a:ln w="25400">
            <a:solidFill>
              <a:srgbClr val="ff99cc"/>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75" name="Freeform 24"/>
          <p:cNvSpPr/>
          <p:nvPr/>
        </p:nvSpPr>
        <p:spPr>
          <a:xfrm flipH="1">
            <a:off x="4836240" y="2755800"/>
            <a:ext cx="2666160" cy="654840"/>
          </a:xfrm>
          <a:custGeom>
            <a:avLst/>
            <a:gdLst>
              <a:gd name="textAreaLeft" fmla="*/ -360 w 2666160"/>
              <a:gd name="textAreaRight" fmla="*/ 2666520 w 2666160"/>
              <a:gd name="textAreaTop" fmla="*/ 0 h 654840"/>
              <a:gd name="textAreaBottom" fmla="*/ 655560 h 654840"/>
            </a:gdLst>
            <a:ahLst/>
            <a:rect l="textAreaLeft" t="textAreaTop" r="textAreaRight" b="textAreaBottom"/>
            <a:pathLst>
              <a:path w="1680" h="413">
                <a:moveTo>
                  <a:pt x="0" y="9"/>
                </a:moveTo>
                <a:cubicBezTo>
                  <a:pt x="123" y="17"/>
                  <a:pt x="588" y="0"/>
                  <a:pt x="741" y="58"/>
                </a:cubicBezTo>
                <a:cubicBezTo>
                  <a:pt x="894" y="116"/>
                  <a:pt x="764" y="301"/>
                  <a:pt x="920" y="357"/>
                </a:cubicBezTo>
                <a:cubicBezTo>
                  <a:pt x="1076" y="413"/>
                  <a:pt x="1522" y="386"/>
                  <a:pt x="1680" y="393"/>
                </a:cubicBezTo>
              </a:path>
            </a:pathLst>
          </a:custGeom>
          <a:noFill/>
          <a:ln w="25400">
            <a:solidFill>
              <a:srgbClr val="99ccff"/>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76" name="Freeform 25"/>
          <p:cNvSpPr/>
          <p:nvPr/>
        </p:nvSpPr>
        <p:spPr>
          <a:xfrm>
            <a:off x="4648320" y="2573280"/>
            <a:ext cx="3199680" cy="1065960"/>
          </a:xfrm>
          <a:custGeom>
            <a:avLst/>
            <a:gdLst>
              <a:gd name="textAreaLeft" fmla="*/ 0 w 3199680"/>
              <a:gd name="textAreaRight" fmla="*/ 3200400 w 3199680"/>
              <a:gd name="textAreaTop" fmla="*/ 0 h 1065960"/>
              <a:gd name="textAreaBottom" fmla="*/ 1066680 h 1065960"/>
            </a:gdLst>
            <a:ahLst/>
            <a:rect l="textAreaLeft" t="textAreaTop" r="textAreaRight" b="textAreaBottom"/>
            <a:pathLst>
              <a:path w="2016" h="672">
                <a:moveTo>
                  <a:pt x="0" y="0"/>
                </a:moveTo>
                <a:lnTo>
                  <a:pt x="0" y="672"/>
                </a:lnTo>
                <a:lnTo>
                  <a:pt x="2016" y="672"/>
                </a:lnTo>
              </a:path>
            </a:pathLst>
          </a:custGeom>
          <a:noFill/>
          <a:ln w="19050">
            <a:solidFill>
              <a:srgbClr val="000000"/>
            </a:solidFill>
            <a:round/>
            <a:headEnd len="med" type="arrow" w="med"/>
            <a:tailEnd len="med" type="arrow"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77" name="Text Box 26"/>
          <p:cNvSpPr/>
          <p:nvPr/>
        </p:nvSpPr>
        <p:spPr>
          <a:xfrm>
            <a:off x="7868880" y="34732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2178" name="Line 27"/>
          <p:cNvSpPr/>
          <p:nvPr/>
        </p:nvSpPr>
        <p:spPr>
          <a:xfrm>
            <a:off x="6232320" y="3070080"/>
            <a:ext cx="2286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179" name="Text Box 28"/>
          <p:cNvSpPr/>
          <p:nvPr/>
        </p:nvSpPr>
        <p:spPr>
          <a:xfrm>
            <a:off x="5669280" y="2347920"/>
            <a:ext cx="24274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400" spc="-1" strike="noStrike">
                <a:solidFill>
                  <a:srgbClr val="000000"/>
                </a:solidFill>
                <a:latin typeface="Times New Roman"/>
                <a:ea typeface="HG丸ｺﾞｼｯｸM-PRO"/>
              </a:rPr>
              <a:t>流れがあって拡散があれば・・</a:t>
            </a:r>
            <a:endParaRPr b="0" lang="en-US" sz="1400" spc="-1" strike="noStrike">
              <a:solidFill>
                <a:srgbClr val="000000"/>
              </a:solidFill>
              <a:latin typeface="Arial"/>
            </a:endParaRPr>
          </a:p>
        </p:txBody>
      </p:sp>
      <p:sp>
        <p:nvSpPr>
          <p:cNvPr id="2180" name="Freeform 29"/>
          <p:cNvSpPr/>
          <p:nvPr/>
        </p:nvSpPr>
        <p:spPr>
          <a:xfrm>
            <a:off x="5257800" y="2743200"/>
            <a:ext cx="2666160" cy="664560"/>
          </a:xfrm>
          <a:custGeom>
            <a:avLst/>
            <a:gdLst>
              <a:gd name="textAreaLeft" fmla="*/ 0 w 2666160"/>
              <a:gd name="textAreaRight" fmla="*/ 2666880 w 2666160"/>
              <a:gd name="textAreaTop" fmla="*/ 0 h 664560"/>
              <a:gd name="textAreaBottom" fmla="*/ 665280 h 664560"/>
            </a:gdLst>
            <a:ahLst/>
            <a:rect l="textAreaLeft" t="textAreaTop" r="textAreaRight" b="textAreaBottom"/>
            <a:pathLst>
              <a:path w="1680" h="419">
                <a:moveTo>
                  <a:pt x="0" y="19"/>
                </a:moveTo>
                <a:cubicBezTo>
                  <a:pt x="105" y="25"/>
                  <a:pt x="465" y="0"/>
                  <a:pt x="632" y="57"/>
                </a:cubicBezTo>
                <a:cubicBezTo>
                  <a:pt x="799" y="114"/>
                  <a:pt x="827" y="303"/>
                  <a:pt x="1002" y="361"/>
                </a:cubicBezTo>
                <a:cubicBezTo>
                  <a:pt x="1177" y="419"/>
                  <a:pt x="1539" y="394"/>
                  <a:pt x="1680" y="403"/>
                </a:cubicBezTo>
              </a:path>
            </a:pathLst>
          </a:custGeom>
          <a:noFill/>
          <a:ln w="25400">
            <a:solidFill>
              <a:srgbClr val="ff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81" name="Freeform 30"/>
          <p:cNvSpPr/>
          <p:nvPr/>
        </p:nvSpPr>
        <p:spPr>
          <a:xfrm flipH="1">
            <a:off x="5180760" y="2743200"/>
            <a:ext cx="2666160" cy="664560"/>
          </a:xfrm>
          <a:custGeom>
            <a:avLst/>
            <a:gdLst>
              <a:gd name="textAreaLeft" fmla="*/ -360 w 2666160"/>
              <a:gd name="textAreaRight" fmla="*/ 2666520 w 2666160"/>
              <a:gd name="textAreaTop" fmla="*/ 0 h 664560"/>
              <a:gd name="textAreaBottom" fmla="*/ 665280 h 664560"/>
            </a:gdLst>
            <a:ahLst/>
            <a:rect l="textAreaLeft" t="textAreaTop" r="textAreaRight" b="textAreaBottom"/>
            <a:pathLst>
              <a:path w="1680" h="419">
                <a:moveTo>
                  <a:pt x="0" y="19"/>
                </a:moveTo>
                <a:cubicBezTo>
                  <a:pt x="105" y="25"/>
                  <a:pt x="465" y="0"/>
                  <a:pt x="632" y="57"/>
                </a:cubicBezTo>
                <a:cubicBezTo>
                  <a:pt x="799" y="114"/>
                  <a:pt x="827" y="303"/>
                  <a:pt x="1002" y="361"/>
                </a:cubicBezTo>
                <a:cubicBezTo>
                  <a:pt x="1177" y="419"/>
                  <a:pt x="1539" y="394"/>
                  <a:pt x="1680" y="403"/>
                </a:cubicBezTo>
              </a:path>
            </a:pathLst>
          </a:custGeom>
          <a:noFill/>
          <a:ln w="25400">
            <a:solidFill>
              <a:srgbClr val="3366ff"/>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2182" name="Object 31"/>
          <p:cNvGraphicFramePr/>
          <p:nvPr/>
        </p:nvGraphicFramePr>
        <p:xfrm>
          <a:off x="1371600" y="4768920"/>
          <a:ext cx="5473080" cy="646920"/>
        </p:xfrm>
        <a:graphic>
          <a:graphicData uri="http://schemas.openxmlformats.org/presentationml/2006/ole">
            <p:oleObj progId="Equation.DSMT4" r:id="rId1" spid="">
              <p:embed/>
              <p:pic>
                <p:nvPicPr>
                  <p:cNvPr id="2183" name="Object 31" descr=""/>
                  <p:cNvPicPr/>
                  <p:nvPr/>
                </p:nvPicPr>
                <p:blipFill>
                  <a:blip r:embed="rId2"/>
                  <a:stretch/>
                </p:blipFill>
                <p:spPr>
                  <a:xfrm>
                    <a:off x="1371600" y="4768920"/>
                    <a:ext cx="5473080" cy="646920"/>
                  </a:xfrm>
                  <a:prstGeom prst="rect">
                    <a:avLst/>
                  </a:prstGeom>
                  <a:ln w="0">
                    <a:noFill/>
                  </a:ln>
                </p:spPr>
              </p:pic>
            </p:oleObj>
          </a:graphicData>
        </a:graphic>
      </p:graphicFrame>
      <p:sp>
        <p:nvSpPr>
          <p:cNvPr id="2184" name="Text Box 32"/>
          <p:cNvSpPr/>
          <p:nvPr/>
        </p:nvSpPr>
        <p:spPr>
          <a:xfrm>
            <a:off x="1051920" y="1052640"/>
            <a:ext cx="3268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A</a:t>
            </a:r>
            <a:endParaRPr b="0" lang="en-US" sz="1600" spc="-1" strike="noStrike">
              <a:solidFill>
                <a:srgbClr val="000000"/>
              </a:solidFill>
              <a:latin typeface="Arial"/>
            </a:endParaRPr>
          </a:p>
        </p:txBody>
      </p:sp>
      <p:sp>
        <p:nvSpPr>
          <p:cNvPr id="2185" name="Text Box 33"/>
          <p:cNvSpPr/>
          <p:nvPr/>
        </p:nvSpPr>
        <p:spPr>
          <a:xfrm>
            <a:off x="1051560" y="1662120"/>
            <a:ext cx="316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B</a:t>
            </a:r>
            <a:endParaRPr b="0" lang="en-US" sz="1600" spc="-1" strike="noStrike">
              <a:solidFill>
                <a:srgbClr val="000000"/>
              </a:solidFill>
              <a:latin typeface="Arial"/>
            </a:endParaRPr>
          </a:p>
        </p:txBody>
      </p:sp>
      <p:sp>
        <p:nvSpPr>
          <p:cNvPr id="2186" name="Line 34"/>
          <p:cNvSpPr/>
          <p:nvPr/>
        </p:nvSpPr>
        <p:spPr>
          <a:xfrm>
            <a:off x="1844640" y="1523880"/>
            <a:ext cx="457200" cy="360"/>
          </a:xfrm>
          <a:prstGeom prst="line">
            <a:avLst/>
          </a:prstGeom>
          <a:ln w="9525">
            <a:solidFill>
              <a:srgbClr val="ff00ff"/>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187" name="Freeform 35"/>
          <p:cNvSpPr/>
          <p:nvPr/>
        </p:nvSpPr>
        <p:spPr>
          <a:xfrm>
            <a:off x="609480" y="1387440"/>
            <a:ext cx="2666160" cy="654840"/>
          </a:xfrm>
          <a:custGeom>
            <a:avLst/>
            <a:gdLst>
              <a:gd name="textAreaLeft" fmla="*/ 0 w 2666160"/>
              <a:gd name="textAreaRight" fmla="*/ 2666880 w 2666160"/>
              <a:gd name="textAreaTop" fmla="*/ 0 h 654840"/>
              <a:gd name="textAreaBottom" fmla="*/ 655560 h 654840"/>
            </a:gdLst>
            <a:ahLst/>
            <a:rect l="textAreaLeft" t="textAreaTop" r="textAreaRight" b="textAreaBottom"/>
            <a:pathLst>
              <a:path w="1680" h="413">
                <a:moveTo>
                  <a:pt x="0" y="9"/>
                </a:moveTo>
                <a:cubicBezTo>
                  <a:pt x="123" y="17"/>
                  <a:pt x="588" y="0"/>
                  <a:pt x="741" y="58"/>
                </a:cubicBezTo>
                <a:cubicBezTo>
                  <a:pt x="894" y="116"/>
                  <a:pt x="764" y="301"/>
                  <a:pt x="920" y="357"/>
                </a:cubicBezTo>
                <a:cubicBezTo>
                  <a:pt x="1076" y="413"/>
                  <a:pt x="1522" y="386"/>
                  <a:pt x="1680" y="393"/>
                </a:cubicBezTo>
              </a:path>
            </a:pathLst>
          </a:custGeom>
          <a:noFill/>
          <a:ln w="25400">
            <a:solidFill>
              <a:srgbClr val="ff99cc"/>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188" name="Text Box 36"/>
          <p:cNvSpPr/>
          <p:nvPr/>
        </p:nvSpPr>
        <p:spPr>
          <a:xfrm>
            <a:off x="2147040" y="990720"/>
            <a:ext cx="8362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400" spc="-1" strike="noStrike">
                <a:solidFill>
                  <a:srgbClr val="000000"/>
                </a:solidFill>
                <a:latin typeface="Times New Roman"/>
                <a:ea typeface="HG丸ｺﾞｼｯｸM-PRO"/>
              </a:rPr>
              <a:t>流れなし</a:t>
            </a:r>
            <a:endParaRPr b="0" lang="en-US" sz="1400" spc="-1" strike="noStrike">
              <a:solidFill>
                <a:srgbClr val="000000"/>
              </a:solidFill>
              <a:latin typeface="Arial"/>
            </a:endParaRPr>
          </a:p>
        </p:txBody>
      </p:sp>
      <p:sp>
        <p:nvSpPr>
          <p:cNvPr id="2189" name="Line 37"/>
          <p:cNvSpPr/>
          <p:nvPr/>
        </p:nvSpPr>
        <p:spPr>
          <a:xfrm>
            <a:off x="1600200" y="3276360"/>
            <a:ext cx="457200" cy="360"/>
          </a:xfrm>
          <a:prstGeom prst="line">
            <a:avLst/>
          </a:prstGeom>
          <a:ln w="9525">
            <a:solidFill>
              <a:srgbClr val="ff00ff"/>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190" name="Text Box 38"/>
          <p:cNvSpPr/>
          <p:nvPr/>
        </p:nvSpPr>
        <p:spPr>
          <a:xfrm>
            <a:off x="2125440" y="5562720"/>
            <a:ext cx="412416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D</a:t>
            </a:r>
            <a:r>
              <a:rPr b="0" lang="en-US" sz="1600" spc="-1" strike="noStrike" baseline="-25000">
                <a:solidFill>
                  <a:srgbClr val="000000"/>
                </a:solidFill>
                <a:latin typeface="Times New Roman"/>
                <a:ea typeface="HG丸ｺﾞｼｯｸM-PRO"/>
              </a:rPr>
              <a:t>AB</a:t>
            </a:r>
            <a:r>
              <a:rPr b="0" lang="ja-JP" sz="1600" spc="-1" strike="noStrike">
                <a:solidFill>
                  <a:srgbClr val="000000"/>
                </a:solidFill>
                <a:latin typeface="Times New Roman"/>
                <a:ea typeface="HG丸ｺﾞｼｯｸM-PRO"/>
              </a:rPr>
              <a:t>：成分 </a:t>
            </a:r>
            <a:r>
              <a:rPr b="0" lang="en-US" sz="1600" spc="-1" strike="noStrike">
                <a:solidFill>
                  <a:srgbClr val="000000"/>
                </a:solidFill>
                <a:latin typeface="Times New Roman"/>
                <a:ea typeface="HG丸ｺﾞｼｯｸM-PRO"/>
              </a:rPr>
              <a:t>A </a:t>
            </a:r>
            <a:r>
              <a:rPr b="0" lang="ja-JP" sz="1600" spc="-1" strike="noStrike">
                <a:solidFill>
                  <a:srgbClr val="000000"/>
                </a:solidFill>
                <a:latin typeface="Times New Roman"/>
                <a:ea typeface="HG丸ｺﾞｼｯｸM-PRO"/>
              </a:rPr>
              <a:t>の成分 </a:t>
            </a:r>
            <a:r>
              <a:rPr b="0" lang="en-US" sz="1600" spc="-1" strike="noStrike">
                <a:solidFill>
                  <a:srgbClr val="000000"/>
                </a:solidFill>
                <a:latin typeface="Times New Roman"/>
                <a:ea typeface="HG丸ｺﾞｼｯｸM-PRO"/>
              </a:rPr>
              <a:t>B </a:t>
            </a:r>
            <a:r>
              <a:rPr b="0" lang="ja-JP" sz="1600" spc="-1" strike="noStrike">
                <a:solidFill>
                  <a:srgbClr val="000000"/>
                </a:solidFill>
                <a:latin typeface="Times New Roman"/>
                <a:ea typeface="HG丸ｺﾞｼｯｸM-PRO"/>
              </a:rPr>
              <a:t>に対する「</a:t>
            </a:r>
            <a:r>
              <a:rPr b="0" lang="ja-JP" sz="1600" spc="-1" strike="noStrike">
                <a:solidFill>
                  <a:srgbClr val="ff0000"/>
                </a:solidFill>
                <a:latin typeface="Times New Roman"/>
                <a:ea typeface="HG丸ｺﾞｼｯｸM-PRO"/>
              </a:rPr>
              <a:t>拡散係数</a:t>
            </a:r>
            <a:r>
              <a:rPr b="0" lang="ja-JP"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2191" name="Text Box 39"/>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拡散係数の性質</a:t>
            </a:r>
            <a:endParaRPr b="0" lang="en-US" sz="3200" spc="-1" strike="noStrike">
              <a:solidFill>
                <a:srgbClr val="000000"/>
              </a:solidFill>
              <a:latin typeface="Arial"/>
            </a:endParaRPr>
          </a:p>
        </p:txBody>
      </p:sp>
      <p:sp>
        <p:nvSpPr>
          <p:cNvPr id="2193"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成分 </a:t>
            </a:r>
            <a:r>
              <a:rPr b="0" lang="en-US" sz="1800" spc="-1" strike="noStrike">
                <a:solidFill>
                  <a:srgbClr val="000099"/>
                </a:solidFill>
                <a:latin typeface="Times New Roman"/>
                <a:ea typeface="HG丸ｺﾞｼｯｸM-PRO"/>
              </a:rPr>
              <a:t>A, B </a:t>
            </a:r>
            <a:r>
              <a:rPr b="0" lang="ja-JP" sz="1800" spc="-1" strike="noStrike">
                <a:solidFill>
                  <a:srgbClr val="000099"/>
                </a:solidFill>
                <a:latin typeface="Times New Roman"/>
                <a:ea typeface="HG丸ｺﾞｼｯｸM-PRO"/>
              </a:rPr>
              <a:t>についてフィックの法則を書くと・・</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二成分系なら </a:t>
            </a:r>
            <a:r>
              <a:rPr b="0" lang="en-US" sz="1800" spc="-1" strike="noStrike">
                <a:solidFill>
                  <a:srgbClr val="000099"/>
                </a:solidFill>
                <a:latin typeface="Times New Roman"/>
                <a:ea typeface="HG丸ｺﾞｼｯｸM-PRO"/>
              </a:rPr>
              <a:t>j</a:t>
            </a:r>
            <a:r>
              <a:rPr b="0" lang="en-US" sz="1800" spc="-1" strike="noStrike" baseline="-25000">
                <a:solidFill>
                  <a:srgbClr val="000099"/>
                </a:solidFill>
                <a:latin typeface="Times New Roman"/>
                <a:ea typeface="HG丸ｺﾞｼｯｸM-PRO"/>
              </a:rPr>
              <a:t>A</a:t>
            </a:r>
            <a:r>
              <a:rPr b="0" lang="en-US" sz="1800" spc="-1" strike="noStrike">
                <a:solidFill>
                  <a:srgbClr val="000099"/>
                </a:solidFill>
                <a:latin typeface="Times New Roman"/>
                <a:ea typeface="HG丸ｺﾞｼｯｸM-PRO"/>
              </a:rPr>
              <a:t> + j</a:t>
            </a:r>
            <a:r>
              <a:rPr b="0"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 0 </a:t>
            </a:r>
            <a:r>
              <a:rPr b="0" lang="ja-JP" sz="1800" spc="-1" strike="noStrike">
                <a:solidFill>
                  <a:srgbClr val="000099"/>
                </a:solidFill>
                <a:latin typeface="Times New Roman"/>
                <a:ea typeface="HG丸ｺﾞｼｯｸM-PRO"/>
              </a:rPr>
              <a:t>が成立する。また 明らかに</a:t>
            </a:r>
            <a:r>
              <a:rPr b="0" lang="en-US" sz="1800" spc="-1" strike="noStrike">
                <a:solidFill>
                  <a:srgbClr val="000099"/>
                </a:solidFill>
                <a:latin typeface="Times New Roman"/>
                <a:ea typeface="HG丸ｺﾞｼｯｸM-PRO"/>
              </a:rPr>
              <a:t>w</a:t>
            </a:r>
            <a:r>
              <a:rPr b="0" lang="en-US" sz="1800" spc="-1" strike="noStrike" baseline="-25000">
                <a:solidFill>
                  <a:srgbClr val="000099"/>
                </a:solidFill>
                <a:latin typeface="Times New Roman"/>
                <a:ea typeface="HG丸ｺﾞｼｯｸM-PRO"/>
              </a:rPr>
              <a:t>A</a:t>
            </a:r>
            <a:r>
              <a:rPr b="0" lang="en-US" sz="1800" spc="-1" strike="noStrike">
                <a:solidFill>
                  <a:srgbClr val="000099"/>
                </a:solidFill>
                <a:latin typeface="Times New Roman"/>
                <a:ea typeface="HG丸ｺﾞｼｯｸM-PRO"/>
              </a:rPr>
              <a:t> + w</a:t>
            </a:r>
            <a:r>
              <a:rPr b="0"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 1 </a:t>
            </a:r>
            <a:r>
              <a:rPr b="0" lang="ja-JP" sz="1800" spc="-1" strike="noStrike">
                <a:solidFill>
                  <a:srgbClr val="000099"/>
                </a:solidFill>
                <a:latin typeface="Times New Roman"/>
                <a:ea typeface="HG丸ｺﾞｼｯｸM-PRO"/>
              </a:rPr>
              <a:t>だから・・</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平均速度が </a:t>
            </a:r>
            <a:r>
              <a:rPr b="0" lang="en-US" sz="1800" spc="-1" strike="noStrike">
                <a:solidFill>
                  <a:srgbClr val="000099"/>
                </a:solidFill>
                <a:latin typeface="Times New Roman"/>
                <a:ea typeface="HG丸ｺﾞｼｯｸM-PRO"/>
              </a:rPr>
              <a:t>0</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v = 0</a:t>
            </a:r>
            <a:r>
              <a:rPr b="0" lang="ja-JP" sz="1800" spc="-1" strike="noStrike">
                <a:solidFill>
                  <a:srgbClr val="000099"/>
                </a:solidFill>
                <a:latin typeface="Times New Roman"/>
                <a:ea typeface="HG丸ｺﾞｼｯｸM-PRO"/>
              </a:rPr>
              <a:t>）のとき</a:t>
            </a:r>
            <a:endParaRPr b="0" lang="en-US" sz="1800" spc="-1" strike="noStrike">
              <a:solidFill>
                <a:srgbClr val="000000"/>
              </a:solidFill>
              <a:latin typeface="Arial"/>
            </a:endParaRPr>
          </a:p>
        </p:txBody>
      </p:sp>
      <p:graphicFrame>
        <p:nvGraphicFramePr>
          <p:cNvPr id="2194" name="Object 4"/>
          <p:cNvGraphicFramePr/>
          <p:nvPr/>
        </p:nvGraphicFramePr>
        <p:xfrm>
          <a:off x="1066680" y="1371600"/>
          <a:ext cx="1662840" cy="1180440"/>
        </p:xfrm>
        <a:graphic>
          <a:graphicData uri="http://schemas.openxmlformats.org/presentationml/2006/ole">
            <p:oleObj progId="Equation.DSMT4" r:id="rId1" spid="">
              <p:embed/>
              <p:pic>
                <p:nvPicPr>
                  <p:cNvPr id="2195" name="Object 4" descr=""/>
                  <p:cNvPicPr/>
                  <p:nvPr/>
                </p:nvPicPr>
                <p:blipFill>
                  <a:blip r:embed="rId2"/>
                  <a:stretch/>
                </p:blipFill>
                <p:spPr>
                  <a:xfrm>
                    <a:off x="1066680" y="1371600"/>
                    <a:ext cx="1662840" cy="1180440"/>
                  </a:xfrm>
                  <a:prstGeom prst="rect">
                    <a:avLst/>
                  </a:prstGeom>
                  <a:ln w="0">
                    <a:noFill/>
                  </a:ln>
                </p:spPr>
              </p:pic>
            </p:oleObj>
          </a:graphicData>
        </a:graphic>
      </p:graphicFrame>
      <p:graphicFrame>
        <p:nvGraphicFramePr>
          <p:cNvPr id="2196" name="Object 5"/>
          <p:cNvGraphicFramePr/>
          <p:nvPr/>
        </p:nvGraphicFramePr>
        <p:xfrm>
          <a:off x="914400" y="3111480"/>
          <a:ext cx="7263720" cy="697680"/>
        </p:xfrm>
        <a:graphic>
          <a:graphicData uri="http://schemas.openxmlformats.org/presentationml/2006/ole">
            <p:oleObj progId="Equation.DSMT4" r:id="rId3" spid="">
              <p:embed/>
              <p:pic>
                <p:nvPicPr>
                  <p:cNvPr id="2197" name="Object 5" descr=""/>
                  <p:cNvPicPr/>
                  <p:nvPr/>
                </p:nvPicPr>
                <p:blipFill>
                  <a:blip r:embed="rId4"/>
                  <a:stretch/>
                </p:blipFill>
                <p:spPr>
                  <a:xfrm>
                    <a:off x="914400" y="3111480"/>
                    <a:ext cx="7263720" cy="697680"/>
                  </a:xfrm>
                  <a:prstGeom prst="rect">
                    <a:avLst/>
                  </a:prstGeom>
                  <a:ln w="0">
                    <a:noFill/>
                  </a:ln>
                </p:spPr>
              </p:pic>
            </p:oleObj>
          </a:graphicData>
        </a:graphic>
      </p:graphicFrame>
      <p:sp>
        <p:nvSpPr>
          <p:cNvPr id="2198" name="AutoShape 6"/>
          <p:cNvSpPr/>
          <p:nvPr/>
        </p:nvSpPr>
        <p:spPr>
          <a:xfrm>
            <a:off x="5943600" y="1371600"/>
            <a:ext cx="2894760" cy="608760"/>
          </a:xfrm>
          <a:prstGeom prst="wedgeRectCallout">
            <a:avLst>
              <a:gd name="adj1" fmla="val -15241"/>
              <a:gd name="adj2" fmla="val 149218"/>
            </a:avLst>
          </a:prstGeom>
          <a:noFill/>
          <a:ln w="38100">
            <a:solidFill>
              <a:srgbClr val="000000"/>
            </a:solidFill>
            <a:miter/>
          </a:ln>
        </p:spPr>
        <p:style>
          <a:lnRef idx="0"/>
          <a:fillRef idx="0"/>
          <a:effectRef idx="0"/>
          <a:fontRef idx="minor"/>
        </p:style>
        <p:txBody>
          <a:bodyPr lIns="90000" rIns="90000" tIns="45000" bIns="45000" anchor="t">
            <a:noAutofit/>
          </a:bodyPr>
          <a:p>
            <a:pPr>
              <a:lnSpc>
                <a:spcPct val="100000"/>
              </a:lnSpc>
            </a:pPr>
            <a:r>
              <a:rPr b="0" lang="ja-JP" sz="1600" spc="-1" strike="noStrike" u="sng">
                <a:solidFill>
                  <a:srgbClr val="ff0000"/>
                </a:solidFill>
                <a:uFillTx/>
                <a:latin typeface="Times New Roman"/>
                <a:ea typeface="HG丸ｺﾞｼｯｸM-PRO"/>
              </a:rPr>
              <a:t>演習</a:t>
            </a:r>
            <a:r>
              <a:rPr b="0" lang="ja-JP" sz="1600" spc="-1" strike="noStrike">
                <a:solidFill>
                  <a:srgbClr val="000000"/>
                </a:solidFill>
                <a:latin typeface="Times New Roman"/>
                <a:ea typeface="HG丸ｺﾞｼｯｸM-PRO"/>
              </a:rPr>
              <a:t>：</a:t>
            </a:r>
            <a:r>
              <a:rPr b="0" lang="en-US" sz="1600" spc="-1" strike="noStrike">
                <a:solidFill>
                  <a:srgbClr val="000099"/>
                </a:solidFill>
                <a:latin typeface="Times New Roman"/>
                <a:ea typeface="HG丸ｺﾞｼｯｸM-PRO"/>
              </a:rPr>
              <a:t>Eqs. (10.1) &amp; (10.7)</a:t>
            </a:r>
            <a:r>
              <a:rPr b="0" lang="ja-JP" sz="1600" spc="-1" strike="noStrike">
                <a:solidFill>
                  <a:srgbClr val="000099"/>
                </a:solidFill>
                <a:latin typeface="Times New Roman"/>
                <a:ea typeface="HG丸ｺﾞｼｯｸM-PRO"/>
              </a:rPr>
              <a:t>を使って確かめよ</a:t>
            </a:r>
            <a:endParaRPr b="0" lang="en-US" sz="1600" spc="-1" strike="noStrike">
              <a:solidFill>
                <a:srgbClr val="000000"/>
              </a:solidFill>
              <a:latin typeface="Arial"/>
            </a:endParaRPr>
          </a:p>
        </p:txBody>
      </p:sp>
      <p:sp>
        <p:nvSpPr>
          <p:cNvPr id="2199" name="Rectangle 7"/>
          <p:cNvSpPr/>
          <p:nvPr/>
        </p:nvSpPr>
        <p:spPr>
          <a:xfrm>
            <a:off x="533520" y="2590920"/>
            <a:ext cx="7695360" cy="12945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2200" name="Object 8"/>
          <p:cNvGraphicFramePr/>
          <p:nvPr/>
        </p:nvGraphicFramePr>
        <p:xfrm>
          <a:off x="762120" y="4863960"/>
          <a:ext cx="4177440" cy="1154880"/>
        </p:xfrm>
        <a:graphic>
          <a:graphicData uri="http://schemas.openxmlformats.org/presentationml/2006/ole">
            <p:oleObj progId="Equation.DSMT4" r:id="rId5" spid="">
              <p:embed/>
              <p:pic>
                <p:nvPicPr>
                  <p:cNvPr id="2201" name="Object 8" descr=""/>
                  <p:cNvPicPr/>
                  <p:nvPr/>
                </p:nvPicPr>
                <p:blipFill>
                  <a:blip r:embed="rId6"/>
                  <a:stretch/>
                </p:blipFill>
                <p:spPr>
                  <a:xfrm>
                    <a:off x="762120" y="4863960"/>
                    <a:ext cx="4177440" cy="1154880"/>
                  </a:xfrm>
                  <a:prstGeom prst="rect">
                    <a:avLst/>
                  </a:prstGeom>
                  <a:ln w="0">
                    <a:noFill/>
                  </a:ln>
                </p:spPr>
              </p:pic>
            </p:oleObj>
          </a:graphicData>
        </a:graphic>
      </p:graphicFrame>
      <p:sp>
        <p:nvSpPr>
          <p:cNvPr id="2202" name="Text Box 9"/>
          <p:cNvSpPr/>
          <p:nvPr/>
        </p:nvSpPr>
        <p:spPr>
          <a:xfrm>
            <a:off x="5063040" y="5230800"/>
            <a:ext cx="3055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濃度勾配により物質移動が生じる</a:t>
            </a:r>
            <a:endParaRPr b="0" lang="en-US" sz="1600" spc="-1" strike="noStrike">
              <a:solidFill>
                <a:srgbClr val="000000"/>
              </a:solidFill>
              <a:latin typeface="Arial"/>
            </a:endParaRPr>
          </a:p>
        </p:txBody>
      </p:sp>
      <p:sp>
        <p:nvSpPr>
          <p:cNvPr id="2203" name="Line 10"/>
          <p:cNvSpPr/>
          <p:nvPr/>
        </p:nvSpPr>
        <p:spPr>
          <a:xfrm>
            <a:off x="457200" y="4114800"/>
            <a:ext cx="7924680" cy="360"/>
          </a:xfrm>
          <a:prstGeom prst="line">
            <a:avLst/>
          </a:prstGeom>
          <a:ln w="9525">
            <a:solidFill>
              <a:srgbClr val="000000"/>
            </a:solidFill>
            <a:prstDash val="lgDashDot"/>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204" name="Text Box 11"/>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5"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フィックの法則（つづき）</a:t>
            </a:r>
            <a:endParaRPr b="0" lang="en-US" sz="3200" spc="-1" strike="noStrike">
              <a:solidFill>
                <a:srgbClr val="000000"/>
              </a:solidFill>
              <a:latin typeface="Arial"/>
            </a:endParaRPr>
          </a:p>
        </p:txBody>
      </p:sp>
      <p:sp>
        <p:nvSpPr>
          <p:cNvPr id="2206"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フィックの法則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拡散流束</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静止座標系から見た流束は・・</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質量流束：</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モル流束：</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u="sng">
                <a:solidFill>
                  <a:srgbClr val="000099"/>
                </a:solidFill>
                <a:uFillTx/>
                <a:latin typeface="Times New Roman"/>
                <a:ea typeface="HG丸ｺﾞｼｯｸM-PRO"/>
              </a:rPr>
              <a:t>均質化に関連する法則</a:t>
            </a:r>
            <a:endParaRPr b="0" lang="en-US" sz="1800" spc="-1" strike="noStrike">
              <a:solidFill>
                <a:srgbClr val="000000"/>
              </a:solidFill>
              <a:latin typeface="Arial"/>
            </a:endParaRPr>
          </a:p>
        </p:txBody>
      </p:sp>
      <p:graphicFrame>
        <p:nvGraphicFramePr>
          <p:cNvPr id="2207" name="Object 4"/>
          <p:cNvGraphicFramePr/>
          <p:nvPr/>
        </p:nvGraphicFramePr>
        <p:xfrm>
          <a:off x="343080" y="2006640"/>
          <a:ext cx="8368560" cy="735840"/>
        </p:xfrm>
        <a:graphic>
          <a:graphicData uri="http://schemas.openxmlformats.org/presentationml/2006/ole">
            <p:oleObj progId="Equation.DSMT4" r:id="rId1" spid="">
              <p:embed/>
              <p:pic>
                <p:nvPicPr>
                  <p:cNvPr id="2208" name="Object 4" descr=""/>
                  <p:cNvPicPr/>
                  <p:nvPr/>
                </p:nvPicPr>
                <p:blipFill>
                  <a:blip r:embed="rId2"/>
                  <a:stretch/>
                </p:blipFill>
                <p:spPr>
                  <a:xfrm>
                    <a:off x="343080" y="2006640"/>
                    <a:ext cx="8368560" cy="735840"/>
                  </a:xfrm>
                  <a:prstGeom prst="rect">
                    <a:avLst/>
                  </a:prstGeom>
                  <a:ln w="0">
                    <a:noFill/>
                  </a:ln>
                </p:spPr>
              </p:pic>
            </p:oleObj>
          </a:graphicData>
        </a:graphic>
      </p:graphicFrame>
      <p:graphicFrame>
        <p:nvGraphicFramePr>
          <p:cNvPr id="2209" name="Object 5"/>
          <p:cNvGraphicFramePr/>
          <p:nvPr/>
        </p:nvGraphicFramePr>
        <p:xfrm>
          <a:off x="2387520" y="3097080"/>
          <a:ext cx="2716920" cy="291240"/>
        </p:xfrm>
        <a:graphic>
          <a:graphicData uri="http://schemas.openxmlformats.org/presentationml/2006/ole">
            <p:oleObj progId="Equation.DSMT4" r:id="rId3" spid="">
              <p:embed/>
              <p:pic>
                <p:nvPicPr>
                  <p:cNvPr id="2210" name="Object 5" descr=""/>
                  <p:cNvPicPr/>
                  <p:nvPr/>
                </p:nvPicPr>
                <p:blipFill>
                  <a:blip r:embed="rId4"/>
                  <a:stretch/>
                </p:blipFill>
                <p:spPr>
                  <a:xfrm>
                    <a:off x="2387520" y="3097080"/>
                    <a:ext cx="2716920" cy="291240"/>
                  </a:xfrm>
                  <a:prstGeom prst="rect">
                    <a:avLst/>
                  </a:prstGeom>
                  <a:ln w="0">
                    <a:noFill/>
                  </a:ln>
                </p:spPr>
              </p:pic>
            </p:oleObj>
          </a:graphicData>
        </a:graphic>
      </p:graphicFrame>
      <p:graphicFrame>
        <p:nvGraphicFramePr>
          <p:cNvPr id="2211" name="Object 6"/>
          <p:cNvGraphicFramePr/>
          <p:nvPr/>
        </p:nvGraphicFramePr>
        <p:xfrm>
          <a:off x="2362320" y="3525840"/>
          <a:ext cx="2716920" cy="291240"/>
        </p:xfrm>
        <a:graphic>
          <a:graphicData uri="http://schemas.openxmlformats.org/presentationml/2006/ole">
            <p:oleObj progId="Equation.DSMT4" r:id="rId5" spid="">
              <p:embed/>
              <p:pic>
                <p:nvPicPr>
                  <p:cNvPr id="2212" name="Object 6" descr=""/>
                  <p:cNvPicPr/>
                  <p:nvPr/>
                </p:nvPicPr>
                <p:blipFill>
                  <a:blip r:embed="rId6"/>
                  <a:stretch/>
                </p:blipFill>
                <p:spPr>
                  <a:xfrm>
                    <a:off x="2362320" y="3525840"/>
                    <a:ext cx="2716920" cy="291240"/>
                  </a:xfrm>
                  <a:prstGeom prst="rect">
                    <a:avLst/>
                  </a:prstGeom>
                  <a:ln w="0">
                    <a:noFill/>
                  </a:ln>
                </p:spPr>
              </p:pic>
            </p:oleObj>
          </a:graphicData>
        </a:graphic>
      </p:graphicFrame>
      <p:graphicFrame>
        <p:nvGraphicFramePr>
          <p:cNvPr id="2213" name="Object 7"/>
          <p:cNvGraphicFramePr/>
          <p:nvPr/>
        </p:nvGraphicFramePr>
        <p:xfrm>
          <a:off x="3022560" y="4280040"/>
          <a:ext cx="4139640" cy="1967760"/>
        </p:xfrm>
        <a:graphic>
          <a:graphicData uri="http://schemas.openxmlformats.org/presentationml/2006/ole">
            <p:oleObj progId="Equation.DSMT4" r:id="rId7" spid="">
              <p:embed/>
              <p:pic>
                <p:nvPicPr>
                  <p:cNvPr id="2214" name="Object 7" descr=""/>
                  <p:cNvPicPr/>
                  <p:nvPr/>
                </p:nvPicPr>
                <p:blipFill>
                  <a:blip r:embed="rId8"/>
                  <a:stretch/>
                </p:blipFill>
                <p:spPr>
                  <a:xfrm>
                    <a:off x="3022560" y="4280040"/>
                    <a:ext cx="4139640" cy="1967760"/>
                  </a:xfrm>
                  <a:prstGeom prst="rect">
                    <a:avLst/>
                  </a:prstGeom>
                  <a:ln w="0">
                    <a:noFill/>
                  </a:ln>
                </p:spPr>
              </p:pic>
            </p:oleObj>
          </a:graphicData>
        </a:graphic>
      </p:graphicFrame>
      <p:sp>
        <p:nvSpPr>
          <p:cNvPr id="2215" name="Text Box 8"/>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6" name="Rectangle 2"/>
          <p:cNvSpPr/>
          <p:nvPr/>
        </p:nvSpPr>
        <p:spPr>
          <a:xfrm>
            <a:off x="533520" y="2133720"/>
            <a:ext cx="380160" cy="2971080"/>
          </a:xfrm>
          <a:prstGeom prst="rect">
            <a:avLst/>
          </a:prstGeom>
          <a:gradFill rotWithShape="0">
            <a:gsLst>
              <a:gs pos="0">
                <a:srgbClr val="ffff00"/>
              </a:gs>
              <a:gs pos="100000">
                <a:srgbClr val="ff0000"/>
              </a:gs>
            </a:gsLst>
            <a:lin ang="5400000"/>
          </a:gra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17"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10.3 </a:t>
            </a:r>
            <a:r>
              <a:rPr b="1" lang="ja-JP" sz="3200" spc="-1" strike="noStrike">
                <a:solidFill>
                  <a:srgbClr val="000099"/>
                </a:solidFill>
                <a:latin typeface="Times New Roman"/>
                <a:ea typeface="HG丸ｺﾞｼｯｸM-PRO"/>
              </a:rPr>
              <a:t>簡単な二成分系拡散問題</a:t>
            </a:r>
            <a:endParaRPr b="0" lang="en-US" sz="3200" spc="-1" strike="noStrike">
              <a:solidFill>
                <a:srgbClr val="000000"/>
              </a:solidFill>
              <a:latin typeface="Arial"/>
            </a:endParaRPr>
          </a:p>
        </p:txBody>
      </p:sp>
      <p:sp>
        <p:nvSpPr>
          <p:cNvPr id="2218" name="PlaceHolder 2"/>
          <p:cNvSpPr>
            <a:spLocks noGrp="1"/>
          </p:cNvSpPr>
          <p:nvPr>
            <p:ph/>
          </p:nvPr>
        </p:nvSpPr>
        <p:spPr>
          <a:xfrm>
            <a:off x="2133720" y="990720"/>
            <a:ext cx="685728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左図の体系で蒸発速度（</a:t>
            </a:r>
            <a:r>
              <a:rPr b="0" i="1" lang="en-US" sz="1800" spc="-1" strike="noStrike">
                <a:solidFill>
                  <a:srgbClr val="000099"/>
                </a:solidFill>
                <a:latin typeface="Times New Roman"/>
                <a:ea typeface="HG丸ｺﾞｼｯｸM-PRO"/>
              </a:rPr>
              <a:t>N</a:t>
            </a:r>
            <a:r>
              <a:rPr b="0" i="1" lang="en-US" sz="1800" spc="-1" strike="noStrike" baseline="-25000">
                <a:solidFill>
                  <a:srgbClr val="000099"/>
                </a:solidFill>
                <a:latin typeface="Times New Roman"/>
                <a:ea typeface="HG丸ｺﾞｼｯｸM-PRO"/>
              </a:rPr>
              <a:t>A</a:t>
            </a:r>
            <a:r>
              <a:rPr b="0" lang="en-US" sz="1800" spc="-1" strike="noStrike">
                <a:solidFill>
                  <a:srgbClr val="000099"/>
                </a:solidFill>
                <a:latin typeface="Times New Roman"/>
                <a:ea typeface="HG丸ｺﾞｼｯｸM-PRO"/>
              </a:rPr>
              <a:t>, mol/m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s</a:t>
            </a:r>
            <a:r>
              <a:rPr b="0" lang="ja-JP" sz="1800" spc="-1" strike="noStrike">
                <a:solidFill>
                  <a:srgbClr val="000099"/>
                </a:solidFill>
                <a:latin typeface="Times New Roman"/>
                <a:ea typeface="HG丸ｺﾞｼｯｸM-PRO"/>
              </a:rPr>
              <a:t>）を求めよ</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u="sng">
                <a:solidFill>
                  <a:srgbClr val="000099"/>
                </a:solidFill>
                <a:uFillTx/>
                <a:latin typeface="Times New Roman"/>
                <a:ea typeface="HG丸ｺﾞｼｯｸM-PRO"/>
              </a:rPr>
              <a:t>支配方程式</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定常状態では </a:t>
            </a:r>
            <a:r>
              <a:rPr b="0" lang="en-US" sz="1800" spc="-1" strike="noStrike">
                <a:solidFill>
                  <a:srgbClr val="000099"/>
                </a:solidFill>
                <a:latin typeface="Times New Roman"/>
                <a:ea typeface="HG丸ｺﾞｼｯｸM-PRO"/>
              </a:rPr>
              <a:t>CV </a:t>
            </a:r>
            <a:r>
              <a:rPr b="0" lang="ja-JP" sz="1800" spc="-1" strike="noStrike">
                <a:solidFill>
                  <a:srgbClr val="000099"/>
                </a:solidFill>
                <a:latin typeface="Times New Roman"/>
                <a:ea typeface="HG丸ｺﾞｼｯｸM-PRO"/>
              </a:rPr>
              <a:t>内の成分量は時間的に不変（出＝入）</a:t>
            </a:r>
            <a:endParaRPr b="0" lang="en-US" sz="1800" spc="-1" strike="noStrike">
              <a:solidFill>
                <a:srgbClr val="000000"/>
              </a:solidFill>
              <a:latin typeface="Arial"/>
            </a:endParaRPr>
          </a:p>
          <a:p>
            <a:pPr indent="0">
              <a:lnSpc>
                <a:spcPct val="100000"/>
              </a:lnSpc>
              <a:spcBef>
                <a:spcPts val="1800"/>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水表面では </a:t>
            </a:r>
            <a:r>
              <a:rPr b="0" lang="en-US" sz="1800" spc="-1" strike="noStrike">
                <a:solidFill>
                  <a:srgbClr val="000099"/>
                </a:solidFill>
                <a:latin typeface="Times New Roman"/>
                <a:ea typeface="HG丸ｺﾞｼｯｸM-PRO"/>
              </a:rPr>
              <a:t>B </a:t>
            </a:r>
            <a:r>
              <a:rPr b="0" lang="ja-JP" sz="1800" spc="-1" strike="noStrike">
                <a:solidFill>
                  <a:srgbClr val="000099"/>
                </a:solidFill>
                <a:latin typeface="Times New Roman"/>
                <a:ea typeface="HG丸ｺﾞｼｯｸM-PRO"/>
              </a:rPr>
              <a:t>の出入りはないから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i="1" lang="en-US" sz="1800" spc="-1" strike="noStrike">
                <a:solidFill>
                  <a:srgbClr val="000099"/>
                </a:solidFill>
                <a:latin typeface="Times New Roman"/>
                <a:ea typeface="HG丸ｺﾞｼｯｸM-PRO"/>
              </a:rPr>
              <a:t>N</a:t>
            </a:r>
            <a:r>
              <a:rPr b="0" i="1"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 0</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N</a:t>
            </a:r>
            <a:r>
              <a:rPr b="0" lang="en-US" sz="1800" spc="-1" strike="noStrike" baseline="-25000">
                <a:solidFill>
                  <a:srgbClr val="000099"/>
                </a:solidFill>
                <a:latin typeface="Times New Roman"/>
                <a:ea typeface="HG丸ｺﾞｼｯｸM-PRO"/>
              </a:rPr>
              <a:t>A</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の方は </a:t>
            </a:r>
            <a:r>
              <a:rPr b="0" lang="en-US" sz="1800" spc="-1" strike="noStrike">
                <a:solidFill>
                  <a:srgbClr val="000099"/>
                </a:solidFill>
                <a:latin typeface="Times New Roman"/>
                <a:ea typeface="HG丸ｺﾞｼｯｸM-PRO"/>
              </a:rPr>
              <a:t>Fick’s law </a:t>
            </a:r>
            <a:r>
              <a:rPr b="0" lang="ja-JP" sz="1800" spc="-1" strike="noStrike">
                <a:solidFill>
                  <a:srgbClr val="000099"/>
                </a:solidFill>
                <a:latin typeface="Times New Roman"/>
                <a:ea typeface="HG丸ｺﾞｼｯｸM-PRO"/>
              </a:rPr>
              <a:t>より</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u="sng">
                <a:solidFill>
                  <a:srgbClr val="000099"/>
                </a:solidFill>
                <a:uFillTx/>
                <a:latin typeface="Times New Roman"/>
                <a:ea typeface="HG丸ｺﾞｼｯｸM-PRO"/>
              </a:rPr>
              <a:t>境界条件</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界面（</a:t>
            </a:r>
            <a:r>
              <a:rPr b="0" lang="en-US" sz="1800" spc="-1" strike="noStrike">
                <a:solidFill>
                  <a:srgbClr val="000099"/>
                </a:solidFill>
                <a:latin typeface="Times New Roman"/>
                <a:ea typeface="HG丸ｺﾞｼｯｸM-PRO"/>
              </a:rPr>
              <a:t>z = z</a:t>
            </a:r>
            <a:r>
              <a:rPr b="0" lang="en-US" sz="1800" spc="-1" strike="noStrike" baseline="-25000">
                <a:solidFill>
                  <a:srgbClr val="000099"/>
                </a:solidFill>
                <a:latin typeface="Times New Roman"/>
                <a:ea typeface="HG丸ｺﾞｼｯｸM-PRO"/>
              </a:rPr>
              <a:t>1</a:t>
            </a:r>
            <a:r>
              <a:rPr b="0" lang="ja-JP" sz="1800" spc="-1" strike="noStrike">
                <a:solidFill>
                  <a:srgbClr val="000099"/>
                </a:solidFill>
                <a:latin typeface="Times New Roman"/>
                <a:ea typeface="HG丸ｺﾞｼｯｸM-PRO"/>
              </a:rPr>
              <a:t>）と出口（</a:t>
            </a:r>
            <a:r>
              <a:rPr b="0" lang="en-US" sz="1800" spc="-1" strike="noStrike">
                <a:solidFill>
                  <a:srgbClr val="000099"/>
                </a:solidFill>
                <a:latin typeface="Times New Roman"/>
                <a:ea typeface="HG丸ｺﾞｼｯｸM-PRO"/>
              </a:rPr>
              <a:t>z = z</a:t>
            </a:r>
            <a:r>
              <a:rPr b="0" lang="en-US" sz="1800" spc="-1" strike="noStrike" baseline="-25000">
                <a:solidFill>
                  <a:srgbClr val="000099"/>
                </a:solidFill>
                <a:latin typeface="Times New Roman"/>
                <a:ea typeface="HG丸ｺﾞｼｯｸM-PRO"/>
              </a:rPr>
              <a:t>2</a:t>
            </a:r>
            <a:r>
              <a:rPr b="0" lang="ja-JP" sz="1800" spc="-1" strike="noStrike">
                <a:solidFill>
                  <a:srgbClr val="000099"/>
                </a:solidFill>
                <a:latin typeface="Times New Roman"/>
                <a:ea typeface="HG丸ｺﾞｼｯｸM-PRO"/>
              </a:rPr>
              <a:t>）で濃度 </a:t>
            </a:r>
            <a:r>
              <a:rPr b="0" lang="en-US" sz="1800" spc="-1" strike="noStrike">
                <a:solidFill>
                  <a:srgbClr val="000099"/>
                </a:solidFill>
                <a:latin typeface="Times New Roman"/>
                <a:ea typeface="HG丸ｺﾞｼｯｸM-PRO"/>
              </a:rPr>
              <a:t>x</a:t>
            </a:r>
            <a:r>
              <a:rPr b="0" lang="en-US" sz="1800" spc="-1" strike="noStrike" baseline="-25000">
                <a:solidFill>
                  <a:srgbClr val="000099"/>
                </a:solidFill>
                <a:latin typeface="Times New Roman"/>
                <a:ea typeface="HG丸ｺﾞｼｯｸM-PRO"/>
              </a:rPr>
              <a:t>A</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が与えられているとする（</a:t>
            </a:r>
            <a:r>
              <a:rPr b="0" lang="en-US" sz="1800" spc="-1" strike="noStrike">
                <a:solidFill>
                  <a:srgbClr val="000099"/>
                </a:solidFill>
                <a:latin typeface="Times New Roman"/>
                <a:ea typeface="HG丸ｺﾞｼｯｸM-PRO"/>
              </a:rPr>
              <a:t>x</a:t>
            </a:r>
            <a:r>
              <a:rPr b="0" lang="en-US" sz="1800" spc="-1" strike="noStrike" baseline="-25000">
                <a:solidFill>
                  <a:srgbClr val="000099"/>
                </a:solidFill>
                <a:latin typeface="Times New Roman"/>
                <a:ea typeface="HG丸ｺﾞｼｯｸM-PRO"/>
              </a:rPr>
              <a:t>A1</a:t>
            </a:r>
            <a:r>
              <a:rPr b="0" lang="en-US" sz="1800" spc="-1" strike="noStrike">
                <a:solidFill>
                  <a:srgbClr val="000099"/>
                </a:solidFill>
                <a:latin typeface="Times New Roman"/>
                <a:ea typeface="HG丸ｺﾞｼｯｸM-PRO"/>
              </a:rPr>
              <a:t> &amp; x</a:t>
            </a:r>
            <a:r>
              <a:rPr b="0" lang="en-US" sz="1800" spc="-1" strike="noStrike" baseline="-25000">
                <a:solidFill>
                  <a:srgbClr val="000099"/>
                </a:solidFill>
                <a:latin typeface="Times New Roman"/>
                <a:ea typeface="HG丸ｺﾞｼｯｸM-PRO"/>
              </a:rPr>
              <a:t>A2</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p:txBody>
      </p:sp>
      <p:sp>
        <p:nvSpPr>
          <p:cNvPr id="2219" name="Rectangle 5"/>
          <p:cNvSpPr/>
          <p:nvPr/>
        </p:nvSpPr>
        <p:spPr>
          <a:xfrm>
            <a:off x="533520" y="5105520"/>
            <a:ext cx="380160" cy="685080"/>
          </a:xfrm>
          <a:prstGeom prst="rect">
            <a:avLst/>
          </a:prstGeom>
          <a:solidFill>
            <a:srgbClr val="3366ff"/>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20" name="Freeform 6"/>
          <p:cNvSpPr/>
          <p:nvPr/>
        </p:nvSpPr>
        <p:spPr>
          <a:xfrm>
            <a:off x="533520" y="2133720"/>
            <a:ext cx="380160" cy="3656880"/>
          </a:xfrm>
          <a:custGeom>
            <a:avLst/>
            <a:gdLst>
              <a:gd name="textAreaLeft" fmla="*/ 0 w 380160"/>
              <a:gd name="textAreaRight" fmla="*/ 380880 w 380160"/>
              <a:gd name="textAreaTop" fmla="*/ 0 h 3656880"/>
              <a:gd name="textAreaBottom" fmla="*/ 3657600 h 3656880"/>
            </a:gdLst>
            <a:ahLst/>
            <a:rect l="textAreaLeft" t="textAreaTop" r="textAreaRight" b="textAreaBottom"/>
            <a:pathLst>
              <a:path w="240" h="2304">
                <a:moveTo>
                  <a:pt x="0" y="0"/>
                </a:moveTo>
                <a:lnTo>
                  <a:pt x="0" y="2304"/>
                </a:lnTo>
                <a:lnTo>
                  <a:pt x="240" y="2304"/>
                </a:lnTo>
                <a:lnTo>
                  <a:pt x="240" y="0"/>
                </a:lnTo>
              </a:path>
            </a:pathLst>
          </a:custGeom>
          <a:noFill/>
          <a:ln w="25400">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21" name="Line 7"/>
          <p:cNvSpPr/>
          <p:nvPr/>
        </p:nvSpPr>
        <p:spPr>
          <a:xfrm flipV="1">
            <a:off x="533160" y="1371600"/>
            <a:ext cx="360" cy="7617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2222" name="Text Box 8"/>
          <p:cNvSpPr/>
          <p:nvPr/>
        </p:nvSpPr>
        <p:spPr>
          <a:xfrm>
            <a:off x="412560" y="1066680"/>
            <a:ext cx="2707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z</a:t>
            </a:r>
            <a:endParaRPr b="0" lang="en-US" sz="1600" spc="-1" strike="noStrike">
              <a:solidFill>
                <a:srgbClr val="000000"/>
              </a:solidFill>
              <a:latin typeface="Arial"/>
            </a:endParaRPr>
          </a:p>
        </p:txBody>
      </p:sp>
      <p:sp>
        <p:nvSpPr>
          <p:cNvPr id="2223" name="Text Box 9"/>
          <p:cNvSpPr/>
          <p:nvPr/>
        </p:nvSpPr>
        <p:spPr>
          <a:xfrm>
            <a:off x="235440" y="4921200"/>
            <a:ext cx="33012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z</a:t>
            </a:r>
            <a:r>
              <a:rPr b="0" lang="en-US" sz="1600" spc="-1" strike="noStrike" baseline="-25000">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2224" name="Text Box 10"/>
          <p:cNvSpPr/>
          <p:nvPr/>
        </p:nvSpPr>
        <p:spPr>
          <a:xfrm>
            <a:off x="235440" y="1905120"/>
            <a:ext cx="33012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z</a:t>
            </a:r>
            <a:r>
              <a:rPr b="0" lang="en-US" sz="1600" spc="-1" strike="noStrike" baseline="-25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2225" name="AutoShape 11"/>
          <p:cNvSpPr/>
          <p:nvPr/>
        </p:nvSpPr>
        <p:spPr>
          <a:xfrm>
            <a:off x="990720" y="5486400"/>
            <a:ext cx="608760" cy="304200"/>
          </a:xfrm>
          <a:prstGeom prst="wedgeRectCallout">
            <a:avLst>
              <a:gd name="adj1" fmla="val -59634"/>
              <a:gd name="adj2" fmla="val -174481"/>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400" spc="-1" strike="noStrike">
                <a:solidFill>
                  <a:srgbClr val="000000"/>
                </a:solidFill>
                <a:latin typeface="Times New Roman"/>
                <a:ea typeface="HG丸ｺﾞｼｯｸM-PRO"/>
              </a:rPr>
              <a:t>蒸発</a:t>
            </a:r>
            <a:endParaRPr b="0" lang="en-US" sz="1400" spc="-1" strike="noStrike">
              <a:solidFill>
                <a:srgbClr val="000000"/>
              </a:solidFill>
              <a:latin typeface="Arial"/>
            </a:endParaRPr>
          </a:p>
        </p:txBody>
      </p:sp>
      <p:sp>
        <p:nvSpPr>
          <p:cNvPr id="2226" name="Freeform 12"/>
          <p:cNvSpPr/>
          <p:nvPr/>
        </p:nvSpPr>
        <p:spPr>
          <a:xfrm flipH="1">
            <a:off x="608760" y="2133720"/>
            <a:ext cx="227880" cy="2971080"/>
          </a:xfrm>
          <a:custGeom>
            <a:avLst/>
            <a:gdLst>
              <a:gd name="textAreaLeft" fmla="*/ 360 w 227880"/>
              <a:gd name="textAreaRight" fmla="*/ 228960 w 227880"/>
              <a:gd name="textAreaTop" fmla="*/ 0 h 2971080"/>
              <a:gd name="textAreaBottom" fmla="*/ 2971800 h 2971080"/>
            </a:gdLst>
            <a:ahLst/>
            <a:rect l="textAreaLeft" t="textAreaTop" r="textAreaRight" b="textAreaBottom"/>
            <a:pathLst>
              <a:path w="144" h="1872">
                <a:moveTo>
                  <a:pt x="0" y="1872"/>
                </a:moveTo>
                <a:cubicBezTo>
                  <a:pt x="36" y="1620"/>
                  <a:pt x="72" y="1368"/>
                  <a:pt x="96" y="1056"/>
                </a:cubicBezTo>
                <a:cubicBezTo>
                  <a:pt x="120" y="744"/>
                  <a:pt x="132" y="372"/>
                  <a:pt x="144" y="0"/>
                </a:cubicBezTo>
              </a:path>
            </a:pathLst>
          </a:custGeom>
          <a:noFill/>
          <a:ln w="19050">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27" name="Line 13"/>
          <p:cNvSpPr/>
          <p:nvPr/>
        </p:nvSpPr>
        <p:spPr>
          <a:xfrm>
            <a:off x="533160" y="5105160"/>
            <a:ext cx="7621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228" name="Text Box 14"/>
          <p:cNvSpPr/>
          <p:nvPr/>
        </p:nvSpPr>
        <p:spPr>
          <a:xfrm>
            <a:off x="1298160" y="4921200"/>
            <a:ext cx="3682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r>
              <a:rPr b="0" lang="en-US" sz="1600" spc="-1" strike="noStrike" baseline="-25000">
                <a:solidFill>
                  <a:srgbClr val="000000"/>
                </a:solidFill>
                <a:latin typeface="Times New Roman"/>
                <a:ea typeface="HG丸ｺﾞｼｯｸM-PRO"/>
              </a:rPr>
              <a:t>A</a:t>
            </a:r>
            <a:endParaRPr b="0" lang="en-US" sz="1600" spc="-1" strike="noStrike">
              <a:solidFill>
                <a:srgbClr val="000000"/>
              </a:solidFill>
              <a:latin typeface="Arial"/>
            </a:endParaRPr>
          </a:p>
        </p:txBody>
      </p:sp>
      <p:sp>
        <p:nvSpPr>
          <p:cNvPr id="2229" name="Rectangle 15"/>
          <p:cNvSpPr/>
          <p:nvPr/>
        </p:nvSpPr>
        <p:spPr>
          <a:xfrm>
            <a:off x="533520" y="3429000"/>
            <a:ext cx="380160" cy="1515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30" name="AutoShape 16"/>
          <p:cNvSpPr/>
          <p:nvPr/>
        </p:nvSpPr>
        <p:spPr>
          <a:xfrm>
            <a:off x="990720" y="3733920"/>
            <a:ext cx="532800" cy="304200"/>
          </a:xfrm>
          <a:prstGeom prst="wedgeRectCallout">
            <a:avLst>
              <a:gd name="adj1" fmla="val -80356"/>
              <a:gd name="adj2" fmla="val -120833"/>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en-US" sz="1400" spc="-1" strike="noStrike">
                <a:solidFill>
                  <a:srgbClr val="000000"/>
                </a:solidFill>
                <a:latin typeface="Symbol"/>
                <a:ea typeface="HG丸ｺﾞｼｯｸM-PRO"/>
              </a:rPr>
              <a:t>D</a:t>
            </a:r>
            <a:r>
              <a:rPr b="0" lang="en-US" sz="1400" spc="-1" strike="noStrike">
                <a:solidFill>
                  <a:srgbClr val="000000"/>
                </a:solidFill>
                <a:latin typeface="Times New Roman"/>
                <a:ea typeface="HG丸ｺﾞｼｯｸM-PRO"/>
              </a:rPr>
              <a:t>z</a:t>
            </a:r>
            <a:endParaRPr b="0" lang="en-US" sz="1400" spc="-1" strike="noStrike">
              <a:solidFill>
                <a:srgbClr val="000000"/>
              </a:solidFill>
              <a:latin typeface="Arial"/>
            </a:endParaRPr>
          </a:p>
        </p:txBody>
      </p:sp>
      <p:sp>
        <p:nvSpPr>
          <p:cNvPr id="2231" name="Line 17"/>
          <p:cNvSpPr/>
          <p:nvPr/>
        </p:nvSpPr>
        <p:spPr>
          <a:xfrm>
            <a:off x="761760" y="3429000"/>
            <a:ext cx="360" cy="152280"/>
          </a:xfrm>
          <a:prstGeom prst="line">
            <a:avLst/>
          </a:prstGeom>
          <a:ln w="9525">
            <a:solidFill>
              <a:srgbClr val="000000"/>
            </a:solidFill>
            <a:round/>
            <a:headEnd len="sm" type="arrow" w="sm"/>
            <a:tailEnd len="sm" type="arrow" w="sm"/>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aphicFrame>
        <p:nvGraphicFramePr>
          <p:cNvPr id="2232" name="Object 18"/>
          <p:cNvGraphicFramePr/>
          <p:nvPr/>
        </p:nvGraphicFramePr>
        <p:xfrm>
          <a:off x="3429000" y="2209680"/>
          <a:ext cx="3822120" cy="558000"/>
        </p:xfrm>
        <a:graphic>
          <a:graphicData uri="http://schemas.openxmlformats.org/presentationml/2006/ole">
            <p:oleObj progId="Equation.DSMT4" r:id="rId1" spid="">
              <p:embed/>
              <p:pic>
                <p:nvPicPr>
                  <p:cNvPr id="2233" name="Object 18" descr=""/>
                  <p:cNvPicPr/>
                  <p:nvPr/>
                </p:nvPicPr>
                <p:blipFill>
                  <a:blip r:embed="rId2"/>
                  <a:stretch/>
                </p:blipFill>
                <p:spPr>
                  <a:xfrm>
                    <a:off x="3429000" y="2209680"/>
                    <a:ext cx="3822120" cy="558000"/>
                  </a:xfrm>
                  <a:prstGeom prst="rect">
                    <a:avLst/>
                  </a:prstGeom>
                  <a:ln w="0">
                    <a:noFill/>
                  </a:ln>
                </p:spPr>
              </p:pic>
            </p:oleObj>
          </a:graphicData>
        </a:graphic>
      </p:graphicFrame>
      <p:sp>
        <p:nvSpPr>
          <p:cNvPr id="2234" name="Text Box 19"/>
          <p:cNvSpPr/>
          <p:nvPr/>
        </p:nvSpPr>
        <p:spPr>
          <a:xfrm>
            <a:off x="999360" y="2144880"/>
            <a:ext cx="846720" cy="51588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Times New Roman"/>
                <a:ea typeface="HG丸ｺﾞｼｯｸM-PRO"/>
              </a:rPr>
              <a:t>A : vapor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Times New Roman"/>
                <a:ea typeface="HG丸ｺﾞｼｯｸM-PRO"/>
              </a:rPr>
              <a:t>B : air</a:t>
            </a:r>
            <a:endParaRPr b="0" lang="en-US" sz="1400" spc="-1" strike="noStrike">
              <a:solidFill>
                <a:srgbClr val="000000"/>
              </a:solidFill>
              <a:latin typeface="Arial"/>
            </a:endParaRPr>
          </a:p>
        </p:txBody>
      </p:sp>
      <p:graphicFrame>
        <p:nvGraphicFramePr>
          <p:cNvPr id="2235" name="Object 20"/>
          <p:cNvGraphicFramePr/>
          <p:nvPr/>
        </p:nvGraphicFramePr>
        <p:xfrm>
          <a:off x="3193920" y="3657600"/>
          <a:ext cx="4812480" cy="748440"/>
        </p:xfrm>
        <a:graphic>
          <a:graphicData uri="http://schemas.openxmlformats.org/presentationml/2006/ole">
            <p:oleObj progId="Equation.DSMT4" r:id="rId3" spid="">
              <p:embed/>
              <p:pic>
                <p:nvPicPr>
                  <p:cNvPr id="2236" name="Object 20" descr=""/>
                  <p:cNvPicPr/>
                  <p:nvPr/>
                </p:nvPicPr>
                <p:blipFill>
                  <a:blip r:embed="rId4"/>
                  <a:stretch/>
                </p:blipFill>
                <p:spPr>
                  <a:xfrm>
                    <a:off x="3193920" y="3657600"/>
                    <a:ext cx="4812480" cy="748440"/>
                  </a:xfrm>
                  <a:prstGeom prst="rect">
                    <a:avLst/>
                  </a:prstGeom>
                  <a:ln w="0">
                    <a:noFill/>
                  </a:ln>
                </p:spPr>
              </p:pic>
            </p:oleObj>
          </a:graphicData>
        </a:graphic>
      </p:graphicFrame>
      <p:sp>
        <p:nvSpPr>
          <p:cNvPr id="2237" name="Freeform 21"/>
          <p:cNvSpPr/>
          <p:nvPr/>
        </p:nvSpPr>
        <p:spPr>
          <a:xfrm>
            <a:off x="6095880" y="2666880"/>
            <a:ext cx="2208960" cy="1294560"/>
          </a:xfrm>
          <a:custGeom>
            <a:avLst/>
            <a:gdLst>
              <a:gd name="textAreaLeft" fmla="*/ 0 w 2208960"/>
              <a:gd name="textAreaRight" fmla="*/ 2209680 w 2208960"/>
              <a:gd name="textAreaTop" fmla="*/ 0 h 1294560"/>
              <a:gd name="textAreaBottom" fmla="*/ 1295280 h 1294560"/>
            </a:gdLst>
            <a:ahLst/>
            <a:rect l="textAreaLeft" t="textAreaTop" r="textAreaRight" b="textAreaBottom"/>
            <a:pathLst>
              <a:path w="1392" h="816">
                <a:moveTo>
                  <a:pt x="1200" y="816"/>
                </a:moveTo>
                <a:lnTo>
                  <a:pt x="1392" y="816"/>
                </a:lnTo>
                <a:lnTo>
                  <a:pt x="1392" y="96"/>
                </a:lnTo>
                <a:lnTo>
                  <a:pt x="240" y="96"/>
                </a:lnTo>
                <a:lnTo>
                  <a:pt x="0" y="0"/>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2238" name="Object 22"/>
          <p:cNvGraphicFramePr/>
          <p:nvPr/>
        </p:nvGraphicFramePr>
        <p:xfrm>
          <a:off x="4064040" y="4660920"/>
          <a:ext cx="2564640" cy="672480"/>
        </p:xfrm>
        <a:graphic>
          <a:graphicData uri="http://schemas.openxmlformats.org/presentationml/2006/ole">
            <p:oleObj progId="Equation.DSMT4" r:id="rId5" spid="">
              <p:embed/>
              <p:pic>
                <p:nvPicPr>
                  <p:cNvPr id="2239" name="Object 22" descr=""/>
                  <p:cNvPicPr/>
                  <p:nvPr/>
                </p:nvPicPr>
                <p:blipFill>
                  <a:blip r:embed="rId6"/>
                  <a:stretch/>
                </p:blipFill>
                <p:spPr>
                  <a:xfrm>
                    <a:off x="4064040" y="4660920"/>
                    <a:ext cx="2564640" cy="672480"/>
                  </a:xfrm>
                  <a:prstGeom prst="rect">
                    <a:avLst/>
                  </a:prstGeom>
                  <a:ln w="0">
                    <a:noFill/>
                  </a:ln>
                </p:spPr>
              </p:pic>
            </p:oleObj>
          </a:graphicData>
        </a:graphic>
      </p:graphicFrame>
      <p:sp>
        <p:nvSpPr>
          <p:cNvPr id="2240" name="Text Box 23"/>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2</a:t>
            </a:r>
            <a:r>
              <a:rPr b="1" lang="ja-JP" sz="4000" spc="-1" strike="noStrike" cap="all">
                <a:solidFill>
                  <a:srgbClr val="000099"/>
                </a:solidFill>
                <a:latin typeface="Times New Roman"/>
                <a:ea typeface="HG丸ｺﾞｼｯｸM-PRO"/>
              </a:rPr>
              <a:t>回 熱伝導と熱伝導方程式</a:t>
            </a:r>
            <a:endParaRPr b="0" lang="en-US" sz="4000" spc="-1" strike="noStrike">
              <a:solidFill>
                <a:srgbClr val="000000"/>
              </a:solidFill>
              <a:latin typeface="Arial"/>
            </a:endParaRPr>
          </a:p>
        </p:txBody>
      </p:sp>
      <p:sp>
        <p:nvSpPr>
          <p:cNvPr id="422"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1" name="Rectangle 2"/>
          <p:cNvSpPr/>
          <p:nvPr/>
        </p:nvSpPr>
        <p:spPr>
          <a:xfrm>
            <a:off x="533520" y="2133720"/>
            <a:ext cx="380160" cy="2971080"/>
          </a:xfrm>
          <a:prstGeom prst="rect">
            <a:avLst/>
          </a:prstGeom>
          <a:gradFill rotWithShape="0">
            <a:gsLst>
              <a:gs pos="0">
                <a:srgbClr val="ffff00"/>
              </a:gs>
              <a:gs pos="100000">
                <a:srgbClr val="ff0000"/>
              </a:gs>
            </a:gsLst>
            <a:lin ang="5400000"/>
          </a:gra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42" name="Rectangle 3"/>
          <p:cNvSpPr/>
          <p:nvPr/>
        </p:nvSpPr>
        <p:spPr>
          <a:xfrm>
            <a:off x="76320" y="76320"/>
            <a:ext cx="8991000" cy="761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99"/>
                </a:solidFill>
                <a:latin typeface="Times New Roman"/>
                <a:ea typeface="HG丸ｺﾞｼｯｸM-PRO"/>
              </a:rPr>
              <a:t>10.3 </a:t>
            </a:r>
            <a:r>
              <a:rPr b="1" lang="ja-JP" sz="3200" spc="-1" strike="noStrike">
                <a:solidFill>
                  <a:srgbClr val="000099"/>
                </a:solidFill>
                <a:latin typeface="Times New Roman"/>
                <a:ea typeface="HG丸ｺﾞｼｯｸM-PRO"/>
              </a:rPr>
              <a:t>簡単な二成分系拡散問題（解答）</a:t>
            </a:r>
            <a:endParaRPr b="0" lang="en-US" sz="3200" spc="-1" strike="noStrike">
              <a:solidFill>
                <a:srgbClr val="000000"/>
              </a:solidFill>
              <a:latin typeface="Arial"/>
            </a:endParaRPr>
          </a:p>
        </p:txBody>
      </p:sp>
      <p:sp>
        <p:nvSpPr>
          <p:cNvPr id="2243" name="Rectangle 4"/>
          <p:cNvSpPr/>
          <p:nvPr/>
        </p:nvSpPr>
        <p:spPr>
          <a:xfrm>
            <a:off x="2133720" y="990720"/>
            <a:ext cx="6857280" cy="533340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支配方程式と境界条件</a:t>
            </a: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二階常微分方程式（</a:t>
            </a:r>
            <a:r>
              <a:rPr b="0" lang="en-US" sz="1800" spc="-1" strike="noStrike">
                <a:solidFill>
                  <a:srgbClr val="000099"/>
                </a:solidFill>
                <a:latin typeface="Times New Roman"/>
                <a:ea typeface="HG丸ｺﾞｼｯｸM-PRO"/>
              </a:rPr>
              <a:t>c = c</a:t>
            </a:r>
            <a:r>
              <a:rPr b="0" lang="en-US" sz="1800" spc="-1" strike="noStrike" baseline="-25000">
                <a:solidFill>
                  <a:srgbClr val="000099"/>
                </a:solidFill>
                <a:latin typeface="Times New Roman"/>
                <a:ea typeface="HG丸ｺﾞｼｯｸM-PRO"/>
              </a:rPr>
              <a:t>A</a:t>
            </a:r>
            <a:r>
              <a:rPr b="0" lang="en-US" sz="1800" spc="-1" strike="noStrike">
                <a:solidFill>
                  <a:srgbClr val="000099"/>
                </a:solidFill>
                <a:latin typeface="Times New Roman"/>
                <a:ea typeface="HG丸ｺﾞｼｯｸM-PRO"/>
              </a:rPr>
              <a:t> + c</a:t>
            </a:r>
            <a:r>
              <a:rPr b="0" lang="en-US" sz="1800" spc="-1" strike="noStrike" baseline="-25000">
                <a:solidFill>
                  <a:srgbClr val="000099"/>
                </a:solidFill>
                <a:latin typeface="Times New Roman"/>
                <a:ea typeface="HG丸ｺﾞｼｯｸM-PRO"/>
              </a:rPr>
              <a:t>B</a:t>
            </a:r>
            <a:r>
              <a:rPr b="0" lang="en-US" sz="1800" spc="-1" strike="noStrike">
                <a:solidFill>
                  <a:srgbClr val="000099"/>
                </a:solidFill>
                <a:latin typeface="Times New Roman"/>
                <a:ea typeface="HG丸ｺﾞｼｯｸM-PRO"/>
              </a:rPr>
              <a:t> = const.</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境界条件より積分定数を定めて・・</a:t>
            </a: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濃度分布がわかった。蒸発速度は・・</a:t>
            </a:r>
            <a:endParaRPr b="0" lang="en-US" sz="1800" spc="-1" strike="noStrike">
              <a:solidFill>
                <a:srgbClr val="000000"/>
              </a:solidFill>
              <a:latin typeface="Arial"/>
            </a:endParaRPr>
          </a:p>
        </p:txBody>
      </p:sp>
      <p:sp>
        <p:nvSpPr>
          <p:cNvPr id="2244" name="Rectangle 5"/>
          <p:cNvSpPr/>
          <p:nvPr/>
        </p:nvSpPr>
        <p:spPr>
          <a:xfrm>
            <a:off x="533520" y="5105520"/>
            <a:ext cx="380160" cy="685080"/>
          </a:xfrm>
          <a:prstGeom prst="rect">
            <a:avLst/>
          </a:prstGeom>
          <a:solidFill>
            <a:srgbClr val="3366ff"/>
          </a:solid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45" name="Freeform 6"/>
          <p:cNvSpPr/>
          <p:nvPr/>
        </p:nvSpPr>
        <p:spPr>
          <a:xfrm>
            <a:off x="533520" y="2133720"/>
            <a:ext cx="380160" cy="3656880"/>
          </a:xfrm>
          <a:custGeom>
            <a:avLst/>
            <a:gdLst>
              <a:gd name="textAreaLeft" fmla="*/ 0 w 380160"/>
              <a:gd name="textAreaRight" fmla="*/ 380880 w 380160"/>
              <a:gd name="textAreaTop" fmla="*/ 0 h 3656880"/>
              <a:gd name="textAreaBottom" fmla="*/ 3657600 h 3656880"/>
            </a:gdLst>
            <a:ahLst/>
            <a:rect l="textAreaLeft" t="textAreaTop" r="textAreaRight" b="textAreaBottom"/>
            <a:pathLst>
              <a:path w="240" h="2304">
                <a:moveTo>
                  <a:pt x="0" y="0"/>
                </a:moveTo>
                <a:lnTo>
                  <a:pt x="0" y="2304"/>
                </a:lnTo>
                <a:lnTo>
                  <a:pt x="240" y="2304"/>
                </a:lnTo>
                <a:lnTo>
                  <a:pt x="240" y="0"/>
                </a:lnTo>
              </a:path>
            </a:pathLst>
          </a:custGeom>
          <a:noFill/>
          <a:ln w="25400">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46" name="Line 7"/>
          <p:cNvSpPr/>
          <p:nvPr/>
        </p:nvSpPr>
        <p:spPr>
          <a:xfrm flipV="1">
            <a:off x="533160" y="1371600"/>
            <a:ext cx="360" cy="7617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2247" name="Text Box 8"/>
          <p:cNvSpPr/>
          <p:nvPr/>
        </p:nvSpPr>
        <p:spPr>
          <a:xfrm>
            <a:off x="412560" y="1066680"/>
            <a:ext cx="2707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z</a:t>
            </a:r>
            <a:endParaRPr b="0" lang="en-US" sz="1600" spc="-1" strike="noStrike">
              <a:solidFill>
                <a:srgbClr val="000000"/>
              </a:solidFill>
              <a:latin typeface="Arial"/>
            </a:endParaRPr>
          </a:p>
        </p:txBody>
      </p:sp>
      <p:sp>
        <p:nvSpPr>
          <p:cNvPr id="2248" name="Text Box 9"/>
          <p:cNvSpPr/>
          <p:nvPr/>
        </p:nvSpPr>
        <p:spPr>
          <a:xfrm>
            <a:off x="235440" y="4921200"/>
            <a:ext cx="33012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z</a:t>
            </a:r>
            <a:r>
              <a:rPr b="0" lang="en-US" sz="1600" spc="-1" strike="noStrike" baseline="-25000">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2249" name="Text Box 10"/>
          <p:cNvSpPr/>
          <p:nvPr/>
        </p:nvSpPr>
        <p:spPr>
          <a:xfrm>
            <a:off x="235440" y="1905120"/>
            <a:ext cx="33012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z</a:t>
            </a:r>
            <a:r>
              <a:rPr b="0" lang="en-US" sz="1600" spc="-1" strike="noStrike" baseline="-25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2250" name="AutoShape 11"/>
          <p:cNvSpPr/>
          <p:nvPr/>
        </p:nvSpPr>
        <p:spPr>
          <a:xfrm>
            <a:off x="990720" y="5486400"/>
            <a:ext cx="608760" cy="304200"/>
          </a:xfrm>
          <a:prstGeom prst="wedgeRectCallout">
            <a:avLst>
              <a:gd name="adj1" fmla="val -59634"/>
              <a:gd name="adj2" fmla="val -174481"/>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400" spc="-1" strike="noStrike">
                <a:solidFill>
                  <a:srgbClr val="000000"/>
                </a:solidFill>
                <a:latin typeface="Times New Roman"/>
                <a:ea typeface="HG丸ｺﾞｼｯｸM-PRO"/>
              </a:rPr>
              <a:t>蒸発</a:t>
            </a:r>
            <a:endParaRPr b="0" lang="en-US" sz="1400" spc="-1" strike="noStrike">
              <a:solidFill>
                <a:srgbClr val="000000"/>
              </a:solidFill>
              <a:latin typeface="Arial"/>
            </a:endParaRPr>
          </a:p>
        </p:txBody>
      </p:sp>
      <p:sp>
        <p:nvSpPr>
          <p:cNvPr id="2251" name="Freeform 12"/>
          <p:cNvSpPr/>
          <p:nvPr/>
        </p:nvSpPr>
        <p:spPr>
          <a:xfrm flipH="1">
            <a:off x="608760" y="2133720"/>
            <a:ext cx="227880" cy="2971080"/>
          </a:xfrm>
          <a:custGeom>
            <a:avLst/>
            <a:gdLst>
              <a:gd name="textAreaLeft" fmla="*/ 360 w 227880"/>
              <a:gd name="textAreaRight" fmla="*/ 228960 w 227880"/>
              <a:gd name="textAreaTop" fmla="*/ 0 h 2971080"/>
              <a:gd name="textAreaBottom" fmla="*/ 2971800 h 2971080"/>
            </a:gdLst>
            <a:ahLst/>
            <a:rect l="textAreaLeft" t="textAreaTop" r="textAreaRight" b="textAreaBottom"/>
            <a:pathLst>
              <a:path w="144" h="1872">
                <a:moveTo>
                  <a:pt x="0" y="1872"/>
                </a:moveTo>
                <a:cubicBezTo>
                  <a:pt x="36" y="1620"/>
                  <a:pt x="72" y="1368"/>
                  <a:pt x="96" y="1056"/>
                </a:cubicBezTo>
                <a:cubicBezTo>
                  <a:pt x="120" y="744"/>
                  <a:pt x="132" y="372"/>
                  <a:pt x="144" y="0"/>
                </a:cubicBezTo>
              </a:path>
            </a:pathLst>
          </a:custGeom>
          <a:noFill/>
          <a:ln w="19050">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52" name="Line 13"/>
          <p:cNvSpPr/>
          <p:nvPr/>
        </p:nvSpPr>
        <p:spPr>
          <a:xfrm>
            <a:off x="533160" y="5105160"/>
            <a:ext cx="7621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253" name="Text Box 14"/>
          <p:cNvSpPr/>
          <p:nvPr/>
        </p:nvSpPr>
        <p:spPr>
          <a:xfrm>
            <a:off x="1298160" y="4921200"/>
            <a:ext cx="3682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r>
              <a:rPr b="0" lang="en-US" sz="1600" spc="-1" strike="noStrike" baseline="-25000">
                <a:solidFill>
                  <a:srgbClr val="000000"/>
                </a:solidFill>
                <a:latin typeface="Times New Roman"/>
                <a:ea typeface="HG丸ｺﾞｼｯｸM-PRO"/>
              </a:rPr>
              <a:t>A</a:t>
            </a:r>
            <a:endParaRPr b="0" lang="en-US" sz="1600" spc="-1" strike="noStrike">
              <a:solidFill>
                <a:srgbClr val="000000"/>
              </a:solidFill>
              <a:latin typeface="Arial"/>
            </a:endParaRPr>
          </a:p>
        </p:txBody>
      </p:sp>
      <p:sp>
        <p:nvSpPr>
          <p:cNvPr id="2254" name="Rectangle 15"/>
          <p:cNvSpPr/>
          <p:nvPr/>
        </p:nvSpPr>
        <p:spPr>
          <a:xfrm>
            <a:off x="533520" y="3429000"/>
            <a:ext cx="380160" cy="1515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55" name="AutoShape 16"/>
          <p:cNvSpPr/>
          <p:nvPr/>
        </p:nvSpPr>
        <p:spPr>
          <a:xfrm>
            <a:off x="990720" y="3733920"/>
            <a:ext cx="532800" cy="304200"/>
          </a:xfrm>
          <a:prstGeom prst="wedgeRectCallout">
            <a:avLst>
              <a:gd name="adj1" fmla="val -80356"/>
              <a:gd name="adj2" fmla="val -120833"/>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en-US" sz="1400" spc="-1" strike="noStrike">
                <a:solidFill>
                  <a:srgbClr val="000000"/>
                </a:solidFill>
                <a:latin typeface="Symbol"/>
                <a:ea typeface="HG丸ｺﾞｼｯｸM-PRO"/>
              </a:rPr>
              <a:t>D</a:t>
            </a:r>
            <a:r>
              <a:rPr b="0" lang="en-US" sz="1400" spc="-1" strike="noStrike">
                <a:solidFill>
                  <a:srgbClr val="000000"/>
                </a:solidFill>
                <a:latin typeface="Times New Roman"/>
                <a:ea typeface="HG丸ｺﾞｼｯｸM-PRO"/>
              </a:rPr>
              <a:t>z</a:t>
            </a:r>
            <a:endParaRPr b="0" lang="en-US" sz="1400" spc="-1" strike="noStrike">
              <a:solidFill>
                <a:srgbClr val="000000"/>
              </a:solidFill>
              <a:latin typeface="Arial"/>
            </a:endParaRPr>
          </a:p>
        </p:txBody>
      </p:sp>
      <p:sp>
        <p:nvSpPr>
          <p:cNvPr id="2256" name="Line 17"/>
          <p:cNvSpPr/>
          <p:nvPr/>
        </p:nvSpPr>
        <p:spPr>
          <a:xfrm>
            <a:off x="761760" y="3429000"/>
            <a:ext cx="360" cy="152280"/>
          </a:xfrm>
          <a:prstGeom prst="line">
            <a:avLst/>
          </a:prstGeom>
          <a:ln w="9525">
            <a:solidFill>
              <a:srgbClr val="000000"/>
            </a:solidFill>
            <a:round/>
            <a:headEnd len="sm" type="arrow" w="sm"/>
            <a:tailEnd len="sm" type="arrow" w="sm"/>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2257" name="Text Box 18"/>
          <p:cNvSpPr/>
          <p:nvPr/>
        </p:nvSpPr>
        <p:spPr>
          <a:xfrm>
            <a:off x="999360" y="2144880"/>
            <a:ext cx="846720" cy="51588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Times New Roman"/>
                <a:ea typeface="HG丸ｺﾞｼｯｸM-PRO"/>
              </a:rPr>
              <a:t>A : vapor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Times New Roman"/>
                <a:ea typeface="HG丸ｺﾞｼｯｸM-PRO"/>
              </a:rPr>
              <a:t>B : air</a:t>
            </a:r>
            <a:endParaRPr b="0" lang="en-US" sz="1400" spc="-1" strike="noStrike">
              <a:solidFill>
                <a:srgbClr val="000000"/>
              </a:solidFill>
              <a:latin typeface="Arial"/>
            </a:endParaRPr>
          </a:p>
        </p:txBody>
      </p:sp>
      <p:graphicFrame>
        <p:nvGraphicFramePr>
          <p:cNvPr id="2258" name="Object 19"/>
          <p:cNvGraphicFramePr/>
          <p:nvPr/>
        </p:nvGraphicFramePr>
        <p:xfrm>
          <a:off x="3048120" y="1447920"/>
          <a:ext cx="2768040" cy="672480"/>
        </p:xfrm>
        <a:graphic>
          <a:graphicData uri="http://schemas.openxmlformats.org/presentationml/2006/ole">
            <p:oleObj progId="Equation.DSMT4" r:id="rId1" spid="">
              <p:embed/>
              <p:pic>
                <p:nvPicPr>
                  <p:cNvPr id="2259" name="Object 19" descr=""/>
                  <p:cNvPicPr/>
                  <p:nvPr/>
                </p:nvPicPr>
                <p:blipFill>
                  <a:blip r:embed="rId2"/>
                  <a:stretch/>
                </p:blipFill>
                <p:spPr>
                  <a:xfrm>
                    <a:off x="3048120" y="1447920"/>
                    <a:ext cx="2768040" cy="672480"/>
                  </a:xfrm>
                  <a:prstGeom prst="rect">
                    <a:avLst/>
                  </a:prstGeom>
                  <a:ln w="0">
                    <a:noFill/>
                  </a:ln>
                </p:spPr>
              </p:pic>
            </p:oleObj>
          </a:graphicData>
        </a:graphic>
      </p:graphicFrame>
      <p:graphicFrame>
        <p:nvGraphicFramePr>
          <p:cNvPr id="2260" name="Object 20"/>
          <p:cNvGraphicFramePr/>
          <p:nvPr/>
        </p:nvGraphicFramePr>
        <p:xfrm>
          <a:off x="2629080" y="2603520"/>
          <a:ext cx="6438240" cy="1281960"/>
        </p:xfrm>
        <a:graphic>
          <a:graphicData uri="http://schemas.openxmlformats.org/presentationml/2006/ole">
            <p:oleObj progId="Equation.DSMT4" r:id="rId3" spid="">
              <p:embed/>
              <p:pic>
                <p:nvPicPr>
                  <p:cNvPr id="2261" name="Object 20" descr=""/>
                  <p:cNvPicPr/>
                  <p:nvPr/>
                </p:nvPicPr>
                <p:blipFill>
                  <a:blip r:embed="rId4"/>
                  <a:stretch/>
                </p:blipFill>
                <p:spPr>
                  <a:xfrm>
                    <a:off x="2629080" y="2603520"/>
                    <a:ext cx="6438240" cy="1281960"/>
                  </a:xfrm>
                  <a:prstGeom prst="rect">
                    <a:avLst/>
                  </a:prstGeom>
                  <a:ln w="0">
                    <a:noFill/>
                  </a:ln>
                </p:spPr>
              </p:pic>
            </p:oleObj>
          </a:graphicData>
        </a:graphic>
      </p:graphicFrame>
      <p:graphicFrame>
        <p:nvGraphicFramePr>
          <p:cNvPr id="2262" name="Object 21"/>
          <p:cNvGraphicFramePr/>
          <p:nvPr/>
        </p:nvGraphicFramePr>
        <p:xfrm>
          <a:off x="2971800" y="4267080"/>
          <a:ext cx="1993320" cy="799560"/>
        </p:xfrm>
        <a:graphic>
          <a:graphicData uri="http://schemas.openxmlformats.org/presentationml/2006/ole">
            <p:oleObj progId="Equation.DSMT4" r:id="rId5" spid="">
              <p:embed/>
              <p:pic>
                <p:nvPicPr>
                  <p:cNvPr id="2263" name="Object 21" descr=""/>
                  <p:cNvPicPr/>
                  <p:nvPr/>
                </p:nvPicPr>
                <p:blipFill>
                  <a:blip r:embed="rId6"/>
                  <a:stretch/>
                </p:blipFill>
                <p:spPr>
                  <a:xfrm>
                    <a:off x="2971800" y="4267080"/>
                    <a:ext cx="1993320" cy="799560"/>
                  </a:xfrm>
                  <a:prstGeom prst="rect">
                    <a:avLst/>
                  </a:prstGeom>
                  <a:ln w="0">
                    <a:noFill/>
                  </a:ln>
                </p:spPr>
              </p:pic>
            </p:oleObj>
          </a:graphicData>
        </a:graphic>
      </p:graphicFrame>
      <p:graphicFrame>
        <p:nvGraphicFramePr>
          <p:cNvPr id="2264" name="Object 22"/>
          <p:cNvGraphicFramePr/>
          <p:nvPr/>
        </p:nvGraphicFramePr>
        <p:xfrm>
          <a:off x="2971800" y="5581800"/>
          <a:ext cx="3834720" cy="710640"/>
        </p:xfrm>
        <a:graphic>
          <a:graphicData uri="http://schemas.openxmlformats.org/presentationml/2006/ole">
            <p:oleObj progId="Equation.DSMT4" r:id="rId7" spid="">
              <p:embed/>
              <p:pic>
                <p:nvPicPr>
                  <p:cNvPr id="2265" name="Object 22" descr=""/>
                  <p:cNvPicPr/>
                  <p:nvPr/>
                </p:nvPicPr>
                <p:blipFill>
                  <a:blip r:embed="rId8"/>
                  <a:stretch/>
                </p:blipFill>
                <p:spPr>
                  <a:xfrm>
                    <a:off x="2971800" y="5581800"/>
                    <a:ext cx="3834720" cy="710640"/>
                  </a:xfrm>
                  <a:prstGeom prst="rect">
                    <a:avLst/>
                  </a:prstGeom>
                  <a:ln w="0">
                    <a:noFill/>
                  </a:ln>
                </p:spPr>
              </p:pic>
            </p:oleObj>
          </a:graphicData>
        </a:graphic>
      </p:graphicFrame>
      <p:sp>
        <p:nvSpPr>
          <p:cNvPr id="2266" name="Text Box 23"/>
          <p:cNvSpPr/>
          <p:nvPr/>
        </p:nvSpPr>
        <p:spPr>
          <a:xfrm>
            <a:off x="6095880" y="4362480"/>
            <a:ext cx="2818800" cy="643320"/>
          </a:xfrm>
          <a:prstGeom prst="rect">
            <a:avLst/>
          </a:prstGeom>
          <a:noFill/>
          <a:ln w="9525">
            <a:solidFill>
              <a:srgbClr val="000000"/>
            </a:solidFill>
            <a:miter/>
          </a:ln>
        </p:spPr>
        <p:style>
          <a:lnRef idx="0"/>
          <a:fillRef idx="0"/>
          <a:effectRef idx="0"/>
          <a:fontRef idx="minor"/>
        </p:style>
        <p:txBody>
          <a:bodyPr lIns="90000" rIns="90000" tIns="45000" bIns="45000" anchor="t">
            <a:spAutoFit/>
          </a:bodyPr>
          <a:p>
            <a:pPr>
              <a:lnSpc>
                <a:spcPct val="100000"/>
              </a:lnSpc>
            </a:pPr>
            <a:r>
              <a:rPr b="0" lang="ja-JP" sz="1600" spc="-1" strike="noStrike">
                <a:solidFill>
                  <a:srgbClr val="000000"/>
                </a:solidFill>
                <a:latin typeface="Times New Roman"/>
                <a:ea typeface="HG丸ｺﾞｼｯｸM-PRO"/>
              </a:rPr>
              <a:t>至る所飽和濃度 </a:t>
            </a:r>
            <a:r>
              <a:rPr b="0" lang="en-US" sz="1600" spc="-1" strike="noStrike">
                <a:solidFill>
                  <a:srgbClr val="000000"/>
                </a:solidFill>
                <a:latin typeface="Times New Roman"/>
                <a:ea typeface="HG丸ｺﾞｼｯｸM-PRO"/>
              </a:rPr>
              <a:t>(x</a:t>
            </a:r>
            <a:r>
              <a:rPr b="0" lang="en-US" sz="1600" spc="-1" strike="noStrike" baseline="-25000">
                <a:solidFill>
                  <a:srgbClr val="000000"/>
                </a:solidFill>
                <a:latin typeface="Times New Roman"/>
                <a:ea typeface="HG丸ｺﾞｼｯｸM-PRO"/>
              </a:rPr>
              <a:t>A2</a:t>
            </a:r>
            <a:r>
              <a:rPr b="0" lang="en-US" sz="1600" spc="-1" strike="noStrike">
                <a:solidFill>
                  <a:srgbClr val="000000"/>
                </a:solidFill>
                <a:latin typeface="Times New Roman"/>
                <a:ea typeface="HG丸ｺﾞｼｯｸM-PRO"/>
              </a:rPr>
              <a:t> = x</a:t>
            </a:r>
            <a:r>
              <a:rPr b="0" lang="en-US" sz="1600" spc="-1" strike="noStrike" baseline="-25000">
                <a:solidFill>
                  <a:srgbClr val="000000"/>
                </a:solidFill>
                <a:latin typeface="Times New Roman"/>
                <a:ea typeface="HG丸ｺﾞｼｯｸM-PRO"/>
              </a:rPr>
              <a:t>A1</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なら蒸発しない </a:t>
            </a:r>
            <a:r>
              <a:rPr b="0" lang="en-US" sz="1600" spc="-1" strike="noStrike">
                <a:solidFill>
                  <a:srgbClr val="000000"/>
                </a:solidFill>
                <a:latin typeface="Times New Roman"/>
                <a:ea typeface="HG丸ｺﾞｼｯｸM-PRO"/>
              </a:rPr>
              <a:t>(N</a:t>
            </a:r>
            <a:r>
              <a:rPr b="0" lang="en-US" sz="1600" spc="-1" strike="noStrike" baseline="-25000">
                <a:solidFill>
                  <a:srgbClr val="000000"/>
                </a:solidFill>
                <a:latin typeface="Times New Roman"/>
                <a:ea typeface="HG丸ｺﾞｼｯｸM-PRO"/>
              </a:rPr>
              <a:t>A</a:t>
            </a:r>
            <a:r>
              <a:rPr b="0" lang="en-US" sz="1600" spc="-1" strike="noStrike">
                <a:solidFill>
                  <a:srgbClr val="000000"/>
                </a:solidFill>
                <a:latin typeface="Times New Roman"/>
                <a:ea typeface="HG丸ｺﾞｼｯｸM-PRO"/>
              </a:rPr>
              <a:t> = 0)</a:t>
            </a:r>
            <a:endParaRPr b="0" lang="en-US" sz="1600" spc="-1" strike="noStrike">
              <a:solidFill>
                <a:srgbClr val="000000"/>
              </a:solidFill>
              <a:latin typeface="Arial"/>
            </a:endParaRPr>
          </a:p>
        </p:txBody>
      </p:sp>
      <p:sp>
        <p:nvSpPr>
          <p:cNvPr id="2267" name="Freeform 24"/>
          <p:cNvSpPr/>
          <p:nvPr/>
        </p:nvSpPr>
        <p:spPr>
          <a:xfrm>
            <a:off x="6858000" y="4952880"/>
            <a:ext cx="685080" cy="990000"/>
          </a:xfrm>
          <a:custGeom>
            <a:avLst/>
            <a:gdLst>
              <a:gd name="textAreaLeft" fmla="*/ 0 w 685080"/>
              <a:gd name="textAreaRight" fmla="*/ 685800 w 685080"/>
              <a:gd name="textAreaTop" fmla="*/ 0 h 990000"/>
              <a:gd name="textAreaBottom" fmla="*/ 990720 h 990000"/>
            </a:gdLst>
            <a:ahLst/>
            <a:rect l="textAreaLeft" t="textAreaTop" r="textAreaRight" b="textAreaBottom"/>
            <a:pathLst>
              <a:path w="192" h="624">
                <a:moveTo>
                  <a:pt x="0" y="624"/>
                </a:moveTo>
                <a:lnTo>
                  <a:pt x="192" y="624"/>
                </a:lnTo>
                <a:lnTo>
                  <a:pt x="192" y="0"/>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268" name="Text Box 25"/>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演習</a:t>
            </a:r>
            <a:endParaRPr b="0" lang="en-US" sz="3200" spc="-1" strike="noStrike">
              <a:solidFill>
                <a:srgbClr val="000000"/>
              </a:solidFill>
              <a:latin typeface="Arial"/>
            </a:endParaRPr>
          </a:p>
        </p:txBody>
      </p:sp>
      <p:sp>
        <p:nvSpPr>
          <p:cNvPr id="2270" name="PlaceHolder 2"/>
          <p:cNvSpPr>
            <a:spLocks noGrp="1"/>
          </p:cNvSpPr>
          <p:nvPr>
            <p:ph/>
          </p:nvPr>
        </p:nvSpPr>
        <p:spPr>
          <a:xfrm>
            <a:off x="152280" y="12193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熱伝導　：</a:t>
            </a:r>
            <a:r>
              <a:rPr b="0" lang="en-US" sz="1800" spc="-1" strike="noStrike">
                <a:solidFill>
                  <a:srgbClr val="000099"/>
                </a:solidFill>
                <a:latin typeface="Times New Roman"/>
                <a:ea typeface="HG丸ｺﾞｼｯｸM-PRO"/>
              </a:rPr>
              <a:t>96</a:t>
            </a:r>
            <a:r>
              <a:rPr b="0" lang="ja-JP" sz="1800" spc="-1" strike="noStrike">
                <a:solidFill>
                  <a:srgbClr val="000099"/>
                </a:solidFill>
                <a:latin typeface="Times New Roman"/>
                <a:ea typeface="HG丸ｺﾞｼｯｸM-PRO"/>
              </a:rPr>
              <a:t>ページ </a:t>
            </a:r>
            <a:r>
              <a:rPr b="0" lang="en-US" sz="1800" spc="-1" strike="noStrike">
                <a:solidFill>
                  <a:srgbClr val="000099"/>
                </a:solidFill>
                <a:latin typeface="Times New Roman"/>
                <a:ea typeface="HG丸ｺﾞｼｯｸM-PRO"/>
              </a:rPr>
              <a:t>[3] </a:t>
            </a:r>
            <a:r>
              <a:rPr b="0" lang="ja-JP"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3.3kW</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対流伝熱の基礎：</a:t>
            </a:r>
            <a:r>
              <a:rPr b="0" lang="en-US" sz="1800" spc="-1" strike="noStrike">
                <a:solidFill>
                  <a:srgbClr val="000099"/>
                </a:solidFill>
                <a:latin typeface="Times New Roman"/>
                <a:ea typeface="HG丸ｺﾞｼｯｸM-PRO"/>
              </a:rPr>
              <a:t>124</a:t>
            </a:r>
            <a:r>
              <a:rPr b="0" lang="ja-JP" sz="1800" spc="-1" strike="noStrike">
                <a:solidFill>
                  <a:srgbClr val="000099"/>
                </a:solidFill>
                <a:latin typeface="Times New Roman"/>
                <a:ea typeface="HG丸ｺﾞｼｯｸM-PRO"/>
              </a:rPr>
              <a:t>ページ </a:t>
            </a:r>
            <a:r>
              <a:rPr b="0" lang="en-US" sz="1800" spc="-1" strike="noStrike">
                <a:solidFill>
                  <a:srgbClr val="000099"/>
                </a:solidFill>
                <a:latin typeface="Times New Roman"/>
                <a:ea typeface="HG丸ｺﾞｼｯｸM-PRO"/>
              </a:rPr>
              <a:t>[4]</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(1)</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(2)</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(3)</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対流伝熱の典型問題：</a:t>
            </a:r>
            <a:r>
              <a:rPr b="0" lang="en-US" sz="1800" spc="-1" strike="noStrike">
                <a:solidFill>
                  <a:srgbClr val="000099"/>
                </a:solidFill>
                <a:latin typeface="Times New Roman"/>
                <a:ea typeface="HG丸ｺﾞｼｯｸM-PRO"/>
              </a:rPr>
              <a:t>146</a:t>
            </a:r>
            <a:r>
              <a:rPr b="0" lang="ja-JP" sz="1800" spc="-1" strike="noStrike">
                <a:solidFill>
                  <a:srgbClr val="000099"/>
                </a:solidFill>
                <a:latin typeface="Times New Roman"/>
                <a:ea typeface="HG丸ｺﾞｼｯｸM-PRO"/>
              </a:rPr>
              <a:t>ページ </a:t>
            </a:r>
            <a:r>
              <a:rPr b="0" lang="en-US" sz="1800" spc="-1" strike="noStrike">
                <a:solidFill>
                  <a:srgbClr val="000099"/>
                </a:solidFill>
                <a:latin typeface="Times New Roman"/>
                <a:ea typeface="HG丸ｺﾞｼｯｸM-PRO"/>
              </a:rPr>
              <a:t>[7]</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 </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放射伝熱：</a:t>
            </a:r>
            <a:endParaRPr b="0" lang="en-US" sz="18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en-US" sz="2000" spc="-1" strike="noStrike">
                <a:solidFill>
                  <a:srgbClr val="000099"/>
                </a:solidFill>
                <a:latin typeface="Times New Roman"/>
                <a:ea typeface="HG丸ｺﾞｼｯｸM-PRO"/>
              </a:rPr>
              <a:t>8.2.3</a:t>
            </a:r>
            <a:r>
              <a:rPr b="0" lang="ja-JP" sz="2000" spc="-1" strike="noStrike">
                <a:solidFill>
                  <a:srgbClr val="000099"/>
                </a:solidFill>
                <a:latin typeface="Times New Roman"/>
                <a:ea typeface="HG丸ｺﾞｼｯｸM-PRO"/>
              </a:rPr>
              <a:t>節の式変形を自分でやってみる。</a:t>
            </a:r>
            <a:endParaRPr b="0" lang="en-US" sz="2000" spc="-1" strike="noStrike">
              <a:solidFill>
                <a:srgbClr val="000000"/>
              </a:solidFill>
              <a:latin typeface="Arial"/>
            </a:endParaRPr>
          </a:p>
        </p:txBody>
      </p:sp>
      <p:graphicFrame>
        <p:nvGraphicFramePr>
          <p:cNvPr id="2271" name="Object 4"/>
          <p:cNvGraphicFramePr/>
          <p:nvPr/>
        </p:nvGraphicFramePr>
        <p:xfrm>
          <a:off x="1467000" y="2438280"/>
          <a:ext cx="3390120" cy="354960"/>
        </p:xfrm>
        <a:graphic>
          <a:graphicData uri="http://schemas.openxmlformats.org/presentationml/2006/ole">
            <p:oleObj progId="Equation.DSMT4" r:id="rId1" spid="">
              <p:embed/>
              <p:pic>
                <p:nvPicPr>
                  <p:cNvPr id="2272" name="Object 4" descr=""/>
                  <p:cNvPicPr/>
                  <p:nvPr/>
                </p:nvPicPr>
                <p:blipFill>
                  <a:blip r:embed="rId2"/>
                  <a:stretch/>
                </p:blipFill>
                <p:spPr>
                  <a:xfrm>
                    <a:off x="1467000" y="2438280"/>
                    <a:ext cx="3390120" cy="354960"/>
                  </a:xfrm>
                  <a:prstGeom prst="rect">
                    <a:avLst/>
                  </a:prstGeom>
                  <a:ln w="0">
                    <a:noFill/>
                  </a:ln>
                </p:spPr>
              </p:pic>
            </p:oleObj>
          </a:graphicData>
        </a:graphic>
      </p:graphicFrame>
      <p:graphicFrame>
        <p:nvGraphicFramePr>
          <p:cNvPr id="2273" name="Object 5"/>
          <p:cNvGraphicFramePr/>
          <p:nvPr/>
        </p:nvGraphicFramePr>
        <p:xfrm>
          <a:off x="1486080" y="2765520"/>
          <a:ext cx="6819120" cy="558000"/>
        </p:xfrm>
        <a:graphic>
          <a:graphicData uri="http://schemas.openxmlformats.org/presentationml/2006/ole">
            <p:oleObj progId="Equation.DSMT4" r:id="rId3" spid="">
              <p:embed/>
              <p:pic>
                <p:nvPicPr>
                  <p:cNvPr id="2274" name="Object 5" descr=""/>
                  <p:cNvPicPr/>
                  <p:nvPr/>
                </p:nvPicPr>
                <p:blipFill>
                  <a:blip r:embed="rId4"/>
                  <a:stretch/>
                </p:blipFill>
                <p:spPr>
                  <a:xfrm>
                    <a:off x="1486080" y="2765520"/>
                    <a:ext cx="6819120" cy="558000"/>
                  </a:xfrm>
                  <a:prstGeom prst="rect">
                    <a:avLst/>
                  </a:prstGeom>
                  <a:ln w="0">
                    <a:noFill/>
                  </a:ln>
                </p:spPr>
              </p:pic>
            </p:oleObj>
          </a:graphicData>
        </a:graphic>
      </p:graphicFrame>
      <p:graphicFrame>
        <p:nvGraphicFramePr>
          <p:cNvPr id="2275" name="Object 6"/>
          <p:cNvGraphicFramePr/>
          <p:nvPr/>
        </p:nvGraphicFramePr>
        <p:xfrm>
          <a:off x="1536840" y="3251160"/>
          <a:ext cx="3110760" cy="634320"/>
        </p:xfrm>
        <a:graphic>
          <a:graphicData uri="http://schemas.openxmlformats.org/presentationml/2006/ole">
            <p:oleObj progId="Equation.DSMT4" r:id="rId5" spid="">
              <p:embed/>
              <p:pic>
                <p:nvPicPr>
                  <p:cNvPr id="2276" name="Object 6" descr=""/>
                  <p:cNvPicPr/>
                  <p:nvPr/>
                </p:nvPicPr>
                <p:blipFill>
                  <a:blip r:embed="rId6"/>
                  <a:stretch/>
                </p:blipFill>
                <p:spPr>
                  <a:xfrm>
                    <a:off x="1536840" y="3251160"/>
                    <a:ext cx="3110760" cy="634320"/>
                  </a:xfrm>
                  <a:prstGeom prst="rect">
                    <a:avLst/>
                  </a:prstGeom>
                  <a:ln w="0">
                    <a:noFill/>
                  </a:ln>
                </p:spPr>
              </p:pic>
            </p:oleObj>
          </a:graphicData>
        </a:graphic>
      </p:graphicFrame>
      <p:graphicFrame>
        <p:nvGraphicFramePr>
          <p:cNvPr id="2277" name="Object 7"/>
          <p:cNvGraphicFramePr/>
          <p:nvPr/>
        </p:nvGraphicFramePr>
        <p:xfrm>
          <a:off x="1066680" y="4610160"/>
          <a:ext cx="4152240" cy="266040"/>
        </p:xfrm>
        <a:graphic>
          <a:graphicData uri="http://schemas.openxmlformats.org/presentationml/2006/ole">
            <p:oleObj progId="Equation.DSMT4" r:id="rId7" spid="">
              <p:embed/>
              <p:pic>
                <p:nvPicPr>
                  <p:cNvPr id="2278" name="Object 7" descr=""/>
                  <p:cNvPicPr/>
                  <p:nvPr/>
                </p:nvPicPr>
                <p:blipFill>
                  <a:blip r:embed="rId8"/>
                  <a:stretch/>
                </p:blipFill>
                <p:spPr>
                  <a:xfrm>
                    <a:off x="1066680" y="4610160"/>
                    <a:ext cx="4152240" cy="266040"/>
                  </a:xfrm>
                  <a:prstGeom prst="rect">
                    <a:avLst/>
                  </a:prstGeom>
                  <a:ln w="0">
                    <a:noFill/>
                  </a:ln>
                </p:spPr>
              </p:pic>
            </p:oleObj>
          </a:graphicData>
        </a:graphic>
      </p:graphicFrame>
      <p:sp>
        <p:nvSpPr>
          <p:cNvPr id="2279" name="Text Box 8"/>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第２章　熱伝導と熱伝導方程式</a:t>
            </a:r>
            <a:endParaRPr b="0" lang="en-US" sz="3200" spc="-1" strike="noStrike">
              <a:solidFill>
                <a:srgbClr val="000000"/>
              </a:solidFill>
              <a:latin typeface="Arial"/>
            </a:endParaRPr>
          </a:p>
        </p:txBody>
      </p:sp>
      <p:sp>
        <p:nvSpPr>
          <p:cNvPr id="424" name="PlaceHolder 2"/>
          <p:cNvSpPr>
            <a:spLocks noGrp="1"/>
          </p:cNvSpPr>
          <p:nvPr>
            <p:ph/>
          </p:nvPr>
        </p:nvSpPr>
        <p:spPr>
          <a:xfrm>
            <a:off x="152280" y="1523880"/>
            <a:ext cx="8838360" cy="35046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熱伝導方程式とフーリエの法則</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まず熱伝導方程式を導く．導かれる式を最初に書いておくと・・</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en-US" sz="2000" spc="-1" strike="noStrike">
                <a:solidFill>
                  <a:srgbClr val="000099"/>
                </a:solidFill>
                <a:latin typeface="Times New Roman"/>
                <a:ea typeface="HG丸ｺﾞｼｯｸM-PRO"/>
              </a:rPr>
              <a:t>2-3</a:t>
            </a:r>
            <a:r>
              <a:rPr b="0" lang="ja-JP" sz="2000" spc="-1" strike="noStrike">
                <a:solidFill>
                  <a:srgbClr val="000099"/>
                </a:solidFill>
                <a:latin typeface="Times New Roman"/>
                <a:ea typeface="HG丸ｺﾞｼｯｸM-PRO"/>
              </a:rPr>
              <a:t>章で出てくる式はこれだけ．</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熱伝導方程式を導くのに必要な法則は、（エネルギー保存則と）フーリエの法則（熱流束は温度勾配に比例する）だけ．</a:t>
            </a:r>
            <a:endParaRPr b="0" lang="en-US" sz="2000" spc="-1" strike="noStrike">
              <a:solidFill>
                <a:srgbClr val="000000"/>
              </a:solidFill>
              <a:latin typeface="Arial"/>
            </a:endParaRPr>
          </a:p>
        </p:txBody>
      </p:sp>
      <p:graphicFrame>
        <p:nvGraphicFramePr>
          <p:cNvPr id="425" name="Object 4"/>
          <p:cNvGraphicFramePr/>
          <p:nvPr/>
        </p:nvGraphicFramePr>
        <p:xfrm>
          <a:off x="1371600" y="2666880"/>
          <a:ext cx="3237840" cy="774000"/>
        </p:xfrm>
        <a:graphic>
          <a:graphicData uri="http://schemas.openxmlformats.org/presentationml/2006/ole">
            <p:oleObj progId="Equation.DSMT4" r:id="rId1" spid="">
              <p:embed/>
              <p:pic>
                <p:nvPicPr>
                  <p:cNvPr id="426" name="Object 4" descr=""/>
                  <p:cNvPicPr/>
                  <p:nvPr/>
                </p:nvPicPr>
                <p:blipFill>
                  <a:blip r:embed="rId2"/>
                  <a:stretch/>
                </p:blipFill>
                <p:spPr>
                  <a:xfrm>
                    <a:off x="1371600" y="2666880"/>
                    <a:ext cx="3237840" cy="774000"/>
                  </a:xfrm>
                  <a:prstGeom prst="rect">
                    <a:avLst/>
                  </a:prstGeom>
                  <a:ln w="0">
                    <a:noFill/>
                  </a:ln>
                </p:spPr>
              </p:pic>
            </p:oleObj>
          </a:graphicData>
        </a:graphic>
      </p:graphicFrame>
      <p:graphicFrame>
        <p:nvGraphicFramePr>
          <p:cNvPr id="427" name="Object 6"/>
          <p:cNvGraphicFramePr/>
          <p:nvPr/>
        </p:nvGraphicFramePr>
        <p:xfrm>
          <a:off x="1517760" y="5204160"/>
          <a:ext cx="1078920" cy="672480"/>
        </p:xfrm>
        <a:graphic>
          <a:graphicData uri="http://schemas.openxmlformats.org/presentationml/2006/ole">
            <p:oleObj progId="Equation.DSMT4" r:id="rId3" spid="">
              <p:embed/>
              <p:pic>
                <p:nvPicPr>
                  <p:cNvPr id="428" name="Object 6" descr=""/>
                  <p:cNvPicPr/>
                  <p:nvPr/>
                </p:nvPicPr>
                <p:blipFill>
                  <a:blip r:embed="rId4"/>
                  <a:stretch/>
                </p:blipFill>
                <p:spPr>
                  <a:xfrm>
                    <a:off x="1517760" y="5204160"/>
                    <a:ext cx="1078920" cy="672480"/>
                  </a:xfrm>
                  <a:prstGeom prst="rect">
                    <a:avLst/>
                  </a:prstGeom>
                  <a:ln w="0">
                    <a:noFill/>
                  </a:ln>
                </p:spPr>
              </p:pic>
            </p:oleObj>
          </a:graphicData>
        </a:graphic>
      </p:graphicFrame>
      <p:sp>
        <p:nvSpPr>
          <p:cNvPr id="429" name="テキスト ボックス 1"/>
          <p:cNvSpPr/>
          <p:nvPr/>
        </p:nvSpPr>
        <p:spPr>
          <a:xfrm>
            <a:off x="4368960" y="5538600"/>
            <a:ext cx="241020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この２つは絶対に覚える</a:t>
            </a:r>
            <a:endParaRPr b="0" lang="en-US" sz="1600" spc="-1" strike="noStrike">
              <a:solidFill>
                <a:srgbClr val="000000"/>
              </a:solidFill>
              <a:latin typeface="Arial"/>
            </a:endParaRPr>
          </a:p>
        </p:txBody>
      </p:sp>
      <p:sp>
        <p:nvSpPr>
          <p:cNvPr id="430" name="フリーフォーム 5"/>
          <p:cNvSpPr/>
          <p:nvPr/>
        </p:nvSpPr>
        <p:spPr>
          <a:xfrm>
            <a:off x="5231880" y="2637000"/>
            <a:ext cx="1040760" cy="540000"/>
          </a:xfrm>
          <a:custGeom>
            <a:avLst/>
            <a:gdLst>
              <a:gd name="textAreaLeft" fmla="*/ 0 w 1040760"/>
              <a:gd name="textAreaRight" fmla="*/ 1041480 w 1040760"/>
              <a:gd name="textAreaTop" fmla="*/ 0 h 540000"/>
              <a:gd name="textAreaBottom" fmla="*/ 540720 h 540000"/>
            </a:gdLst>
            <a:ahLst/>
            <a:rect l="textAreaLeft" t="textAreaTop" r="textAreaRight" b="textAreaBottom"/>
            <a:pathLst>
              <a:path w="1041620" h="540736">
                <a:moveTo>
                  <a:pt x="0" y="540736"/>
                </a:moveTo>
                <a:cubicBezTo>
                  <a:pt x="142461" y="209432"/>
                  <a:pt x="231913" y="4023"/>
                  <a:pt x="405516" y="48"/>
                </a:cubicBezTo>
                <a:cubicBezTo>
                  <a:pt x="579119" y="-3927"/>
                  <a:pt x="815670" y="243888"/>
                  <a:pt x="1041620" y="516883"/>
                </a:cubicBezTo>
              </a:path>
            </a:pathLst>
          </a:custGeom>
          <a:noFill/>
          <a:ln w="0">
            <a:solidFill>
              <a:srgbClr val="000000"/>
            </a:solidFill>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graphicFrame>
        <p:nvGraphicFramePr>
          <p:cNvPr id="431" name="オブジェクト 6"/>
          <p:cNvGraphicFramePr/>
          <p:nvPr/>
        </p:nvGraphicFramePr>
        <p:xfrm>
          <a:off x="5406840" y="3267000"/>
          <a:ext cx="748440" cy="596160"/>
        </p:xfrm>
        <a:graphic>
          <a:graphicData uri="http://schemas.openxmlformats.org/presentationml/2006/ole">
            <p:oleObj progId="Equation.DSMT4" r:id="rId5" spid="">
              <p:embed/>
              <p:pic>
                <p:nvPicPr>
                  <p:cNvPr id="432" name="オブジェクト 6" descr=""/>
                  <p:cNvPicPr/>
                  <p:nvPr/>
                </p:nvPicPr>
                <p:blipFill>
                  <a:blip r:embed="rId6"/>
                  <a:stretch/>
                </p:blipFill>
                <p:spPr>
                  <a:xfrm>
                    <a:off x="5406840" y="3267000"/>
                    <a:ext cx="748440" cy="596160"/>
                  </a:xfrm>
                  <a:prstGeom prst="rect">
                    <a:avLst/>
                  </a:prstGeom>
                  <a:ln w="0">
                    <a:noFill/>
                  </a:ln>
                </p:spPr>
              </p:pic>
            </p:oleObj>
          </a:graphicData>
        </a:graphic>
      </p:graphicFrame>
      <p:sp>
        <p:nvSpPr>
          <p:cNvPr id="433" name="フリーフォーム 11"/>
          <p:cNvSpPr/>
          <p:nvPr/>
        </p:nvSpPr>
        <p:spPr>
          <a:xfrm rot="10800000">
            <a:off x="6589080" y="2637720"/>
            <a:ext cx="1040760" cy="540000"/>
          </a:xfrm>
          <a:custGeom>
            <a:avLst/>
            <a:gdLst>
              <a:gd name="textAreaLeft" fmla="*/ 0 w 1040760"/>
              <a:gd name="textAreaRight" fmla="*/ 1041480 w 1040760"/>
              <a:gd name="textAreaTop" fmla="*/ 0 h 540000"/>
              <a:gd name="textAreaBottom" fmla="*/ 540720 h 540000"/>
            </a:gdLst>
            <a:ahLst/>
            <a:rect l="textAreaLeft" t="textAreaTop" r="textAreaRight" b="textAreaBottom"/>
            <a:pathLst>
              <a:path w="1041620" h="540736">
                <a:moveTo>
                  <a:pt x="0" y="540736"/>
                </a:moveTo>
                <a:cubicBezTo>
                  <a:pt x="142461" y="209432"/>
                  <a:pt x="231913" y="4023"/>
                  <a:pt x="405516" y="48"/>
                </a:cubicBezTo>
                <a:cubicBezTo>
                  <a:pt x="579119" y="-3927"/>
                  <a:pt x="815670" y="243888"/>
                  <a:pt x="1041620" y="516883"/>
                </a:cubicBezTo>
              </a:path>
            </a:pathLst>
          </a:custGeom>
          <a:noFill/>
          <a:ln w="0">
            <a:solidFill>
              <a:srgbClr val="000000"/>
            </a:solidFill>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graphicFrame>
        <p:nvGraphicFramePr>
          <p:cNvPr id="434" name="オブジェクト 12"/>
          <p:cNvGraphicFramePr/>
          <p:nvPr/>
        </p:nvGraphicFramePr>
        <p:xfrm>
          <a:off x="6763320" y="3267000"/>
          <a:ext cx="748440" cy="596160"/>
        </p:xfrm>
        <a:graphic>
          <a:graphicData uri="http://schemas.openxmlformats.org/presentationml/2006/ole">
            <p:oleObj progId="Equation.DSMT4" r:id="rId7" spid="">
              <p:embed/>
              <p:pic>
                <p:nvPicPr>
                  <p:cNvPr id="435" name="オブジェクト 12" descr=""/>
                  <p:cNvPicPr/>
                  <p:nvPr/>
                </p:nvPicPr>
                <p:blipFill>
                  <a:blip r:embed="rId8"/>
                  <a:stretch/>
                </p:blipFill>
                <p:spPr>
                  <a:xfrm>
                    <a:off x="6763320" y="3267000"/>
                    <a:ext cx="748440" cy="59616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p:nvPr>
        </p:nvSpPr>
        <p:spPr>
          <a:xfrm>
            <a:off x="1143000" y="2209680"/>
            <a:ext cx="6857280" cy="41904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簡単のため空間一次元で考える．上図を参考にすると・・</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適当に整理すれば・・</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フーリエの法則より・・</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物性値が一定なら・・</a:t>
            </a:r>
            <a:endParaRPr b="0" lang="en-US" sz="1800" spc="-1" strike="noStrike">
              <a:solidFill>
                <a:srgbClr val="000000"/>
              </a:solidFill>
              <a:latin typeface="Arial"/>
            </a:endParaRPr>
          </a:p>
        </p:txBody>
      </p:sp>
      <p:sp>
        <p:nvSpPr>
          <p:cNvPr id="437" name="PlaceHolder 2"/>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2.3.1 </a:t>
            </a:r>
            <a:r>
              <a:rPr b="1" lang="ja-JP" sz="3200" spc="-1" strike="noStrike">
                <a:solidFill>
                  <a:srgbClr val="000099"/>
                </a:solidFill>
                <a:latin typeface="Times New Roman"/>
                <a:ea typeface="HG丸ｺﾞｼｯｸM-PRO"/>
              </a:rPr>
              <a:t>熱伝導方程式の導出（空間一次元）</a:t>
            </a:r>
            <a:endParaRPr b="0" lang="en-US" sz="3200" spc="-1" strike="noStrike">
              <a:solidFill>
                <a:srgbClr val="000000"/>
              </a:solidFill>
              <a:latin typeface="Arial"/>
            </a:endParaRPr>
          </a:p>
        </p:txBody>
      </p:sp>
      <p:graphicFrame>
        <p:nvGraphicFramePr>
          <p:cNvPr id="438" name="Object 4"/>
          <p:cNvGraphicFramePr/>
          <p:nvPr/>
        </p:nvGraphicFramePr>
        <p:xfrm>
          <a:off x="1828800" y="2641680"/>
          <a:ext cx="5396760" cy="329400"/>
        </p:xfrm>
        <a:graphic>
          <a:graphicData uri="http://schemas.openxmlformats.org/presentationml/2006/ole">
            <p:oleObj progId="Equation.DSMT4" r:id="rId1" spid="">
              <p:embed/>
              <p:pic>
                <p:nvPicPr>
                  <p:cNvPr id="439" name="Object 4" descr=""/>
                  <p:cNvPicPr/>
                  <p:nvPr/>
                </p:nvPicPr>
                <p:blipFill>
                  <a:blip r:embed="rId2"/>
                  <a:stretch/>
                </p:blipFill>
                <p:spPr>
                  <a:xfrm>
                    <a:off x="1828800" y="2641680"/>
                    <a:ext cx="5396760" cy="329400"/>
                  </a:xfrm>
                  <a:prstGeom prst="rect">
                    <a:avLst/>
                  </a:prstGeom>
                  <a:ln w="0">
                    <a:noFill/>
                  </a:ln>
                </p:spPr>
              </p:pic>
            </p:oleObj>
          </a:graphicData>
        </a:graphic>
      </p:graphicFrame>
      <p:grpSp>
        <p:nvGrpSpPr>
          <p:cNvPr id="440" name="Group 5"/>
          <p:cNvGrpSpPr/>
          <p:nvPr/>
        </p:nvGrpSpPr>
        <p:grpSpPr>
          <a:xfrm>
            <a:off x="2648520" y="914400"/>
            <a:ext cx="3991320" cy="1240200"/>
            <a:chOff x="2648520" y="914400"/>
            <a:chExt cx="3991320" cy="1240200"/>
          </a:xfrm>
        </p:grpSpPr>
        <p:sp>
          <p:nvSpPr>
            <p:cNvPr id="441" name="AutoShape 6"/>
            <p:cNvSpPr/>
            <p:nvPr/>
          </p:nvSpPr>
          <p:spPr>
            <a:xfrm>
              <a:off x="3384720" y="1219320"/>
              <a:ext cx="2208960" cy="532800"/>
            </a:xfrm>
            <a:prstGeom prst="cube">
              <a:avLst>
                <a:gd name="adj" fmla="val 25000"/>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442" name="Line 7"/>
            <p:cNvSpPr/>
            <p:nvPr/>
          </p:nvSpPr>
          <p:spPr>
            <a:xfrm>
              <a:off x="3003480" y="1485720"/>
              <a:ext cx="4572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443" name="Line 8"/>
            <p:cNvSpPr/>
            <p:nvPr/>
          </p:nvSpPr>
          <p:spPr>
            <a:xfrm>
              <a:off x="5543280" y="1485720"/>
              <a:ext cx="4572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444" name="Text Box 9"/>
            <p:cNvSpPr/>
            <p:nvPr/>
          </p:nvSpPr>
          <p:spPr>
            <a:xfrm>
              <a:off x="3003480" y="1785960"/>
              <a:ext cx="957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800" spc="-1" strike="noStrike">
                  <a:solidFill>
                    <a:srgbClr val="000000"/>
                  </a:solidFill>
                  <a:latin typeface="Times New Roman"/>
                  <a:ea typeface="HG丸ｺﾞｼｯｸM-PRO"/>
                </a:rPr>
                <a:t>x – </a:t>
              </a:r>
              <a:r>
                <a:rPr b="1" lang="en-US" sz="1800" spc="-1" strike="noStrike">
                  <a:solidFill>
                    <a:srgbClr val="000000"/>
                  </a:solidFill>
                  <a:latin typeface="Symbol"/>
                  <a:ea typeface="HG丸ｺﾞｼｯｸM-PRO"/>
                </a:rPr>
                <a:t>D</a:t>
              </a:r>
              <a:r>
                <a:rPr b="1" lang="en-US" sz="1800" spc="-1" strike="noStrike">
                  <a:solidFill>
                    <a:srgbClr val="000000"/>
                  </a:solidFill>
                  <a:latin typeface="Times New Roman"/>
                  <a:ea typeface="HG丸ｺﾞｼｯｸM-PRO"/>
                </a:rPr>
                <a:t>x/2</a:t>
              </a:r>
              <a:endParaRPr b="0" lang="en-US" sz="1800" spc="-1" strike="noStrike">
                <a:solidFill>
                  <a:srgbClr val="000000"/>
                </a:solidFill>
                <a:latin typeface="Arial"/>
              </a:endParaRPr>
            </a:p>
          </p:txBody>
        </p:sp>
        <p:sp>
          <p:nvSpPr>
            <p:cNvPr id="445" name="Text Box 10"/>
            <p:cNvSpPr/>
            <p:nvPr/>
          </p:nvSpPr>
          <p:spPr>
            <a:xfrm>
              <a:off x="5156640" y="1790640"/>
              <a:ext cx="973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800" spc="-1" strike="noStrike">
                  <a:solidFill>
                    <a:srgbClr val="000000"/>
                  </a:solidFill>
                  <a:latin typeface="Times New Roman"/>
                  <a:ea typeface="HG丸ｺﾞｼｯｸM-PRO"/>
                </a:rPr>
                <a:t>x + </a:t>
              </a:r>
              <a:r>
                <a:rPr b="1" lang="en-US" sz="1800" spc="-1" strike="noStrike">
                  <a:solidFill>
                    <a:srgbClr val="000000"/>
                  </a:solidFill>
                  <a:latin typeface="Symbol"/>
                  <a:ea typeface="HG丸ｺﾞｼｯｸM-PRO"/>
                </a:rPr>
                <a:t>D</a:t>
              </a:r>
              <a:r>
                <a:rPr b="1" lang="en-US" sz="1800" spc="-1" strike="noStrike">
                  <a:solidFill>
                    <a:srgbClr val="000000"/>
                  </a:solidFill>
                  <a:latin typeface="Times New Roman"/>
                  <a:ea typeface="HG丸ｺﾞｼｯｸM-PRO"/>
                </a:rPr>
                <a:t>x/2</a:t>
              </a:r>
              <a:endParaRPr b="0" lang="en-US" sz="1800" spc="-1" strike="noStrike">
                <a:solidFill>
                  <a:srgbClr val="000000"/>
                </a:solidFill>
                <a:latin typeface="Arial"/>
              </a:endParaRPr>
            </a:p>
          </p:txBody>
        </p:sp>
        <p:sp>
          <p:nvSpPr>
            <p:cNvPr id="446" name="Text Box 11"/>
            <p:cNvSpPr/>
            <p:nvPr/>
          </p:nvSpPr>
          <p:spPr>
            <a:xfrm>
              <a:off x="2648520" y="914400"/>
              <a:ext cx="1063080" cy="401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000000"/>
                  </a:solidFill>
                  <a:latin typeface="Times New Roman"/>
                  <a:ea typeface="HG丸ｺﾞｼｯｸM-PRO"/>
                </a:rPr>
                <a:t>q</a:t>
              </a:r>
              <a:r>
                <a:rPr b="0" lang="en-US" sz="1800" spc="-1" strike="noStrike" baseline="-25000">
                  <a:solidFill>
                    <a:srgbClr val="000000"/>
                  </a:solidFill>
                  <a:latin typeface="Times New Roman"/>
                  <a:ea typeface="HG丸ｺﾞｼｯｸM-PRO"/>
                </a:rPr>
                <a:t>x-</a:t>
              </a:r>
              <a:r>
                <a:rPr b="0" lang="en-US" sz="1800" spc="-1" strike="noStrike" baseline="-25000">
                  <a:solidFill>
                    <a:srgbClr val="000000"/>
                  </a:solidFill>
                  <a:latin typeface="Symbol"/>
                  <a:ea typeface="HG丸ｺﾞｼｯｸM-PRO"/>
                </a:rPr>
                <a:t>D</a:t>
              </a:r>
              <a:r>
                <a:rPr b="0" lang="en-US" sz="1800" spc="-1" strike="noStrike" baseline="-25000">
                  <a:solidFill>
                    <a:srgbClr val="000000"/>
                  </a:solidFill>
                  <a:latin typeface="Times New Roman"/>
                  <a:ea typeface="HG丸ｺﾞｼｯｸM-PRO"/>
                </a:rPr>
                <a:t>x/2</a:t>
              </a:r>
              <a:r>
                <a:rPr b="0" lang="en-US" sz="1800" spc="-1" strike="noStrike">
                  <a:solidFill>
                    <a:srgbClr val="000000"/>
                  </a:solidFill>
                  <a:latin typeface="Times New Roman"/>
                  <a:ea typeface="HG丸ｺﾞｼｯｸM-PRO"/>
                </a:rPr>
                <a:t> </a:t>
              </a:r>
              <a:r>
                <a:rPr b="0" lang="en-US" sz="1800" spc="-1" strike="noStrike">
                  <a:solidFill>
                    <a:srgbClr val="000000"/>
                  </a:solidFill>
                  <a:latin typeface="Symbol"/>
                  <a:ea typeface="HG丸ｺﾞｼｯｸM-PRO"/>
                </a:rPr>
                <a:t></a:t>
              </a:r>
              <a:r>
                <a:rPr b="0" lang="en-US" sz="1800" spc="-1" strike="noStrike">
                  <a:solidFill>
                    <a:srgbClr val="000000"/>
                  </a:solidFill>
                  <a:latin typeface="Times New Roman"/>
                  <a:ea typeface="HG丸ｺﾞｼｯｸM-PRO"/>
                </a:rPr>
                <a:t> A</a:t>
              </a:r>
              <a:endParaRPr b="0" lang="en-US" sz="1800" spc="-1" strike="noStrike">
                <a:solidFill>
                  <a:srgbClr val="000000"/>
                </a:solidFill>
                <a:latin typeface="Arial"/>
              </a:endParaRPr>
            </a:p>
          </p:txBody>
        </p:sp>
        <p:sp>
          <p:nvSpPr>
            <p:cNvPr id="447" name="Text Box 12"/>
            <p:cNvSpPr/>
            <p:nvPr/>
          </p:nvSpPr>
          <p:spPr>
            <a:xfrm>
              <a:off x="5546160" y="914400"/>
              <a:ext cx="1093680" cy="401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000000"/>
                  </a:solidFill>
                  <a:latin typeface="Times New Roman"/>
                  <a:ea typeface="HG丸ｺﾞｼｯｸM-PRO"/>
                </a:rPr>
                <a:t>q</a:t>
              </a:r>
              <a:r>
                <a:rPr b="0" lang="en-US" sz="1800" spc="-1" strike="noStrike" baseline="-25000">
                  <a:solidFill>
                    <a:srgbClr val="000000"/>
                  </a:solidFill>
                  <a:latin typeface="Times New Roman"/>
                  <a:ea typeface="HG丸ｺﾞｼｯｸM-PRO"/>
                </a:rPr>
                <a:t>x+</a:t>
              </a:r>
              <a:r>
                <a:rPr b="0" lang="en-US" sz="1800" spc="-1" strike="noStrike" baseline="-25000">
                  <a:solidFill>
                    <a:srgbClr val="000000"/>
                  </a:solidFill>
                  <a:latin typeface="Symbol"/>
                  <a:ea typeface="HG丸ｺﾞｼｯｸM-PRO"/>
                </a:rPr>
                <a:t>D</a:t>
              </a:r>
              <a:r>
                <a:rPr b="0" lang="en-US" sz="1800" spc="-1" strike="noStrike" baseline="-25000">
                  <a:solidFill>
                    <a:srgbClr val="000000"/>
                  </a:solidFill>
                  <a:latin typeface="Times New Roman"/>
                  <a:ea typeface="HG丸ｺﾞｼｯｸM-PRO"/>
                </a:rPr>
                <a:t>x/2</a:t>
              </a:r>
              <a:r>
                <a:rPr b="0" lang="en-US" sz="1800" spc="-1" strike="noStrike">
                  <a:solidFill>
                    <a:srgbClr val="000000"/>
                  </a:solidFill>
                  <a:latin typeface="Times New Roman"/>
                  <a:ea typeface="HG丸ｺﾞｼｯｸM-PRO"/>
                </a:rPr>
                <a:t> </a:t>
              </a:r>
              <a:r>
                <a:rPr b="0" lang="en-US" sz="1800" spc="-1" strike="noStrike">
                  <a:solidFill>
                    <a:srgbClr val="000000"/>
                  </a:solidFill>
                  <a:latin typeface="Symbol"/>
                  <a:ea typeface="HG丸ｺﾞｼｯｸM-PRO"/>
                </a:rPr>
                <a:t></a:t>
              </a:r>
              <a:r>
                <a:rPr b="0" lang="en-US" sz="1800" spc="-1" strike="noStrike">
                  <a:solidFill>
                    <a:srgbClr val="000000"/>
                  </a:solidFill>
                  <a:latin typeface="Times New Roman"/>
                  <a:ea typeface="HG丸ｺﾞｼｯｸM-PRO"/>
                </a:rPr>
                <a:t> A</a:t>
              </a:r>
              <a:endParaRPr b="0" lang="en-US" sz="1800" spc="-1" strike="noStrike">
                <a:solidFill>
                  <a:srgbClr val="000000"/>
                </a:solidFill>
                <a:latin typeface="Arial"/>
              </a:endParaRPr>
            </a:p>
          </p:txBody>
        </p:sp>
        <p:sp>
          <p:nvSpPr>
            <p:cNvPr id="448" name="Text Box 13"/>
            <p:cNvSpPr/>
            <p:nvPr/>
          </p:nvSpPr>
          <p:spPr>
            <a:xfrm>
              <a:off x="3543840" y="1347840"/>
              <a:ext cx="184608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pc="-1" strike="noStrike">
                  <a:solidFill>
                    <a:srgbClr val="000000"/>
                  </a:solidFill>
                  <a:latin typeface="Symbol"/>
                  <a:ea typeface="HG丸ｺﾞｼｯｸM-PRO"/>
                </a:rPr>
                <a:t>r</a:t>
              </a:r>
              <a:r>
                <a:rPr b="0" lang="en-US" sz="1800" spc="-1" strike="noStrike">
                  <a:solidFill>
                    <a:srgbClr val="000000"/>
                  </a:solidFill>
                  <a:latin typeface="Times New Roman"/>
                  <a:ea typeface="HG丸ｺﾞｼｯｸM-PRO"/>
                </a:rPr>
                <a:t>cT</a:t>
              </a:r>
              <a:r>
                <a:rPr b="0" lang="en-US" sz="1800" spc="-1" strike="noStrike">
                  <a:solidFill>
                    <a:srgbClr val="000000"/>
                  </a:solidFill>
                  <a:latin typeface="Symbol"/>
                  <a:ea typeface="HG丸ｺﾞｼｯｸM-PRO"/>
                </a:rPr>
                <a:t></a:t>
              </a:r>
              <a:r>
                <a:rPr b="0" lang="en-US" sz="1800" spc="-1" strike="noStrike">
                  <a:solidFill>
                    <a:srgbClr val="000000"/>
                  </a:solidFill>
                  <a:latin typeface="Times New Roman"/>
                  <a:ea typeface="HG丸ｺﾞｼｯｸM-PRO"/>
                </a:rPr>
                <a:t>V (t </a:t>
              </a:r>
              <a:r>
                <a:rPr b="0" lang="en-US" sz="1800" spc="-1" strike="noStrike">
                  <a:solidFill>
                    <a:srgbClr val="000000"/>
                  </a:solidFill>
                  <a:latin typeface="Wingdings"/>
                  <a:ea typeface="HG丸ｺﾞｼｯｸM-PRO"/>
                </a:rPr>
                <a:t></a:t>
              </a:r>
              <a:r>
                <a:rPr b="0" lang="en-US" sz="1800" spc="-1" strike="noStrike">
                  <a:solidFill>
                    <a:srgbClr val="000000"/>
                  </a:solidFill>
                  <a:latin typeface="Times New Roman"/>
                  <a:ea typeface="HG丸ｺﾞｼｯｸM-PRO"/>
                </a:rPr>
                <a:t> t+</a:t>
              </a:r>
              <a:r>
                <a:rPr b="0" lang="en-US" sz="1800" spc="-1" strike="noStrike">
                  <a:solidFill>
                    <a:srgbClr val="000000"/>
                  </a:solidFill>
                  <a:latin typeface="Symbol"/>
                  <a:ea typeface="HG丸ｺﾞｼｯｸM-PRO"/>
                </a:rPr>
                <a:t>D</a:t>
              </a:r>
              <a:r>
                <a:rPr b="0" lang="en-US" sz="1800" spc="-1" strike="noStrike">
                  <a:solidFill>
                    <a:srgbClr val="000000"/>
                  </a:solidFill>
                  <a:latin typeface="Times New Roman"/>
                  <a:ea typeface="HG丸ｺﾞｼｯｸM-PRO"/>
                </a:rPr>
                <a:t>t)</a:t>
              </a:r>
              <a:endParaRPr b="0" lang="en-US" sz="1800" spc="-1" strike="noStrike">
                <a:solidFill>
                  <a:srgbClr val="000000"/>
                </a:solidFill>
                <a:latin typeface="Arial"/>
              </a:endParaRPr>
            </a:p>
          </p:txBody>
        </p:sp>
      </p:grpSp>
      <p:graphicFrame>
        <p:nvGraphicFramePr>
          <p:cNvPr id="449" name="Object 16"/>
          <p:cNvGraphicFramePr/>
          <p:nvPr/>
        </p:nvGraphicFramePr>
        <p:xfrm>
          <a:off x="1828800" y="3505320"/>
          <a:ext cx="3745800" cy="596160"/>
        </p:xfrm>
        <a:graphic>
          <a:graphicData uri="http://schemas.openxmlformats.org/presentationml/2006/ole">
            <p:oleObj progId="Equation.DSMT4" r:id="rId3" spid="">
              <p:embed/>
              <p:pic>
                <p:nvPicPr>
                  <p:cNvPr id="450" name="Object 16" descr=""/>
                  <p:cNvPicPr/>
                  <p:nvPr/>
                </p:nvPicPr>
                <p:blipFill>
                  <a:blip r:embed="rId4"/>
                  <a:stretch/>
                </p:blipFill>
                <p:spPr>
                  <a:xfrm>
                    <a:off x="1828800" y="3505320"/>
                    <a:ext cx="3745800" cy="596160"/>
                  </a:xfrm>
                  <a:prstGeom prst="rect">
                    <a:avLst/>
                  </a:prstGeom>
                  <a:ln w="0">
                    <a:noFill/>
                  </a:ln>
                </p:spPr>
              </p:pic>
            </p:oleObj>
          </a:graphicData>
        </a:graphic>
      </p:graphicFrame>
      <p:graphicFrame>
        <p:nvGraphicFramePr>
          <p:cNvPr id="451" name="Object 17"/>
          <p:cNvGraphicFramePr/>
          <p:nvPr/>
        </p:nvGraphicFramePr>
        <p:xfrm>
          <a:off x="1790640" y="4533840"/>
          <a:ext cx="5346000" cy="723240"/>
        </p:xfrm>
        <a:graphic>
          <a:graphicData uri="http://schemas.openxmlformats.org/presentationml/2006/ole">
            <p:oleObj progId="Equation.DSMT4" r:id="rId5" spid="">
              <p:embed/>
              <p:pic>
                <p:nvPicPr>
                  <p:cNvPr id="452" name="Object 17" descr=""/>
                  <p:cNvPicPr/>
                  <p:nvPr/>
                </p:nvPicPr>
                <p:blipFill>
                  <a:blip r:embed="rId6"/>
                  <a:stretch/>
                </p:blipFill>
                <p:spPr>
                  <a:xfrm>
                    <a:off x="1790640" y="4533840"/>
                    <a:ext cx="5346000" cy="723240"/>
                  </a:xfrm>
                  <a:prstGeom prst="rect">
                    <a:avLst/>
                  </a:prstGeom>
                  <a:ln w="0">
                    <a:noFill/>
                  </a:ln>
                </p:spPr>
              </p:pic>
            </p:oleObj>
          </a:graphicData>
        </a:graphic>
      </p:graphicFrame>
      <p:sp>
        <p:nvSpPr>
          <p:cNvPr id="453" name="Rectangle 18"/>
          <p:cNvSpPr/>
          <p:nvPr/>
        </p:nvSpPr>
        <p:spPr>
          <a:xfrm>
            <a:off x="2514600" y="914400"/>
            <a:ext cx="4190400" cy="12186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454" name="Object 19"/>
          <p:cNvGraphicFramePr/>
          <p:nvPr/>
        </p:nvGraphicFramePr>
        <p:xfrm>
          <a:off x="1828800" y="5600880"/>
          <a:ext cx="5904720" cy="672480"/>
        </p:xfrm>
        <a:graphic>
          <a:graphicData uri="http://schemas.openxmlformats.org/presentationml/2006/ole">
            <p:oleObj progId="Equation.DSMT4" r:id="rId7" spid="">
              <p:embed/>
              <p:pic>
                <p:nvPicPr>
                  <p:cNvPr id="455" name="Object 19" descr=""/>
                  <p:cNvPicPr/>
                  <p:nvPr/>
                </p:nvPicPr>
                <p:blipFill>
                  <a:blip r:embed="rId8"/>
                  <a:stretch/>
                </p:blipFill>
                <p:spPr>
                  <a:xfrm>
                    <a:off x="1828800" y="5600880"/>
                    <a:ext cx="5904720" cy="67248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円筒座標系（球座標系は２６ページ参照）</a:t>
            </a:r>
            <a:endParaRPr b="0" lang="en-US" sz="3200" spc="-1" strike="noStrike">
              <a:solidFill>
                <a:srgbClr val="000000"/>
              </a:solidFill>
              <a:latin typeface="Arial"/>
            </a:endParaRPr>
          </a:p>
        </p:txBody>
      </p:sp>
      <p:sp>
        <p:nvSpPr>
          <p:cNvPr id="457" name="PlaceHolder 2"/>
          <p:cNvSpPr>
            <a:spLocks noGrp="1"/>
          </p:cNvSpPr>
          <p:nvPr>
            <p:ph/>
          </p:nvPr>
        </p:nvSpPr>
        <p:spPr>
          <a:xfrm>
            <a:off x="152280" y="1143000"/>
            <a:ext cx="8838360" cy="502848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2000" spc="-1" strike="noStrike">
                <a:solidFill>
                  <a:srgbClr val="000099"/>
                </a:solidFill>
                <a:latin typeface="Times New Roman"/>
                <a:ea typeface="HG丸ｺﾞｼｯｸM-PRO"/>
              </a:rPr>
              <a:t>直角座標</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円筒座標</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直角座標から円筒座標への変換（</a:t>
            </a:r>
            <a:r>
              <a:rPr b="0" lang="ja-JP" sz="2000" spc="-1" strike="noStrike">
                <a:solidFill>
                  <a:srgbClr val="ff0000"/>
                </a:solidFill>
                <a:latin typeface="Times New Roman"/>
                <a:ea typeface="HG丸ｺﾞｼｯｸM-PRO"/>
              </a:rPr>
              <a:t>発展問題</a:t>
            </a:r>
            <a:r>
              <a:rPr b="0" lang="ja-JP" sz="2000" spc="-1" strike="noStrike">
                <a:solidFill>
                  <a:srgbClr val="000099"/>
                </a:solidFill>
                <a:latin typeface="Times New Roman"/>
                <a:ea typeface="HG丸ｺﾞｼｯｸM-PRO"/>
              </a:rPr>
              <a:t>）</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空間一次元（</a:t>
            </a:r>
            <a:r>
              <a:rPr b="0" lang="en-US" sz="2000" spc="-1" strike="noStrike">
                <a:solidFill>
                  <a:srgbClr val="000099"/>
                </a:solidFill>
                <a:latin typeface="Symbol"/>
                <a:ea typeface="HG丸ｺﾞｼｯｸM-PRO"/>
              </a:rPr>
              <a:t>q</a:t>
            </a:r>
            <a:r>
              <a:rPr b="0" lang="en-US" sz="2000" spc="-1" strike="noStrike">
                <a:solidFill>
                  <a:srgbClr val="000099"/>
                </a:solidFill>
                <a:latin typeface="Times New Roman"/>
                <a:ea typeface="HG丸ｺﾞｼｯｸM-PRO"/>
              </a:rPr>
              <a:t>, z </a:t>
            </a:r>
            <a:r>
              <a:rPr b="0" lang="ja-JP" sz="2000" spc="-1" strike="noStrike">
                <a:solidFill>
                  <a:srgbClr val="000099"/>
                </a:solidFill>
                <a:latin typeface="Times New Roman"/>
                <a:ea typeface="HG丸ｺﾞｼｯｸM-PRO"/>
              </a:rPr>
              <a:t>に依存しない）場合の便利な表記；よく出る！</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en-US" sz="2000" spc="-1" strike="noStrike">
                <a:solidFill>
                  <a:srgbClr val="000099"/>
                </a:solidFill>
                <a:latin typeface="Symbol"/>
                <a:ea typeface="HG丸ｺﾞｼｯｸM-PRO"/>
              </a:rPr>
              <a:t>s</a:t>
            </a:r>
            <a:r>
              <a:rPr b="0" lang="en-US" sz="2000" spc="-1" strike="noStrike">
                <a:solidFill>
                  <a:srgbClr val="000099"/>
                </a:solidFill>
                <a:latin typeface="Times New Roman"/>
                <a:ea typeface="HG丸ｺﾞｼｯｸM-PRO"/>
              </a:rPr>
              <a:t>=0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直角座標， </a:t>
            </a:r>
            <a:r>
              <a:rPr b="0" lang="en-US" sz="2000" spc="-1" strike="noStrike">
                <a:solidFill>
                  <a:srgbClr val="000099"/>
                </a:solidFill>
                <a:latin typeface="Symbol"/>
                <a:ea typeface="HG丸ｺﾞｼｯｸM-PRO"/>
              </a:rPr>
              <a:t>s</a:t>
            </a:r>
            <a:r>
              <a:rPr b="0" lang="en-US" sz="2000" spc="-1" strike="noStrike">
                <a:solidFill>
                  <a:srgbClr val="000099"/>
                </a:solidFill>
                <a:latin typeface="Times New Roman"/>
                <a:ea typeface="HG丸ｺﾞｼｯｸM-PRO"/>
              </a:rPr>
              <a:t>=1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円筒座標， </a:t>
            </a:r>
            <a:r>
              <a:rPr b="0" lang="en-US" sz="2000" spc="-1" strike="noStrike">
                <a:solidFill>
                  <a:srgbClr val="000099"/>
                </a:solidFill>
                <a:latin typeface="Symbol"/>
                <a:ea typeface="HG丸ｺﾞｼｯｸM-PRO"/>
              </a:rPr>
              <a:t>s</a:t>
            </a:r>
            <a:r>
              <a:rPr b="0" lang="en-US" sz="2000" spc="-1" strike="noStrike">
                <a:solidFill>
                  <a:srgbClr val="000099"/>
                </a:solidFill>
                <a:latin typeface="Times New Roman"/>
                <a:ea typeface="HG丸ｺﾞｼｯｸM-PRO"/>
              </a:rPr>
              <a:t>=2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球座標</a:t>
            </a:r>
            <a:endParaRPr b="0" lang="en-US" sz="2000" spc="-1" strike="noStrike">
              <a:solidFill>
                <a:srgbClr val="000000"/>
              </a:solidFill>
              <a:latin typeface="Arial"/>
            </a:endParaRPr>
          </a:p>
        </p:txBody>
      </p:sp>
      <p:graphicFrame>
        <p:nvGraphicFramePr>
          <p:cNvPr id="458" name="Object 4"/>
          <p:cNvGraphicFramePr/>
          <p:nvPr/>
        </p:nvGraphicFramePr>
        <p:xfrm>
          <a:off x="1905120" y="1041480"/>
          <a:ext cx="3148920" cy="672480"/>
        </p:xfrm>
        <a:graphic>
          <a:graphicData uri="http://schemas.openxmlformats.org/presentationml/2006/ole">
            <p:oleObj progId="Equation.DSMT4" r:id="rId1" spid="">
              <p:embed/>
              <p:pic>
                <p:nvPicPr>
                  <p:cNvPr id="459" name="Object 4" descr=""/>
                  <p:cNvPicPr/>
                  <p:nvPr/>
                </p:nvPicPr>
                <p:blipFill>
                  <a:blip r:embed="rId2"/>
                  <a:stretch/>
                </p:blipFill>
                <p:spPr>
                  <a:xfrm>
                    <a:off x="1905120" y="1041480"/>
                    <a:ext cx="3148920" cy="672480"/>
                  </a:xfrm>
                  <a:prstGeom prst="rect">
                    <a:avLst/>
                  </a:prstGeom>
                  <a:ln w="0">
                    <a:noFill/>
                  </a:ln>
                </p:spPr>
              </p:pic>
            </p:oleObj>
          </a:graphicData>
        </a:graphic>
      </p:graphicFrame>
      <p:graphicFrame>
        <p:nvGraphicFramePr>
          <p:cNvPr id="460" name="Object 5"/>
          <p:cNvGraphicFramePr/>
          <p:nvPr/>
        </p:nvGraphicFramePr>
        <p:xfrm>
          <a:off x="1905120" y="1955880"/>
          <a:ext cx="4101480" cy="672480"/>
        </p:xfrm>
        <a:graphic>
          <a:graphicData uri="http://schemas.openxmlformats.org/presentationml/2006/ole">
            <p:oleObj progId="Equation.DSMT4" r:id="rId3" spid="">
              <p:embed/>
              <p:pic>
                <p:nvPicPr>
                  <p:cNvPr id="461" name="Object 5" descr=""/>
                  <p:cNvPicPr/>
                  <p:nvPr/>
                </p:nvPicPr>
                <p:blipFill>
                  <a:blip r:embed="rId4"/>
                  <a:stretch/>
                </p:blipFill>
                <p:spPr>
                  <a:xfrm>
                    <a:off x="1905120" y="1955880"/>
                    <a:ext cx="4101480" cy="672480"/>
                  </a:xfrm>
                  <a:prstGeom prst="rect">
                    <a:avLst/>
                  </a:prstGeom>
                  <a:ln w="0">
                    <a:noFill/>
                  </a:ln>
                </p:spPr>
              </p:pic>
            </p:oleObj>
          </a:graphicData>
        </a:graphic>
      </p:graphicFrame>
      <p:graphicFrame>
        <p:nvGraphicFramePr>
          <p:cNvPr id="462" name="Object 6"/>
          <p:cNvGraphicFramePr/>
          <p:nvPr/>
        </p:nvGraphicFramePr>
        <p:xfrm>
          <a:off x="469800" y="3537000"/>
          <a:ext cx="8190720" cy="837360"/>
        </p:xfrm>
        <a:graphic>
          <a:graphicData uri="http://schemas.openxmlformats.org/presentationml/2006/ole">
            <p:oleObj progId="Equation.DSMT4" r:id="rId5" spid="">
              <p:embed/>
              <p:pic>
                <p:nvPicPr>
                  <p:cNvPr id="463" name="Object 6" descr=""/>
                  <p:cNvPicPr/>
                  <p:nvPr/>
                </p:nvPicPr>
                <p:blipFill>
                  <a:blip r:embed="rId6"/>
                  <a:stretch/>
                </p:blipFill>
                <p:spPr>
                  <a:xfrm>
                    <a:off x="469800" y="3537000"/>
                    <a:ext cx="8190720" cy="837360"/>
                  </a:xfrm>
                  <a:prstGeom prst="rect">
                    <a:avLst/>
                  </a:prstGeom>
                  <a:ln w="0">
                    <a:noFill/>
                  </a:ln>
                </p:spPr>
              </p:pic>
            </p:oleObj>
          </a:graphicData>
        </a:graphic>
      </p:graphicFrame>
      <p:graphicFrame>
        <p:nvGraphicFramePr>
          <p:cNvPr id="464" name="Object 7"/>
          <p:cNvGraphicFramePr/>
          <p:nvPr/>
        </p:nvGraphicFramePr>
        <p:xfrm>
          <a:off x="920880" y="5016600"/>
          <a:ext cx="2691720" cy="621720"/>
        </p:xfrm>
        <a:graphic>
          <a:graphicData uri="http://schemas.openxmlformats.org/presentationml/2006/ole">
            <p:oleObj progId="Equation.DSMT4" r:id="rId7" spid="">
              <p:embed/>
              <p:pic>
                <p:nvPicPr>
                  <p:cNvPr id="465" name="Object 7" descr=""/>
                  <p:cNvPicPr/>
                  <p:nvPr/>
                </p:nvPicPr>
                <p:blipFill>
                  <a:blip r:embed="rId8"/>
                  <a:stretch/>
                </p:blipFill>
                <p:spPr>
                  <a:xfrm>
                    <a:off x="920880" y="5016600"/>
                    <a:ext cx="2691720" cy="621720"/>
                  </a:xfrm>
                  <a:prstGeom prst="rect">
                    <a:avLst/>
                  </a:prstGeom>
                  <a:ln w="0">
                    <a:noFill/>
                  </a:ln>
                </p:spPr>
              </p:pic>
            </p:oleObj>
          </a:graphicData>
        </a:graphic>
      </p:graphicFrame>
      <p:sp>
        <p:nvSpPr>
          <p:cNvPr id="466" name="AutoShape 8"/>
          <p:cNvSpPr/>
          <p:nvPr/>
        </p:nvSpPr>
        <p:spPr>
          <a:xfrm>
            <a:off x="6248520" y="1371600"/>
            <a:ext cx="1065960" cy="1828080"/>
          </a:xfrm>
          <a:prstGeom prst="can">
            <a:avLst>
              <a:gd name="adj" fmla="val 42857"/>
            </a:avLst>
          </a:prstGeom>
          <a:gradFill rotWithShape="0">
            <a:gsLst>
              <a:gs pos="0">
                <a:srgbClr val="eaeaea"/>
              </a:gs>
              <a:gs pos="100000">
                <a:srgbClr val="6c6c6c"/>
              </a:gs>
            </a:gsLst>
            <a:lin ang="0"/>
          </a:gra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467" name="Oval 9"/>
          <p:cNvSpPr/>
          <p:nvPr/>
        </p:nvSpPr>
        <p:spPr>
          <a:xfrm>
            <a:off x="7620120" y="1676520"/>
            <a:ext cx="1218600" cy="1218600"/>
          </a:xfrm>
          <a:prstGeom prst="ellipse">
            <a:avLst/>
          </a:prstGeom>
          <a:gradFill rotWithShape="0">
            <a:gsLst>
              <a:gs pos="0">
                <a:srgbClr val="eaeaea"/>
              </a:gs>
              <a:gs pos="100000">
                <a:srgbClr val="6c6c6c"/>
              </a:gs>
            </a:gsLst>
            <a:lin ang="2700000"/>
          </a:gra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468" name="Line 10"/>
          <p:cNvSpPr/>
          <p:nvPr/>
        </p:nvSpPr>
        <p:spPr>
          <a:xfrm>
            <a:off x="6781680" y="2971800"/>
            <a:ext cx="7621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469" name="Line 11"/>
          <p:cNvSpPr/>
          <p:nvPr/>
        </p:nvSpPr>
        <p:spPr>
          <a:xfrm flipV="1">
            <a:off x="6781680" y="1066680"/>
            <a:ext cx="360" cy="19051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70" name="Oval 13"/>
          <p:cNvSpPr/>
          <p:nvPr/>
        </p:nvSpPr>
        <p:spPr>
          <a:xfrm>
            <a:off x="6248520" y="2743200"/>
            <a:ext cx="1065960" cy="45648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471" name="Arc 14"/>
          <p:cNvSpPr/>
          <p:nvPr/>
        </p:nvSpPr>
        <p:spPr>
          <a:xfrm>
            <a:off x="6781680" y="2808360"/>
            <a:ext cx="380160" cy="162720"/>
          </a:xfrm>
          <a:custGeom>
            <a:avLst/>
            <a:gdLst>
              <a:gd name="textAreaLeft" fmla="*/ 0 w 380160"/>
              <a:gd name="textAreaRight" fmla="*/ 380880 w 380160"/>
              <a:gd name="textAreaTop" fmla="*/ 0 h 162720"/>
              <a:gd name="textAreaBottom" fmla="*/ 163440 h 16272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headEnd len="med" type="triangle" w="me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472" name="Line 15"/>
          <p:cNvSpPr/>
          <p:nvPr/>
        </p:nvSpPr>
        <p:spPr>
          <a:xfrm flipV="1">
            <a:off x="8229600" y="1676160"/>
            <a:ext cx="457200" cy="60984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73" name="テキスト ボックス 1"/>
          <p:cNvSpPr/>
          <p:nvPr/>
        </p:nvSpPr>
        <p:spPr>
          <a:xfrm>
            <a:off x="3853440" y="5157360"/>
            <a:ext cx="22075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u="sng">
                <a:solidFill>
                  <a:srgbClr val="000000"/>
                </a:solidFill>
                <a:uFillTx/>
                <a:latin typeface="Times New Roman"/>
                <a:ea typeface="HG丸ｺﾞｼｯｸM-PRO"/>
              </a:rPr>
              <a:t>これだけは覚えること</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2.3.2 </a:t>
            </a:r>
            <a:r>
              <a:rPr b="1" lang="ja-JP" sz="3200" spc="-1" strike="noStrike">
                <a:solidFill>
                  <a:srgbClr val="000099"/>
                </a:solidFill>
                <a:latin typeface="Times New Roman"/>
                <a:ea typeface="HG丸ｺﾞｼｯｸM-PRO"/>
              </a:rPr>
              <a:t>その他の簡単化の例</a:t>
            </a:r>
            <a:endParaRPr b="0" lang="en-US" sz="3200" spc="-1" strike="noStrike">
              <a:solidFill>
                <a:srgbClr val="000000"/>
              </a:solidFill>
              <a:latin typeface="Arial"/>
            </a:endParaRPr>
          </a:p>
        </p:txBody>
      </p:sp>
      <p:sp>
        <p:nvSpPr>
          <p:cNvPr id="475" name="PlaceHolder 2"/>
          <p:cNvSpPr>
            <a:spLocks noGrp="1"/>
          </p:cNvSpPr>
          <p:nvPr>
            <p:ph/>
          </p:nvPr>
        </p:nvSpPr>
        <p:spPr>
          <a:xfrm>
            <a:off x="152280" y="1219320"/>
            <a:ext cx="8838360" cy="48762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2000" spc="-1" strike="noStrike">
                <a:solidFill>
                  <a:srgbClr val="000099"/>
                </a:solidFill>
                <a:latin typeface="Times New Roman"/>
                <a:ea typeface="HG丸ｺﾞｼｯｸM-PRO"/>
              </a:rPr>
              <a:t>一般式（直角座標） </a:t>
            </a:r>
            <a:r>
              <a:rPr b="0" lang="en-US" sz="2000" spc="-1" strike="noStrike">
                <a:solidFill>
                  <a:srgbClr val="000099"/>
                </a:solidFill>
                <a:latin typeface="Wingdings"/>
                <a:ea typeface="HG丸ｺﾞｼｯｸM-PRO"/>
              </a:rPr>
              <a:t></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ja-JP" sz="2000" spc="-1" strike="noStrike">
                <a:solidFill>
                  <a:srgbClr val="000099"/>
                </a:solidFill>
                <a:latin typeface="Times New Roman"/>
                <a:ea typeface="HG丸ｺﾞｼｯｸM-PRO"/>
              </a:rPr>
              <a:t>定物性 </a:t>
            </a:r>
            <a:r>
              <a:rPr b="0" lang="en-US" sz="2000" spc="-1" strike="noStrike">
                <a:solidFill>
                  <a:srgbClr val="000099"/>
                </a:solidFill>
                <a:latin typeface="Wingdings"/>
                <a:ea typeface="HG丸ｺﾞｼｯｸM-PRO"/>
              </a:rPr>
              <a:t></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en-US" sz="2000" spc="-1" strike="noStrike">
                <a:solidFill>
                  <a:srgbClr val="000099"/>
                </a:solidFill>
                <a:latin typeface="Times New Roman"/>
                <a:ea typeface="HG丸ｺﾞｼｯｸM-PRO"/>
              </a:rPr>
              <a:t> </a:t>
            </a:r>
            <a:r>
              <a:rPr b="0" lang="en-US" sz="2000" spc="-1" strike="noStrike">
                <a:solidFill>
                  <a:srgbClr val="000099"/>
                </a:solidFill>
                <a:latin typeface="Symbol"/>
                <a:ea typeface="HG丸ｺﾞｼｯｸM-PRO"/>
              </a:rPr>
              <a:t>r</a:t>
            </a:r>
            <a:r>
              <a:rPr b="0" lang="en-US" sz="2000" spc="-1" strike="noStrike">
                <a:solidFill>
                  <a:srgbClr val="000099"/>
                </a:solidFill>
                <a:latin typeface="Times New Roman"/>
                <a:ea typeface="HG丸ｺﾞｼｯｸM-PRO"/>
              </a:rPr>
              <a:t> : </a:t>
            </a:r>
            <a:r>
              <a:rPr b="0" lang="ja-JP" sz="2000" spc="-1" strike="noStrike">
                <a:solidFill>
                  <a:srgbClr val="000099"/>
                </a:solidFill>
                <a:latin typeface="Times New Roman"/>
                <a:ea typeface="HG丸ｺﾞｼｯｸM-PRO"/>
              </a:rPr>
              <a:t>密度，</a:t>
            </a:r>
            <a:r>
              <a:rPr b="0" lang="en-US" sz="2000" spc="-1" strike="noStrike">
                <a:solidFill>
                  <a:srgbClr val="000099"/>
                </a:solidFill>
                <a:latin typeface="Times New Roman"/>
                <a:ea typeface="HG丸ｺﾞｼｯｸM-PRO"/>
              </a:rPr>
              <a:t>c : </a:t>
            </a:r>
            <a:r>
              <a:rPr b="0" lang="ja-JP" sz="2000" spc="-1" strike="noStrike">
                <a:solidFill>
                  <a:srgbClr val="000099"/>
                </a:solidFill>
                <a:latin typeface="Times New Roman"/>
                <a:ea typeface="HG丸ｺﾞｼｯｸM-PRO"/>
              </a:rPr>
              <a:t>比熱，</a:t>
            </a:r>
            <a:r>
              <a:rPr b="0" lang="en-US" sz="2000" spc="-1" strike="noStrike">
                <a:solidFill>
                  <a:srgbClr val="000099"/>
                </a:solidFill>
                <a:latin typeface="Symbol"/>
                <a:ea typeface="HG丸ｺﾞｼｯｸM-PRO"/>
              </a:rPr>
              <a:t>l</a:t>
            </a:r>
            <a:r>
              <a:rPr b="0" lang="en-US" sz="2000" spc="-1" strike="noStrike">
                <a:solidFill>
                  <a:srgbClr val="000099"/>
                </a:solidFill>
                <a:latin typeface="Times New Roman"/>
                <a:ea typeface="HG丸ｺﾞｼｯｸM-PRO"/>
              </a:rPr>
              <a:t> : </a:t>
            </a:r>
            <a:r>
              <a:rPr b="0" lang="ja-JP" sz="2000" spc="-1" strike="noStrike">
                <a:solidFill>
                  <a:srgbClr val="000099"/>
                </a:solidFill>
                <a:latin typeface="Times New Roman"/>
                <a:ea typeface="HG丸ｺﾞｼｯｸM-PRO"/>
              </a:rPr>
              <a:t>熱伝導率，</a:t>
            </a:r>
            <a:r>
              <a:rPr b="0" lang="en-US" sz="2000" spc="-1" strike="noStrike">
                <a:solidFill>
                  <a:srgbClr val="000099"/>
                </a:solidFill>
                <a:latin typeface="Symbol"/>
                <a:ea typeface="HG丸ｺﾞｼｯｸM-PRO"/>
              </a:rPr>
              <a:t>a</a:t>
            </a:r>
            <a:r>
              <a:rPr b="0" lang="en-US" sz="2000" spc="-1" strike="noStrike">
                <a:solidFill>
                  <a:srgbClr val="000099"/>
                </a:solidFill>
                <a:latin typeface="Times New Roman"/>
                <a:ea typeface="HG丸ｺﾞｼｯｸM-PRO"/>
              </a:rPr>
              <a:t> : </a:t>
            </a:r>
            <a:r>
              <a:rPr b="0" lang="ja-JP" sz="2000" spc="-1" strike="noStrike" u="sng">
                <a:solidFill>
                  <a:srgbClr val="000099"/>
                </a:solidFill>
                <a:uFillTx/>
                <a:latin typeface="Times New Roman"/>
                <a:ea typeface="HG丸ｺﾞｼｯｸM-PRO"/>
              </a:rPr>
              <a:t>温度伝導率</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ja-JP" sz="2000" spc="-1" strike="noStrike">
                <a:solidFill>
                  <a:srgbClr val="000099"/>
                </a:solidFill>
                <a:latin typeface="Times New Roman"/>
                <a:ea typeface="HG丸ｺﾞｼｯｸM-PRO"/>
              </a:rPr>
              <a:t>定常 </a:t>
            </a:r>
            <a:r>
              <a:rPr b="0" lang="en-US" sz="2000" spc="-1" strike="noStrike">
                <a:solidFill>
                  <a:srgbClr val="000099"/>
                </a:solidFill>
                <a:latin typeface="Wingdings"/>
                <a:ea typeface="HG丸ｺﾞｼｯｸM-PRO"/>
              </a:rPr>
              <a:t></a:t>
            </a:r>
            <a:r>
              <a:rPr b="0" lang="ja-JP" sz="2000" spc="-1" strike="noStrike">
                <a:solidFill>
                  <a:srgbClr val="000099"/>
                </a:solidFill>
                <a:latin typeface="Times New Roman"/>
                <a:ea typeface="HG丸ｺﾞｼｯｸM-PRO"/>
              </a:rPr>
              <a:t>　　　　　　　　　　（ポアソン方程式）</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ja-JP" sz="2000" spc="-1" strike="noStrike">
                <a:solidFill>
                  <a:srgbClr val="000099"/>
                </a:solidFill>
                <a:latin typeface="Times New Roman"/>
                <a:ea typeface="HG丸ｺﾞｼｯｸM-PRO"/>
              </a:rPr>
              <a:t>定常で発熱なし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（ラプラス方程式）</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ja-JP" sz="2000" spc="-1" strike="noStrike">
                <a:solidFill>
                  <a:srgbClr val="000099"/>
                </a:solidFill>
                <a:latin typeface="Times New Roman"/>
                <a:ea typeface="HG丸ｺﾞｼｯｸM-PRO"/>
              </a:rPr>
              <a:t>非定常一次元 </a:t>
            </a:r>
            <a:r>
              <a:rPr b="0" lang="en-US" sz="2000" spc="-1" strike="noStrike">
                <a:solidFill>
                  <a:srgbClr val="000099"/>
                </a:solidFill>
                <a:latin typeface="Wingdings"/>
                <a:ea typeface="HG丸ｺﾞｼｯｸM-PRO"/>
              </a:rPr>
              <a:t></a:t>
            </a:r>
            <a:endParaRPr b="0" lang="en-US" sz="2000" spc="-1" strike="noStrike">
              <a:solidFill>
                <a:srgbClr val="000000"/>
              </a:solidFill>
              <a:latin typeface="Arial"/>
            </a:endParaRPr>
          </a:p>
        </p:txBody>
      </p:sp>
      <p:graphicFrame>
        <p:nvGraphicFramePr>
          <p:cNvPr id="476" name="Object 4"/>
          <p:cNvGraphicFramePr/>
          <p:nvPr/>
        </p:nvGraphicFramePr>
        <p:xfrm>
          <a:off x="3352680" y="1079640"/>
          <a:ext cx="4647600" cy="672480"/>
        </p:xfrm>
        <a:graphic>
          <a:graphicData uri="http://schemas.openxmlformats.org/presentationml/2006/ole">
            <p:oleObj progId="Equation.DSMT4" r:id="rId1" spid="">
              <p:embed/>
              <p:pic>
                <p:nvPicPr>
                  <p:cNvPr id="477" name="Object 4" descr=""/>
                  <p:cNvPicPr/>
                  <p:nvPr/>
                </p:nvPicPr>
                <p:blipFill>
                  <a:blip r:embed="rId2"/>
                  <a:stretch/>
                </p:blipFill>
                <p:spPr>
                  <a:xfrm>
                    <a:off x="3352680" y="1079640"/>
                    <a:ext cx="4647600" cy="672480"/>
                  </a:xfrm>
                  <a:prstGeom prst="rect">
                    <a:avLst/>
                  </a:prstGeom>
                  <a:ln w="0">
                    <a:noFill/>
                  </a:ln>
                </p:spPr>
              </p:pic>
            </p:oleObj>
          </a:graphicData>
        </a:graphic>
      </p:graphicFrame>
      <p:graphicFrame>
        <p:nvGraphicFramePr>
          <p:cNvPr id="478" name="Object 5"/>
          <p:cNvGraphicFramePr/>
          <p:nvPr/>
        </p:nvGraphicFramePr>
        <p:xfrm>
          <a:off x="2228760" y="1981080"/>
          <a:ext cx="6527160" cy="672480"/>
        </p:xfrm>
        <a:graphic>
          <a:graphicData uri="http://schemas.openxmlformats.org/presentationml/2006/ole">
            <p:oleObj progId="Equation.DSMT4" r:id="rId3" spid="">
              <p:embed/>
              <p:pic>
                <p:nvPicPr>
                  <p:cNvPr id="479" name="Object 5" descr=""/>
                  <p:cNvPicPr/>
                  <p:nvPr/>
                </p:nvPicPr>
                <p:blipFill>
                  <a:blip r:embed="rId4"/>
                  <a:stretch/>
                </p:blipFill>
                <p:spPr>
                  <a:xfrm>
                    <a:off x="2228760" y="1981080"/>
                    <a:ext cx="6527160" cy="672480"/>
                  </a:xfrm>
                  <a:prstGeom prst="rect">
                    <a:avLst/>
                  </a:prstGeom>
                  <a:ln w="0">
                    <a:noFill/>
                  </a:ln>
                </p:spPr>
              </p:pic>
            </p:oleObj>
          </a:graphicData>
        </a:graphic>
      </p:graphicFrame>
      <p:graphicFrame>
        <p:nvGraphicFramePr>
          <p:cNvPr id="480" name="Object 6"/>
          <p:cNvGraphicFramePr/>
          <p:nvPr/>
        </p:nvGraphicFramePr>
        <p:xfrm>
          <a:off x="1981080" y="3505320"/>
          <a:ext cx="2158200" cy="634320"/>
        </p:xfrm>
        <a:graphic>
          <a:graphicData uri="http://schemas.openxmlformats.org/presentationml/2006/ole">
            <p:oleObj progId="Equation.DSMT4" r:id="rId5" spid="">
              <p:embed/>
              <p:pic>
                <p:nvPicPr>
                  <p:cNvPr id="481" name="Object 6" descr=""/>
                  <p:cNvPicPr/>
                  <p:nvPr/>
                </p:nvPicPr>
                <p:blipFill>
                  <a:blip r:embed="rId6"/>
                  <a:stretch/>
                </p:blipFill>
                <p:spPr>
                  <a:xfrm>
                    <a:off x="1981080" y="3505320"/>
                    <a:ext cx="2158200" cy="634320"/>
                  </a:xfrm>
                  <a:prstGeom prst="rect">
                    <a:avLst/>
                  </a:prstGeom>
                  <a:ln w="0">
                    <a:noFill/>
                  </a:ln>
                </p:spPr>
              </p:pic>
            </p:oleObj>
          </a:graphicData>
        </a:graphic>
      </p:graphicFrame>
      <p:graphicFrame>
        <p:nvGraphicFramePr>
          <p:cNvPr id="482" name="Object 7"/>
          <p:cNvGraphicFramePr/>
          <p:nvPr/>
        </p:nvGraphicFramePr>
        <p:xfrm>
          <a:off x="3276720" y="4419720"/>
          <a:ext cx="1929600" cy="634320"/>
        </p:xfrm>
        <a:graphic>
          <a:graphicData uri="http://schemas.openxmlformats.org/presentationml/2006/ole">
            <p:oleObj progId="Equation.DSMT4" r:id="rId7" spid="">
              <p:embed/>
              <p:pic>
                <p:nvPicPr>
                  <p:cNvPr id="483" name="Object 7" descr=""/>
                  <p:cNvPicPr/>
                  <p:nvPr/>
                </p:nvPicPr>
                <p:blipFill>
                  <a:blip r:embed="rId8"/>
                  <a:stretch/>
                </p:blipFill>
                <p:spPr>
                  <a:xfrm>
                    <a:off x="3276720" y="4419720"/>
                    <a:ext cx="1929600" cy="634320"/>
                  </a:xfrm>
                  <a:prstGeom prst="rect">
                    <a:avLst/>
                  </a:prstGeom>
                  <a:ln w="0">
                    <a:noFill/>
                  </a:ln>
                </p:spPr>
              </p:pic>
            </p:oleObj>
          </a:graphicData>
        </a:graphic>
      </p:graphicFrame>
      <p:graphicFrame>
        <p:nvGraphicFramePr>
          <p:cNvPr id="484" name="Object 8"/>
          <p:cNvGraphicFramePr/>
          <p:nvPr/>
        </p:nvGraphicFramePr>
        <p:xfrm>
          <a:off x="3092400" y="5397480"/>
          <a:ext cx="2691720" cy="621720"/>
        </p:xfrm>
        <a:graphic>
          <a:graphicData uri="http://schemas.openxmlformats.org/presentationml/2006/ole">
            <p:oleObj progId="Equation.DSMT4" r:id="rId9" spid="">
              <p:embed/>
              <p:pic>
                <p:nvPicPr>
                  <p:cNvPr id="485" name="Object 8" descr=""/>
                  <p:cNvPicPr/>
                  <p:nvPr/>
                </p:nvPicPr>
                <p:blipFill>
                  <a:blip r:embed="rId10"/>
                  <a:stretch/>
                </p:blipFill>
                <p:spPr>
                  <a:xfrm>
                    <a:off x="3092400" y="5397480"/>
                    <a:ext cx="2691720" cy="62172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Rectangle 2"/>
          <p:cNvSpPr/>
          <p:nvPr/>
        </p:nvSpPr>
        <p:spPr>
          <a:xfrm>
            <a:off x="76320" y="76320"/>
            <a:ext cx="8991000" cy="761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ja-JP" sz="3200" spc="-1" strike="noStrike">
                <a:solidFill>
                  <a:srgbClr val="000099"/>
                </a:solidFill>
                <a:latin typeface="Times New Roman"/>
                <a:ea typeface="HG丸ｺﾞｼｯｸM-PRO"/>
              </a:rPr>
              <a:t>講義の内容</a:t>
            </a:r>
            <a:endParaRPr b="0" lang="en-US" sz="3200" spc="-1" strike="noStrike">
              <a:solidFill>
                <a:srgbClr val="000000"/>
              </a:solidFill>
              <a:latin typeface="Arial"/>
            </a:endParaRPr>
          </a:p>
        </p:txBody>
      </p:sp>
      <p:sp>
        <p:nvSpPr>
          <p:cNvPr id="252" name="Rectangle 3"/>
          <p:cNvSpPr/>
          <p:nvPr/>
        </p:nvSpPr>
        <p:spPr>
          <a:xfrm>
            <a:off x="152280" y="990720"/>
            <a:ext cx="8838360" cy="533340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50000"/>
              </a:lnSpc>
              <a:spcBef>
                <a:spcPts val="479"/>
              </a:spcBef>
              <a:buClr>
                <a:srgbClr val="ff0000"/>
              </a:buClr>
              <a:buFont typeface="Wingdings" charset="2"/>
              <a:buChar char=""/>
              <a:tabLst>
                <a:tab algn="l" pos="1619280"/>
              </a:tabLst>
            </a:pPr>
            <a:r>
              <a:rPr b="0" lang="ja-JP" sz="2400" spc="-1" strike="noStrike">
                <a:solidFill>
                  <a:srgbClr val="ff0000"/>
                </a:solidFill>
                <a:latin typeface="Times New Roman"/>
                <a:ea typeface="HG丸ｺﾞｼｯｸM-PRO"/>
              </a:rPr>
              <a:t>熱伝導</a:t>
            </a:r>
            <a:r>
              <a:rPr b="0" lang="en-US" sz="2400" spc="-1" strike="noStrike">
                <a:solidFill>
                  <a:srgbClr val="000099"/>
                </a:solidFill>
                <a:latin typeface="Times New Roman"/>
                <a:ea typeface="HG丸ｺﾞｼｯｸM-PRO"/>
              </a:rPr>
              <a:t>	</a:t>
            </a:r>
            <a:r>
              <a:rPr b="0" lang="ja-JP" sz="2400" spc="-1" strike="noStrike">
                <a:solidFill>
                  <a:srgbClr val="000099"/>
                </a:solidFill>
                <a:latin typeface="Times New Roman"/>
                <a:ea typeface="HG丸ｺﾞｼｯｸM-PRO"/>
              </a:rPr>
              <a:t>：固体内での熱移動（基礎中の基礎）</a:t>
            </a:r>
            <a:endParaRPr b="0" lang="en-US" sz="2400" spc="-1" strike="noStrike">
              <a:solidFill>
                <a:srgbClr val="000000"/>
              </a:solidFill>
              <a:latin typeface="Arial"/>
            </a:endParaRPr>
          </a:p>
          <a:p>
            <a:pPr marL="343080" indent="-343080">
              <a:lnSpc>
                <a:spcPct val="150000"/>
              </a:lnSpc>
              <a:spcBef>
                <a:spcPts val="479"/>
              </a:spcBef>
              <a:buClr>
                <a:srgbClr val="ff0000"/>
              </a:buClr>
              <a:buFont typeface="Wingdings" charset="2"/>
              <a:buChar char=""/>
              <a:tabLst>
                <a:tab algn="l" pos="1619280"/>
              </a:tabLst>
            </a:pPr>
            <a:r>
              <a:rPr b="0" lang="ja-JP" sz="2400" spc="-1" strike="noStrike">
                <a:solidFill>
                  <a:srgbClr val="ff0000"/>
                </a:solidFill>
                <a:latin typeface="Times New Roman"/>
                <a:ea typeface="HG丸ｺﾞｼｯｸM-PRO"/>
              </a:rPr>
              <a:t>対流伝熱</a:t>
            </a:r>
            <a:r>
              <a:rPr b="0" lang="en-US" sz="2400" spc="-1" strike="noStrike">
                <a:solidFill>
                  <a:srgbClr val="000099"/>
                </a:solidFill>
                <a:latin typeface="Times New Roman"/>
                <a:ea typeface="HG丸ｺﾞｼｯｸM-PRO"/>
              </a:rPr>
              <a:t>	</a:t>
            </a:r>
            <a:r>
              <a:rPr b="0" lang="ja-JP" sz="2400" spc="-1" strike="noStrike">
                <a:solidFill>
                  <a:srgbClr val="000099"/>
                </a:solidFill>
                <a:latin typeface="Times New Roman"/>
                <a:ea typeface="HG丸ｺﾞｼｯｸM-PRO"/>
              </a:rPr>
              <a:t>：流体内での熱移動（壁から流体への熱移動）</a:t>
            </a:r>
            <a:endParaRPr b="0" lang="en-US" sz="2400" spc="-1" strike="noStrike">
              <a:solidFill>
                <a:srgbClr val="000000"/>
              </a:solidFill>
              <a:latin typeface="Arial"/>
            </a:endParaRPr>
          </a:p>
          <a:p>
            <a:pPr lvl="1" marL="743040" indent="-285840">
              <a:lnSpc>
                <a:spcPct val="150000"/>
              </a:lnSpc>
              <a:spcBef>
                <a:spcPts val="479"/>
              </a:spcBef>
              <a:buClr>
                <a:srgbClr val="000099"/>
              </a:buClr>
              <a:buFont typeface="Symbol"/>
              <a:buChar char=""/>
              <a:tabLst>
                <a:tab algn="l" pos="1619280"/>
              </a:tabLst>
            </a:pPr>
            <a:r>
              <a:rPr b="0" lang="ja-JP" sz="2400" spc="-1" strike="noStrike">
                <a:solidFill>
                  <a:srgbClr val="000099"/>
                </a:solidFill>
                <a:latin typeface="Times New Roman"/>
                <a:ea typeface="HG丸ｺﾞｼｯｸM-PRO"/>
              </a:rPr>
              <a:t>強制対流伝熱、自然対流伝熱、相変化伝熱</a:t>
            </a:r>
            <a:endParaRPr b="0" lang="en-US" sz="2400" spc="-1" strike="noStrike">
              <a:solidFill>
                <a:srgbClr val="000000"/>
              </a:solidFill>
              <a:latin typeface="Arial"/>
            </a:endParaRPr>
          </a:p>
          <a:p>
            <a:pPr marL="343080" indent="-343080">
              <a:lnSpc>
                <a:spcPct val="150000"/>
              </a:lnSpc>
              <a:spcBef>
                <a:spcPts val="479"/>
              </a:spcBef>
              <a:buClr>
                <a:srgbClr val="ff0000"/>
              </a:buClr>
              <a:buFont typeface="Wingdings" charset="2"/>
              <a:buChar char=""/>
              <a:tabLst>
                <a:tab algn="l" pos="1619280"/>
              </a:tabLst>
            </a:pPr>
            <a:r>
              <a:rPr b="0" lang="ja-JP" sz="2400" spc="-1" strike="noStrike">
                <a:solidFill>
                  <a:srgbClr val="ff0000"/>
                </a:solidFill>
                <a:latin typeface="Times New Roman"/>
                <a:ea typeface="HG丸ｺﾞｼｯｸM-PRO"/>
              </a:rPr>
              <a:t>放射伝熱</a:t>
            </a:r>
            <a:r>
              <a:rPr b="0" lang="en-US" sz="2400" spc="-1" strike="noStrike">
                <a:solidFill>
                  <a:srgbClr val="000099"/>
                </a:solidFill>
                <a:latin typeface="Times New Roman"/>
                <a:ea typeface="HG丸ｺﾞｼｯｸM-PRO"/>
              </a:rPr>
              <a:t>	</a:t>
            </a:r>
            <a:r>
              <a:rPr b="0" lang="ja-JP" sz="2400" spc="-1" strike="noStrike">
                <a:solidFill>
                  <a:srgbClr val="000099"/>
                </a:solidFill>
                <a:latin typeface="Times New Roman"/>
                <a:ea typeface="HG丸ｺﾞｼｯｸM-PRO"/>
              </a:rPr>
              <a:t>：太陽から地球への熱移動</a:t>
            </a:r>
            <a:endParaRPr b="0" lang="en-US" sz="2400" spc="-1" strike="noStrike">
              <a:solidFill>
                <a:srgbClr val="000000"/>
              </a:solidFill>
              <a:latin typeface="Arial"/>
            </a:endParaRPr>
          </a:p>
          <a:p>
            <a:pPr>
              <a:lnSpc>
                <a:spcPct val="150000"/>
              </a:lnSpc>
              <a:spcBef>
                <a:spcPts val="479"/>
              </a:spcBef>
              <a:tabLst>
                <a:tab algn="l" pos="1619280"/>
              </a:tabLst>
            </a:pPr>
            <a:endParaRPr b="0" lang="en-US" sz="2400" spc="-1" strike="noStrike">
              <a:solidFill>
                <a:srgbClr val="000000"/>
              </a:solidFill>
              <a:latin typeface="Arial"/>
            </a:endParaRPr>
          </a:p>
          <a:p>
            <a:pPr marL="343080" indent="-343080">
              <a:lnSpc>
                <a:spcPct val="150000"/>
              </a:lnSpc>
              <a:spcBef>
                <a:spcPts val="479"/>
              </a:spcBef>
              <a:buClr>
                <a:srgbClr val="000099"/>
              </a:buClr>
              <a:buFont typeface="Wingdings" charset="2"/>
              <a:buChar char=""/>
              <a:tabLst>
                <a:tab algn="l" pos="1619280"/>
              </a:tabLst>
            </a:pPr>
            <a:r>
              <a:rPr b="0" lang="ja-JP" sz="2400" spc="-1" strike="noStrike">
                <a:solidFill>
                  <a:srgbClr val="000099"/>
                </a:solidFill>
                <a:latin typeface="Times New Roman"/>
                <a:ea typeface="HG丸ｺﾞｼｯｸM-PRO"/>
              </a:rPr>
              <a:t>（熱交換器：典型的な応用問題）</a:t>
            </a:r>
            <a:endParaRPr b="0" lang="en-US" sz="2400" spc="-1" strike="noStrike">
              <a:solidFill>
                <a:srgbClr val="000000"/>
              </a:solidFill>
              <a:latin typeface="Arial"/>
            </a:endParaRPr>
          </a:p>
          <a:p>
            <a:pPr marL="343080" indent="-343080">
              <a:lnSpc>
                <a:spcPct val="150000"/>
              </a:lnSpc>
              <a:spcBef>
                <a:spcPts val="479"/>
              </a:spcBef>
              <a:buClr>
                <a:srgbClr val="000099"/>
              </a:buClr>
              <a:buFont typeface="Wingdings" charset="2"/>
              <a:buChar char=""/>
              <a:tabLst>
                <a:tab algn="l" pos="1619280"/>
              </a:tabLst>
            </a:pPr>
            <a:r>
              <a:rPr b="0" lang="ja-JP" sz="2400" spc="-1" strike="noStrike">
                <a:solidFill>
                  <a:srgbClr val="000099"/>
                </a:solidFill>
                <a:latin typeface="Times New Roman"/>
                <a:ea typeface="HG丸ｺﾞｼｯｸM-PRO"/>
              </a:rPr>
              <a:t>（物質移動：放射性物質の拡散）</a:t>
            </a:r>
            <a:endParaRPr b="0" lang="en-US" sz="24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与えられた初期・境界条件の下で熱伝導方程式の解を求める．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初期条件（非定常問題で必要）</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　</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境界条件（定常，非定常の何れでも必要）</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温度指定（ディリクレ条件）</a:t>
            </a:r>
            <a:endParaRPr b="0" lang="en-US" sz="2000" spc="-1" strike="noStrike">
              <a:solidFill>
                <a:srgbClr val="000000"/>
              </a:solidFill>
              <a:latin typeface="Arial"/>
            </a:endParaRPr>
          </a:p>
          <a:p>
            <a:pPr lvl="2" marL="1143000" indent="-22860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境界温度が既知：</a:t>
            </a: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S</a:t>
            </a:r>
            <a:r>
              <a:rPr b="0" lang="en-US" sz="2000" spc="-1" strike="noStrike">
                <a:solidFill>
                  <a:srgbClr val="000099"/>
                </a:solidFill>
                <a:latin typeface="Times New Roman"/>
                <a:ea typeface="HG丸ｺﾞｼｯｸM-PRO"/>
              </a:rPr>
              <a:t> = T</a:t>
            </a:r>
            <a:r>
              <a:rPr b="0" lang="en-US" sz="2000" spc="-1" strike="noStrike" baseline="-25000">
                <a:solidFill>
                  <a:srgbClr val="000099"/>
                </a:solidFill>
                <a:latin typeface="Times New Roman"/>
                <a:ea typeface="HG丸ｺﾞｼｯｸM-PRO"/>
              </a:rPr>
              <a:t>0</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温度勾配・熱流束指定（ノイマン条件）</a:t>
            </a:r>
            <a:endParaRPr b="0" lang="en-US" sz="2000" spc="-1" strike="noStrike">
              <a:solidFill>
                <a:srgbClr val="000000"/>
              </a:solidFill>
              <a:latin typeface="Arial"/>
            </a:endParaRPr>
          </a:p>
          <a:p>
            <a:pPr lvl="2" marL="1143000" indent="-22860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熱流束が既知：</a:t>
            </a:r>
            <a:r>
              <a:rPr b="0" lang="en-US" sz="2000" spc="-1" strike="noStrike">
                <a:solidFill>
                  <a:srgbClr val="000099"/>
                </a:solidFill>
                <a:latin typeface="Symbol"/>
                <a:ea typeface="HG丸ｺﾞｼｯｸM-PRO"/>
              </a:rPr>
              <a:t>-l</a:t>
            </a:r>
            <a:r>
              <a:rPr b="0" lang="en-US" sz="2000" spc="-1" strike="noStrike">
                <a:solidFill>
                  <a:srgbClr val="000099"/>
                </a:solidFill>
                <a:latin typeface="Times New Roman"/>
                <a:ea typeface="HG丸ｺﾞｼｯｸM-PRO"/>
              </a:rPr>
              <a:t>(dT/dn)</a:t>
            </a:r>
            <a:r>
              <a:rPr b="0" lang="en-US" sz="2000" spc="-1" strike="noStrike" baseline="-25000">
                <a:solidFill>
                  <a:srgbClr val="000099"/>
                </a:solidFill>
                <a:latin typeface="Times New Roman"/>
                <a:ea typeface="HG丸ｺﾞｼｯｸM-PRO"/>
              </a:rPr>
              <a:t>S</a:t>
            </a:r>
            <a:r>
              <a:rPr b="0" lang="en-US" sz="2000" spc="-1" strike="noStrike">
                <a:solidFill>
                  <a:srgbClr val="000099"/>
                </a:solidFill>
                <a:latin typeface="Times New Roman"/>
                <a:ea typeface="HG丸ｺﾞｼｯｸM-PRO"/>
              </a:rPr>
              <a:t> = q</a:t>
            </a:r>
            <a:r>
              <a:rPr b="0" lang="en-US" sz="2000" spc="-1" strike="noStrike" baseline="-25000">
                <a:solidFill>
                  <a:srgbClr val="000099"/>
                </a:solidFill>
                <a:latin typeface="Times New Roman"/>
                <a:ea typeface="HG丸ｺﾞｼｯｸM-PRO"/>
              </a:rPr>
              <a:t>0</a:t>
            </a:r>
            <a:endParaRPr b="0" lang="en-US" sz="2000" spc="-1" strike="noStrike">
              <a:solidFill>
                <a:srgbClr val="000000"/>
              </a:solidFill>
              <a:latin typeface="Arial"/>
            </a:endParaRPr>
          </a:p>
          <a:p>
            <a:pPr lvl="2" marL="1143000" indent="-22860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断熱条件： </a:t>
            </a:r>
            <a:r>
              <a:rPr b="0" lang="en-US" sz="2000" spc="-1" strike="noStrike">
                <a:solidFill>
                  <a:srgbClr val="000099"/>
                </a:solidFill>
                <a:latin typeface="Times New Roman"/>
                <a:ea typeface="HG丸ｺﾞｼｯｸM-PRO"/>
              </a:rPr>
              <a:t>(dT/dn)</a:t>
            </a:r>
            <a:r>
              <a:rPr b="0" lang="en-US" sz="2000" spc="-1" strike="noStrike" baseline="-25000">
                <a:solidFill>
                  <a:srgbClr val="000099"/>
                </a:solidFill>
                <a:latin typeface="Times New Roman"/>
                <a:ea typeface="HG丸ｺﾞｼｯｸM-PRO"/>
              </a:rPr>
              <a:t>S</a:t>
            </a:r>
            <a:r>
              <a:rPr b="0" lang="en-US" sz="2000" spc="-1" strike="noStrike">
                <a:solidFill>
                  <a:srgbClr val="000099"/>
                </a:solidFill>
                <a:latin typeface="Times New Roman"/>
                <a:ea typeface="HG丸ｺﾞｼｯｸM-PRO"/>
              </a:rPr>
              <a:t> = 0</a:t>
            </a:r>
            <a:endParaRPr b="0" lang="en-US" sz="2000" spc="-1" strike="noStrike">
              <a:solidFill>
                <a:srgbClr val="000000"/>
              </a:solidFill>
              <a:latin typeface="Arial"/>
            </a:endParaRPr>
          </a:p>
          <a:p>
            <a:pPr lvl="2" marL="1143000" indent="-22860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熱伝達率指定： </a:t>
            </a:r>
            <a:r>
              <a:rPr b="0" lang="en-US" sz="2000" spc="-1" strike="noStrike">
                <a:solidFill>
                  <a:srgbClr val="000099"/>
                </a:solidFill>
                <a:latin typeface="Symbol"/>
                <a:ea typeface="HG丸ｺﾞｼｯｸM-PRO"/>
              </a:rPr>
              <a:t>-l</a:t>
            </a:r>
            <a:r>
              <a:rPr b="0" lang="en-US" sz="2000" spc="-1" strike="noStrike">
                <a:solidFill>
                  <a:srgbClr val="000099"/>
                </a:solidFill>
                <a:latin typeface="Times New Roman"/>
                <a:ea typeface="HG丸ｺﾞｼｯｸM-PRO"/>
              </a:rPr>
              <a:t>(dT/dn)</a:t>
            </a:r>
            <a:r>
              <a:rPr b="0" lang="en-US" sz="2000" spc="-1" strike="noStrike" baseline="-25000">
                <a:solidFill>
                  <a:srgbClr val="000099"/>
                </a:solidFill>
                <a:latin typeface="Times New Roman"/>
                <a:ea typeface="HG丸ｺﾞｼｯｸM-PRO"/>
              </a:rPr>
              <a:t>S</a:t>
            </a:r>
            <a:r>
              <a:rPr b="0" lang="en-US" sz="2000" spc="-1" strike="noStrike">
                <a:solidFill>
                  <a:srgbClr val="000099"/>
                </a:solidFill>
                <a:latin typeface="Times New Roman"/>
                <a:ea typeface="HG丸ｺﾞｼｯｸM-PRO"/>
              </a:rPr>
              <a:t> = h(T</a:t>
            </a:r>
            <a:r>
              <a:rPr b="0" lang="en-US" sz="2000" spc="-1" strike="noStrike" baseline="-25000">
                <a:solidFill>
                  <a:srgbClr val="000099"/>
                </a:solidFill>
                <a:latin typeface="Times New Roman"/>
                <a:ea typeface="HG丸ｺﾞｼｯｸM-PRO"/>
              </a:rPr>
              <a:t>S</a:t>
            </a:r>
            <a:r>
              <a:rPr b="0" lang="en-US" sz="2000" spc="-1" strike="noStrike">
                <a:solidFill>
                  <a:srgbClr val="000099"/>
                </a:solidFill>
                <a:latin typeface="Symbol"/>
                <a:ea typeface="HG丸ｺﾞｼｯｸM-PRO"/>
              </a:rPr>
              <a:t>-</a:t>
            </a: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0</a:t>
            </a:r>
            <a:r>
              <a:rPr b="0" lang="en-US" sz="2000" spc="-1" strike="noStrike">
                <a:solidFill>
                  <a:srgbClr val="000099"/>
                </a:solidFill>
                <a:latin typeface="Times New Roman"/>
                <a:ea typeface="HG丸ｺﾞｼｯｸM-PRO"/>
              </a:rPr>
              <a:t>)</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接触面条件：完全に接していれば温度･熱流束が等しい（図</a:t>
            </a:r>
            <a:r>
              <a:rPr b="0" lang="en-US" sz="2000" spc="-1" strike="noStrike">
                <a:solidFill>
                  <a:srgbClr val="000099"/>
                </a:solidFill>
                <a:latin typeface="Times New Roman"/>
                <a:ea typeface="HG丸ｺﾞｼｯｸM-PRO"/>
              </a:rPr>
              <a:t>2.7</a:t>
            </a:r>
            <a:r>
              <a:rPr b="0" lang="ja-JP" sz="2000" spc="-1" strike="noStrike">
                <a:solidFill>
                  <a:srgbClr val="000099"/>
                </a:solidFill>
                <a:latin typeface="Times New Roman"/>
                <a:ea typeface="HG丸ｺﾞｼｯｸM-PRO"/>
              </a:rPr>
              <a:t>）．一般には非完全接触に起因して温度差が生じる．</a:t>
            </a:r>
            <a:endParaRPr b="0" lang="en-US" sz="2000" spc="-1" strike="noStrike">
              <a:solidFill>
                <a:srgbClr val="000000"/>
              </a:solidFill>
              <a:latin typeface="Arial"/>
            </a:endParaRPr>
          </a:p>
        </p:txBody>
      </p:sp>
      <p:sp>
        <p:nvSpPr>
          <p:cNvPr id="487" name="Rectangle 13"/>
          <p:cNvSpPr/>
          <p:nvPr/>
        </p:nvSpPr>
        <p:spPr>
          <a:xfrm>
            <a:off x="6781680" y="2209680"/>
            <a:ext cx="304200" cy="2818800"/>
          </a:xfrm>
          <a:prstGeom prst="rect">
            <a:avLst/>
          </a:prstGeom>
          <a:pattFill prst="ltUpDiag">
            <a:fgClr>
              <a:srgbClr val="b2b2b2"/>
            </a:fgClr>
            <a:bgClr>
              <a:srgbClr val="ffffff"/>
            </a:bgClr>
          </a:patt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488" name="PlaceHolder 2"/>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2.4 </a:t>
            </a:r>
            <a:r>
              <a:rPr b="1" lang="ja-JP" sz="3200" spc="-1" strike="noStrike">
                <a:solidFill>
                  <a:srgbClr val="000099"/>
                </a:solidFill>
                <a:latin typeface="Times New Roman"/>
                <a:ea typeface="HG丸ｺﾞｼｯｸM-PRO"/>
              </a:rPr>
              <a:t>初期条件と境界条件</a:t>
            </a:r>
            <a:endParaRPr b="0" lang="en-US" sz="3200" spc="-1" strike="noStrike">
              <a:solidFill>
                <a:srgbClr val="000000"/>
              </a:solidFill>
              <a:latin typeface="Arial"/>
            </a:endParaRPr>
          </a:p>
        </p:txBody>
      </p:sp>
      <p:graphicFrame>
        <p:nvGraphicFramePr>
          <p:cNvPr id="489" name="Object 4"/>
          <p:cNvGraphicFramePr/>
          <p:nvPr/>
        </p:nvGraphicFramePr>
        <p:xfrm>
          <a:off x="1003320" y="1996920"/>
          <a:ext cx="2348640" cy="304200"/>
        </p:xfrm>
        <a:graphic>
          <a:graphicData uri="http://schemas.openxmlformats.org/presentationml/2006/ole">
            <p:oleObj progId="Equation.DSMT4" r:id="rId1" spid="">
              <p:embed/>
              <p:pic>
                <p:nvPicPr>
                  <p:cNvPr id="490" name="Object 4" descr=""/>
                  <p:cNvPicPr/>
                  <p:nvPr/>
                </p:nvPicPr>
                <p:blipFill>
                  <a:blip r:embed="rId2"/>
                  <a:stretch/>
                </p:blipFill>
                <p:spPr>
                  <a:xfrm>
                    <a:off x="1003320" y="1996920"/>
                    <a:ext cx="2348640" cy="304200"/>
                  </a:xfrm>
                  <a:prstGeom prst="rect">
                    <a:avLst/>
                  </a:prstGeom>
                  <a:ln w="0">
                    <a:noFill/>
                  </a:ln>
                </p:spPr>
              </p:pic>
            </p:oleObj>
          </a:graphicData>
        </a:graphic>
      </p:graphicFrame>
      <p:sp>
        <p:nvSpPr>
          <p:cNvPr id="491" name="Rectangle 6"/>
          <p:cNvSpPr/>
          <p:nvPr/>
        </p:nvSpPr>
        <p:spPr>
          <a:xfrm>
            <a:off x="7086600" y="2209680"/>
            <a:ext cx="1523160" cy="28188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492" name="AutoShape 8"/>
          <p:cNvSpPr/>
          <p:nvPr/>
        </p:nvSpPr>
        <p:spPr>
          <a:xfrm>
            <a:off x="7551720" y="1587600"/>
            <a:ext cx="1286640" cy="299160"/>
          </a:xfrm>
          <a:prstGeom prst="borderCallout2">
            <a:avLst>
              <a:gd name="adj1" fmla="val 38097"/>
              <a:gd name="adj2" fmla="val -5917"/>
              <a:gd name="adj3" fmla="val 38097"/>
              <a:gd name="adj4" fmla="val -25403"/>
              <a:gd name="adj5" fmla="val 198940"/>
              <a:gd name="adj6" fmla="val -34773"/>
            </a:avLst>
          </a:prstGeom>
          <a:noFill/>
          <a:ln w="9525">
            <a:solidFill>
              <a:srgbClr val="000000"/>
            </a:solidFill>
            <a:miter/>
            <a:tailEnd len="med" type="triangle" w="med"/>
          </a:ln>
        </p:spPr>
        <p:style>
          <a:lnRef idx="0"/>
          <a:fillRef idx="0"/>
          <a:effectRef idx="0"/>
          <a:fontRef idx="minor"/>
        </p:style>
        <p:txBody>
          <a:bodyPr lIns="0" rIns="0" tIns="45000" bIns="45000" anchor="t">
            <a:noAutofit/>
          </a:bodyPr>
          <a:p>
            <a:pPr algn="ctr">
              <a:lnSpc>
                <a:spcPct val="100000"/>
              </a:lnSpc>
            </a:pPr>
            <a:r>
              <a:rPr b="1" lang="ja-JP" sz="1400" spc="-1" strike="noStrike">
                <a:solidFill>
                  <a:srgbClr val="000000"/>
                </a:solidFill>
                <a:latin typeface="Times New Roman"/>
                <a:ea typeface="HG丸ｺﾞｼｯｸM-PRO"/>
              </a:rPr>
              <a:t>境界条件：</a:t>
            </a:r>
            <a:r>
              <a:rPr b="1" lang="en-US" sz="1400" spc="-1" strike="noStrike">
                <a:solidFill>
                  <a:srgbClr val="000000"/>
                </a:solidFill>
                <a:latin typeface="Times New Roman"/>
                <a:ea typeface="HG丸ｺﾞｼｯｸM-PRO"/>
              </a:rPr>
              <a:t>T</a:t>
            </a:r>
            <a:r>
              <a:rPr b="1" lang="en-US" sz="1400" spc="-1" strike="noStrike" baseline="-25000">
                <a:solidFill>
                  <a:srgbClr val="000000"/>
                </a:solidFill>
                <a:latin typeface="Times New Roman"/>
                <a:ea typeface="HG丸ｺﾞｼｯｸM-PRO"/>
              </a:rPr>
              <a:t>S</a:t>
            </a:r>
            <a:endParaRPr b="0" lang="en-US" sz="1400" spc="-1" strike="noStrike">
              <a:solidFill>
                <a:srgbClr val="000000"/>
              </a:solidFill>
              <a:latin typeface="Arial"/>
            </a:endParaRPr>
          </a:p>
        </p:txBody>
      </p:sp>
      <p:sp>
        <p:nvSpPr>
          <p:cNvPr id="493" name="Line 9"/>
          <p:cNvSpPr/>
          <p:nvPr/>
        </p:nvSpPr>
        <p:spPr>
          <a:xfrm>
            <a:off x="7086600" y="2209680"/>
            <a:ext cx="360" cy="2819520"/>
          </a:xfrm>
          <a:prstGeom prst="line">
            <a:avLst/>
          </a:prstGeom>
          <a:ln w="38100">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494" name="Text Box 10"/>
          <p:cNvSpPr/>
          <p:nvPr/>
        </p:nvSpPr>
        <p:spPr>
          <a:xfrm>
            <a:off x="7410960" y="3429000"/>
            <a:ext cx="8938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400" spc="-1" strike="noStrike">
                <a:solidFill>
                  <a:srgbClr val="000000"/>
                </a:solidFill>
                <a:latin typeface="HG丸ｺﾞｼｯｸM-PRO"/>
                <a:ea typeface="HG丸ｺﾞｼｯｸM-PRO"/>
              </a:rPr>
              <a:t>解析領域</a:t>
            </a:r>
            <a:endParaRPr b="0" lang="en-US" sz="1400" spc="-1" strike="noStrike">
              <a:solidFill>
                <a:srgbClr val="000000"/>
              </a:solidFill>
              <a:latin typeface="Arial"/>
            </a:endParaRPr>
          </a:p>
        </p:txBody>
      </p:sp>
      <p:sp>
        <p:nvSpPr>
          <p:cNvPr id="495" name="Text Box 12"/>
          <p:cNvSpPr/>
          <p:nvPr/>
        </p:nvSpPr>
        <p:spPr>
          <a:xfrm>
            <a:off x="6406920" y="3443400"/>
            <a:ext cx="399960" cy="401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800" spc="-1" strike="noStrike">
                <a:solidFill>
                  <a:srgbClr val="000000"/>
                </a:solidFill>
                <a:latin typeface="Times New Roman"/>
                <a:ea typeface="HG丸ｺﾞｼｯｸM-PRO"/>
              </a:rPr>
              <a:t>T</a:t>
            </a:r>
            <a:r>
              <a:rPr b="1" lang="en-US" sz="1800" spc="-1" strike="noStrike" baseline="-25000">
                <a:solidFill>
                  <a:srgbClr val="000000"/>
                </a:solidFill>
                <a:latin typeface="Times New Roman"/>
                <a:ea typeface="HG丸ｺﾞｼｯｸM-PRO"/>
              </a:rPr>
              <a:t>0</a:t>
            </a:r>
            <a:endParaRPr b="0" lang="en-US" sz="18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境界条件の例</a:t>
            </a:r>
            <a:endParaRPr b="0" lang="en-US" sz="3200" spc="-1" strike="noStrike">
              <a:solidFill>
                <a:srgbClr val="000000"/>
              </a:solidFill>
              <a:latin typeface="Arial"/>
            </a:endParaRPr>
          </a:p>
        </p:txBody>
      </p:sp>
      <p:sp>
        <p:nvSpPr>
          <p:cNvPr id="497"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厚さ</a:t>
            </a:r>
            <a:r>
              <a:rPr b="0" lang="en-US" sz="1800" spc="-1" strike="noStrike">
                <a:solidFill>
                  <a:srgbClr val="000099"/>
                </a:solidFill>
                <a:latin typeface="Times New Roman"/>
                <a:ea typeface="HG丸ｺﾞｼｯｸM-PRO"/>
              </a:rPr>
              <a:t>10mm</a:t>
            </a:r>
            <a:r>
              <a:rPr b="0" lang="ja-JP" sz="1800" spc="-1" strike="noStrike">
                <a:solidFill>
                  <a:srgbClr val="000099"/>
                </a:solidFill>
                <a:latin typeface="Times New Roman"/>
                <a:ea typeface="HG丸ｺﾞｼｯｸM-PRO"/>
              </a:rPr>
              <a:t>、熱伝導率</a:t>
            </a:r>
            <a:r>
              <a:rPr b="0" lang="en-US" sz="1800" spc="-1" strike="noStrike">
                <a:solidFill>
                  <a:srgbClr val="000099"/>
                </a:solidFill>
                <a:latin typeface="Times New Roman"/>
                <a:ea typeface="HG丸ｺﾞｼｯｸM-PRO"/>
              </a:rPr>
              <a:t>2W/m·K</a:t>
            </a:r>
            <a:r>
              <a:rPr b="0" lang="ja-JP" sz="1800" spc="-1" strike="noStrike">
                <a:solidFill>
                  <a:srgbClr val="000099"/>
                </a:solidFill>
                <a:latin typeface="Times New Roman"/>
                <a:ea typeface="HG丸ｺﾞｼｯｸM-PRO"/>
              </a:rPr>
              <a:t>の板がある。低温面の温度を求めよ。</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高温面の温度は</a:t>
            </a:r>
            <a:r>
              <a:rPr b="0" lang="en-US" sz="1800" spc="-1" strike="noStrike">
                <a:solidFill>
                  <a:srgbClr val="000099"/>
                </a:solidFill>
                <a:latin typeface="Times New Roman"/>
                <a:ea typeface="HG丸ｺﾞｼｯｸM-PRO"/>
              </a:rPr>
              <a:t>100℃</a:t>
            </a:r>
            <a:r>
              <a:rPr b="0" lang="ja-JP" sz="1800" spc="-1" strike="noStrike">
                <a:solidFill>
                  <a:srgbClr val="000099"/>
                </a:solidFill>
                <a:latin typeface="Times New Roman"/>
                <a:ea typeface="HG丸ｺﾞｼｯｸM-PRO"/>
              </a:rPr>
              <a:t>（境界条件１・ディリクレ）</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板を通過する熱流束は</a:t>
            </a:r>
            <a:r>
              <a:rPr b="0" lang="en-US" sz="1800" spc="-1" strike="noStrike">
                <a:solidFill>
                  <a:srgbClr val="000099"/>
                </a:solidFill>
                <a:latin typeface="Times New Roman"/>
                <a:ea typeface="HG丸ｺﾞｼｯｸM-PRO"/>
              </a:rPr>
              <a:t>10kW/m</a:t>
            </a:r>
            <a:r>
              <a:rPr b="0" lang="en-US" sz="1800" spc="-1" strike="noStrike" baseline="30000">
                <a:solidFill>
                  <a:srgbClr val="000099"/>
                </a:solidFill>
                <a:latin typeface="Times New Roman"/>
                <a:ea typeface="HG丸ｺﾞｼｯｸM-PRO"/>
              </a:rPr>
              <a:t>2</a:t>
            </a:r>
            <a:r>
              <a:rPr b="0" lang="ja-JP" sz="1800" spc="-1" strike="noStrike">
                <a:solidFill>
                  <a:srgbClr val="000099"/>
                </a:solidFill>
                <a:latin typeface="Times New Roman"/>
                <a:ea typeface="HG丸ｺﾞｼｯｸM-PRO"/>
              </a:rPr>
              <a:t>（境界条件２・ノイマン）</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板内部の温度は熱伝導方程式に従う。一次元、定常、内部発熱なしでよさそうなので、</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上式を解くと、</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積分定数が決まらない。</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境界条件１より、</a:t>
            </a:r>
            <a:r>
              <a:rPr b="0" lang="en-US" sz="1800" spc="-1" strike="noStrike">
                <a:solidFill>
                  <a:srgbClr val="000099"/>
                </a:solidFill>
                <a:latin typeface="Times New Roman"/>
                <a:ea typeface="HG丸ｺﾞｼｯｸM-PRO"/>
              </a:rPr>
              <a:t>x=0</a:t>
            </a:r>
            <a:r>
              <a:rPr b="0" lang="ja-JP" sz="1800" spc="-1" strike="noStrike">
                <a:solidFill>
                  <a:srgbClr val="000099"/>
                </a:solidFill>
                <a:latin typeface="Times New Roman"/>
                <a:ea typeface="HG丸ｺﾞｼｯｸM-PRO"/>
              </a:rPr>
              <a:t>で</a:t>
            </a:r>
            <a:r>
              <a:rPr b="0" lang="en-US" sz="1800" spc="-1" strike="noStrike">
                <a:solidFill>
                  <a:srgbClr val="000099"/>
                </a:solidFill>
                <a:latin typeface="Times New Roman"/>
                <a:ea typeface="HG丸ｺﾞｼｯｸM-PRO"/>
              </a:rPr>
              <a:t>T=100</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B=100</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境界条件２より、</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x=0.01</a:t>
            </a:r>
            <a:r>
              <a:rPr b="0" lang="ja-JP" sz="1800" spc="-1" strike="noStrike">
                <a:solidFill>
                  <a:srgbClr val="000099"/>
                </a:solidFill>
                <a:latin typeface="Times New Roman"/>
                <a:ea typeface="HG丸ｺﾞｼｯｸM-PRO"/>
              </a:rPr>
              <a:t>を代入すると</a:t>
            </a:r>
            <a:endParaRPr b="0" lang="en-US" sz="1800" spc="-1" strike="noStrike">
              <a:solidFill>
                <a:srgbClr val="000000"/>
              </a:solidFill>
              <a:latin typeface="Arial"/>
            </a:endParaRPr>
          </a:p>
        </p:txBody>
      </p:sp>
      <mc:AlternateContent>
        <mc:Choice xmlns:a14="http://schemas.microsoft.com/office/drawing/2010/main" Requires="a14">
          <p:sp>
            <p:nvSpPr>
              <p:cNvPr id="498" name="テキスト ボックス 3"/>
              <p:cNvSpPr txBox="1"/>
              <p:nvPr/>
            </p:nvSpPr>
            <p:spPr>
              <a:xfrm>
                <a:off x="1642680" y="3069000"/>
                <a:ext cx="984600" cy="591840"/>
              </a:xfrm>
              <a:prstGeom prst="rect">
                <a:avLst/>
              </a:prstGeom>
            </p:spPr>
            <p:txBody>
              <a:bodyPr/>
              <a:p>
                <a14:m>
                  <m:oMath xmlns:m="http://schemas.openxmlformats.org/officeDocument/2006/math">
                    <m:f>
                      <m:num>
                        <m:sSup>
                          <m:e>
                            <m:r>
                              <m:t xml:space="preserve">𝒅</m:t>
                            </m:r>
                          </m:e>
                          <m:sup>
                            <m:r>
                              <m:t xml:space="preserve">𝟐</m:t>
                            </m:r>
                          </m:sup>
                        </m:sSup>
                        <m:r>
                          <m:t xml:space="preserve">𝑻</m:t>
                        </m:r>
                      </m:num>
                      <m:den>
                        <m:r>
                          <m:t xml:space="preserve">𝒅</m:t>
                        </m:r>
                        <m:sSup>
                          <m:e>
                            <m:r>
                              <m:t xml:space="preserve">𝒙</m:t>
                            </m:r>
                          </m:e>
                          <m:sup>
                            <m:r>
                              <m:t xml:space="preserve">𝟐</m:t>
                            </m:r>
                          </m:sup>
                        </m:sSup>
                      </m:den>
                    </m:f>
                    <m:r>
                      <m:t xml:space="preserve">=</m:t>
                    </m:r>
                    <m:r>
                      <m:t xml:space="preserve">𝟎</m:t>
                    </m:r>
                  </m:oMath>
                </a14:m>
              </a:p>
            </p:txBody>
          </p:sp>
        </mc:Choice>
        <mc:Fallback/>
      </mc:AlternateContent>
      <mc:AlternateContent>
        <mc:Choice xmlns:a14="http://schemas.microsoft.com/office/drawing/2010/main" Requires="a14">
          <p:sp>
            <p:nvSpPr>
              <p:cNvPr id="499" name="テキスト ボックス 4"/>
              <p:cNvSpPr txBox="1"/>
              <p:nvPr/>
            </p:nvSpPr>
            <p:spPr>
              <a:xfrm>
                <a:off x="1634760" y="4170600"/>
                <a:ext cx="1280520" cy="337680"/>
              </a:xfrm>
              <a:prstGeom prst="rect">
                <a:avLst/>
              </a:prstGeom>
            </p:spPr>
            <p:txBody>
              <a:bodyPr/>
              <a:p>
                <a14:m>
                  <m:oMath xmlns:m="http://schemas.openxmlformats.org/officeDocument/2006/math">
                    <m:r>
                      <m:t xml:space="preserve">𝑻</m:t>
                    </m:r>
                    <m:r>
                      <m:t xml:space="preserve">=</m:t>
                    </m:r>
                    <m:r>
                      <m:t xml:space="preserve">𝑨𝒙</m:t>
                    </m:r>
                    <m:r>
                      <m:t xml:space="preserve">+</m:t>
                    </m:r>
                    <m:r>
                      <m:t xml:space="preserve">𝑩</m:t>
                    </m:r>
                  </m:oMath>
                </a14:m>
              </a:p>
            </p:txBody>
          </p:sp>
        </mc:Choice>
        <mc:Fallback/>
      </mc:AlternateContent>
      <mc:AlternateContent>
        <mc:Choice xmlns:a14="http://schemas.microsoft.com/office/drawing/2010/main" Requires="a14">
          <p:sp>
            <p:nvSpPr>
              <p:cNvPr id="500" name="テキスト ボックス 5"/>
              <p:cNvSpPr txBox="1"/>
              <p:nvPr/>
            </p:nvSpPr>
            <p:spPr>
              <a:xfrm>
                <a:off x="2754000" y="5301360"/>
                <a:ext cx="4481640" cy="559440"/>
              </a:xfrm>
              <a:prstGeom prst="rect">
                <a:avLst/>
              </a:prstGeom>
            </p:spPr>
            <p:txBody>
              <a:bodyPr/>
              <a:p>
                <a14:m>
                  <m:oMath xmlns:m="http://schemas.openxmlformats.org/officeDocument/2006/math">
                    <m:r>
                      <m:t xml:space="preserve">−</m:t>
                    </m:r>
                    <m:r>
                      <m:t xml:space="preserve">𝝀</m:t>
                    </m:r>
                    <m:f>
                      <m:num>
                        <m:r>
                          <m:t xml:space="preserve">𝒅𝑻</m:t>
                        </m:r>
                      </m:num>
                      <m:den>
                        <m:r>
                          <m:t xml:space="preserve">𝒅𝒙</m:t>
                        </m:r>
                      </m:den>
                    </m:f>
                    <m:r>
                      <m:t xml:space="preserve">=</m:t>
                    </m:r>
                    <m:r>
                      <m:t xml:space="preserve">𝟏𝟎𝟎𝟎𝟎</m:t>
                    </m:r>
                    <m:r>
                      <m:t xml:space="preserve">→</m:t>
                    </m:r>
                    <m:f>
                      <m:num>
                        <m:r>
                          <m:t xml:space="preserve">𝒅𝑻</m:t>
                        </m:r>
                      </m:num>
                      <m:den>
                        <m:r>
                          <m:t xml:space="preserve">𝒅𝒙</m:t>
                        </m:r>
                      </m:den>
                    </m:f>
                    <m:r>
                      <m:t xml:space="preserve">=</m:t>
                    </m:r>
                    <m:r>
                      <m:t xml:space="preserve">−</m:t>
                    </m:r>
                    <m:r>
                      <m:t xml:space="preserve">𝟓𝟎𝟎𝟎</m:t>
                    </m:r>
                    <m:r>
                      <m:t xml:space="preserve">→</m:t>
                    </m:r>
                    <m:r>
                      <m:t xml:space="preserve">𝑨</m:t>
                    </m:r>
                    <m:r>
                      <m:t xml:space="preserve">=</m:t>
                    </m:r>
                    <m:r>
                      <m:t xml:space="preserve">−</m:t>
                    </m:r>
                    <m:r>
                      <m:t xml:space="preserve">𝟓𝟎𝟎𝟎</m:t>
                    </m:r>
                  </m:oMath>
                </a14:m>
              </a:p>
            </p:txBody>
          </p:sp>
        </mc:Choice>
        <mc:Fallback/>
      </mc:AlternateContent>
      <mc:AlternateContent>
        <mc:Choice xmlns:a14="http://schemas.microsoft.com/office/drawing/2010/main" Requires="a14">
          <p:sp>
            <p:nvSpPr>
              <p:cNvPr id="501" name="テキスト ボックス 6"/>
              <p:cNvSpPr txBox="1"/>
              <p:nvPr/>
            </p:nvSpPr>
            <p:spPr>
              <a:xfrm>
                <a:off x="2607120" y="6042600"/>
                <a:ext cx="4163040" cy="337680"/>
              </a:xfrm>
              <a:prstGeom prst="rect">
                <a:avLst/>
              </a:prstGeom>
            </p:spPr>
            <p:txBody>
              <a:bodyPr/>
              <a:p>
                <a14:m>
                  <m:oMath xmlns:m="http://schemas.openxmlformats.org/officeDocument/2006/math">
                    <m:r>
                      <m:t xml:space="preserve">𝑻</m:t>
                    </m:r>
                    <m:r>
                      <m:t xml:space="preserve">=</m:t>
                    </m:r>
                    <m:r>
                      <m:t xml:space="preserve">𝑨𝒙</m:t>
                    </m:r>
                    <m:r>
                      <m:t xml:space="preserve">+</m:t>
                    </m:r>
                    <m:r>
                      <m:t xml:space="preserve">𝑩</m:t>
                    </m:r>
                    <m:r>
                      <m:t xml:space="preserve">=</m:t>
                    </m:r>
                    <m:r>
                      <m:t xml:space="preserve">−</m:t>
                    </m:r>
                    <m:r>
                      <m:t xml:space="preserve">𝟓𝟎𝟎𝟎</m:t>
                    </m:r>
                    <m:r>
                      <m:t xml:space="preserve">×</m:t>
                    </m:r>
                    <m:r>
                      <m:t xml:space="preserve">𝟎</m:t>
                    </m:r>
                    <m:r>
                      <m:t xml:space="preserve">.</m:t>
                    </m:r>
                    <m:r>
                      <m:t xml:space="preserve">𝟎𝟏</m:t>
                    </m:r>
                    <m:r>
                      <m:t xml:space="preserve">+</m:t>
                    </m:r>
                    <m:r>
                      <m:t xml:space="preserve">𝟏𝟎𝟎</m:t>
                    </m:r>
                    <m:r>
                      <m:t xml:space="preserve">=</m:t>
                    </m:r>
                    <m:r>
                      <m:t xml:space="preserve">𝟓𝟎</m:t>
                    </m:r>
                    <m:r>
                      <m:t xml:space="preserve">℃</m:t>
                    </m:r>
                  </m:oMath>
                </a14:m>
              </a:p>
            </p:txBody>
          </p:sp>
        </mc:Choice>
        <mc:Fallback/>
      </mc:AlternateContent>
      <p:sp>
        <p:nvSpPr>
          <p:cNvPr id="502" name="テキスト ボックス 7"/>
          <p:cNvSpPr/>
          <p:nvPr/>
        </p:nvSpPr>
        <p:spPr>
          <a:xfrm>
            <a:off x="6717600" y="6042600"/>
            <a:ext cx="78876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（答）</a:t>
            </a:r>
            <a:endParaRPr b="0" lang="en-US" sz="1600" spc="-1" strike="noStrike">
              <a:solidFill>
                <a:srgbClr val="000000"/>
              </a:solidFill>
              <a:latin typeface="Arial"/>
            </a:endParaRPr>
          </a:p>
        </p:txBody>
      </p:sp>
      <p:sp>
        <p:nvSpPr>
          <p:cNvPr id="503" name="テキスト ボックス 9"/>
          <p:cNvSpPr/>
          <p:nvPr/>
        </p:nvSpPr>
        <p:spPr>
          <a:xfrm>
            <a:off x="3201120" y="4149000"/>
            <a:ext cx="342396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境界条件なしで解けるのはここまで</a:t>
            </a:r>
            <a:endParaRPr b="0" lang="en-US" sz="1600" spc="-1" strike="noStrike">
              <a:solidFill>
                <a:srgbClr val="000000"/>
              </a:solidFill>
              <a:latin typeface="Arial"/>
            </a:endParaRPr>
          </a:p>
        </p:txBody>
      </p:sp>
      <p:graphicFrame>
        <p:nvGraphicFramePr>
          <p:cNvPr id="504" name="オブジェクト 8"/>
          <p:cNvGraphicFramePr/>
          <p:nvPr/>
        </p:nvGraphicFramePr>
        <p:xfrm>
          <a:off x="4500000" y="3236400"/>
          <a:ext cx="3021840" cy="672480"/>
        </p:xfrm>
        <a:graphic>
          <a:graphicData uri="http://schemas.openxmlformats.org/presentationml/2006/ole">
            <p:oleObj progId="Equation.DSMT4" r:id="rId1" spid="">
              <p:embed/>
              <p:pic>
                <p:nvPicPr>
                  <p:cNvPr id="505" name="オブジェクト 8" descr=""/>
                  <p:cNvPicPr/>
                  <p:nvPr/>
                </p:nvPicPr>
                <p:blipFill>
                  <a:blip r:embed="rId2"/>
                  <a:stretch/>
                </p:blipFill>
                <p:spPr>
                  <a:xfrm>
                    <a:off x="4500000" y="3236400"/>
                    <a:ext cx="3021840" cy="672480"/>
                  </a:xfrm>
                  <a:prstGeom prst="rect">
                    <a:avLst/>
                  </a:prstGeom>
                  <a:ln w="0">
                    <a:noFill/>
                  </a:ln>
                </p:spPr>
              </p:pic>
            </p:oleObj>
          </a:graphicData>
        </a:graphic>
      </p:graphicFrame>
      <p:cxnSp>
        <p:nvCxnSpPr>
          <p:cNvPr id="506" name="直線矢印コネクタ 11"/>
          <p:cNvCxnSpPr/>
          <p:nvPr/>
        </p:nvCxnSpPr>
        <p:spPr>
          <a:xfrm flipH="1" flipV="1">
            <a:off x="2607120" y="3429000"/>
            <a:ext cx="1749240" cy="144720"/>
          </a:xfrm>
          <a:prstGeom prst="straightConnector1">
            <a:avLst/>
          </a:prstGeom>
          <a:ln w="9525">
            <a:solidFill>
              <a:srgbClr val="000000"/>
            </a:solidFill>
            <a:round/>
            <a:tailEnd len="med" type="triangle" w="med"/>
          </a:ln>
        </p:spPr>
      </p:cxnSp>
    </p:spTree>
  </p:cSld>
  <mc:AlternateContent>
    <mc:Choice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 Box 10"/>
          <p:cNvSpPr/>
          <p:nvPr/>
        </p:nvSpPr>
        <p:spPr>
          <a:xfrm>
            <a:off x="8091360" y="260676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a:t>
            </a:r>
            <a:r>
              <a:rPr b="0" lang="en-US" sz="1600" spc="-1" strike="noStrike" baseline="30000">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508" name="Text Box 16"/>
          <p:cNvSpPr/>
          <p:nvPr/>
        </p:nvSpPr>
        <p:spPr>
          <a:xfrm>
            <a:off x="8091360" y="331308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a:t>
            </a:r>
            <a:r>
              <a:rPr b="0" lang="en-US" sz="1600" spc="-1" strike="noStrike" baseline="30000">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509" name="Text Box 22"/>
          <p:cNvSpPr/>
          <p:nvPr/>
        </p:nvSpPr>
        <p:spPr>
          <a:xfrm>
            <a:off x="8091360" y="397836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a:t>
            </a:r>
            <a:r>
              <a:rPr b="0" lang="en-US" sz="1600" spc="-1" strike="noStrike" baseline="30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510" name="Text Box 28"/>
          <p:cNvSpPr/>
          <p:nvPr/>
        </p:nvSpPr>
        <p:spPr>
          <a:xfrm>
            <a:off x="8091360" y="468468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a:t>
            </a:r>
            <a:r>
              <a:rPr b="0" lang="en-US" sz="1600" spc="-1" strike="noStrike" baseline="30000">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511" name="Text Box 5"/>
          <p:cNvSpPr/>
          <p:nvPr/>
        </p:nvSpPr>
        <p:spPr>
          <a:xfrm>
            <a:off x="5424480" y="2606760"/>
            <a:ext cx="538920" cy="359640"/>
          </a:xfrm>
          <a:prstGeom prst="rect">
            <a:avLst/>
          </a:prstGeom>
          <a:noFill/>
          <a:ln w="25400">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a:t>
            </a:r>
            <a:r>
              <a:rPr b="0" lang="en-US" sz="1600" spc="-1" strike="noStrike" baseline="30000">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512" name="Text Box 15"/>
          <p:cNvSpPr/>
          <p:nvPr/>
        </p:nvSpPr>
        <p:spPr>
          <a:xfrm>
            <a:off x="5424480" y="331308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a:t>
            </a:r>
            <a:r>
              <a:rPr b="0" lang="en-US" sz="1600" spc="-1" strike="noStrike" baseline="30000">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513" name="Text Box 21"/>
          <p:cNvSpPr/>
          <p:nvPr/>
        </p:nvSpPr>
        <p:spPr>
          <a:xfrm>
            <a:off x="5424480" y="397836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a:t>
            </a:r>
            <a:r>
              <a:rPr b="0" lang="en-US" sz="1600" spc="-1" strike="noStrike" baseline="30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514" name="Text Box 27"/>
          <p:cNvSpPr/>
          <p:nvPr/>
        </p:nvSpPr>
        <p:spPr>
          <a:xfrm>
            <a:off x="5424480" y="468468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a:t>
            </a:r>
            <a:r>
              <a:rPr b="0" lang="en-US" sz="1600" spc="-1" strike="noStrike" baseline="30000">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515"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数値計算で初期・境界条件を考える</a:t>
            </a:r>
            <a:endParaRPr b="0" lang="en-US" sz="3200" spc="-1" strike="noStrike">
              <a:solidFill>
                <a:srgbClr val="000000"/>
              </a:solidFill>
              <a:latin typeface="Arial"/>
            </a:endParaRPr>
          </a:p>
        </p:txBody>
      </p:sp>
      <p:sp>
        <p:nvSpPr>
          <p:cNvPr id="516"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コンピューターで計算できるように偏微分方程式を差分式（四則演算）に変換すると・・</a:t>
            </a:r>
            <a:endParaRPr b="0" lang="en-US" sz="2000" spc="-1" strike="noStrike">
              <a:solidFill>
                <a:srgbClr val="000000"/>
              </a:solidFill>
              <a:latin typeface="Arial"/>
            </a:endParaRPr>
          </a:p>
        </p:txBody>
      </p:sp>
      <p:graphicFrame>
        <p:nvGraphicFramePr>
          <p:cNvPr id="517" name="Object 4"/>
          <p:cNvGraphicFramePr/>
          <p:nvPr/>
        </p:nvGraphicFramePr>
        <p:xfrm>
          <a:off x="609480" y="1778040"/>
          <a:ext cx="4419000" cy="1802520"/>
        </p:xfrm>
        <a:graphic>
          <a:graphicData uri="http://schemas.openxmlformats.org/presentationml/2006/ole">
            <p:oleObj progId="Equation.DSMT4" r:id="rId1" spid="">
              <p:embed/>
              <p:pic>
                <p:nvPicPr>
                  <p:cNvPr id="518" name="Object 4" descr=""/>
                  <p:cNvPicPr/>
                  <p:nvPr/>
                </p:nvPicPr>
                <p:blipFill>
                  <a:blip r:embed="rId2"/>
                  <a:stretch/>
                </p:blipFill>
                <p:spPr>
                  <a:xfrm>
                    <a:off x="609480" y="1778040"/>
                    <a:ext cx="4419000" cy="1802520"/>
                  </a:xfrm>
                  <a:prstGeom prst="rect">
                    <a:avLst/>
                  </a:prstGeom>
                  <a:ln w="0">
                    <a:noFill/>
                  </a:ln>
                </p:spPr>
              </p:pic>
            </p:oleObj>
          </a:graphicData>
        </a:graphic>
      </p:graphicFrame>
      <p:sp>
        <p:nvSpPr>
          <p:cNvPr id="519" name="Text Box 6"/>
          <p:cNvSpPr/>
          <p:nvPr/>
        </p:nvSpPr>
        <p:spPr>
          <a:xfrm>
            <a:off x="5958000" y="2606760"/>
            <a:ext cx="538920" cy="359640"/>
          </a:xfrm>
          <a:prstGeom prst="rect">
            <a:avLst/>
          </a:prstGeom>
          <a:noFill/>
          <a:ln w="25400">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a:t>
            </a:r>
            <a:r>
              <a:rPr b="0" lang="en-US" sz="1600" spc="-1" strike="noStrike" baseline="30000">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520" name="Text Box 7"/>
          <p:cNvSpPr/>
          <p:nvPr/>
        </p:nvSpPr>
        <p:spPr>
          <a:xfrm>
            <a:off x="6491160" y="2606760"/>
            <a:ext cx="538920" cy="359640"/>
          </a:xfrm>
          <a:prstGeom prst="rect">
            <a:avLst/>
          </a:prstGeom>
          <a:noFill/>
          <a:ln w="25400">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a:t>
            </a:r>
            <a:r>
              <a:rPr b="0" lang="en-US" sz="1600" spc="-1" strike="noStrike" baseline="30000">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521" name="Text Box 8"/>
          <p:cNvSpPr/>
          <p:nvPr/>
        </p:nvSpPr>
        <p:spPr>
          <a:xfrm>
            <a:off x="7024680" y="260676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a:t>
            </a:r>
            <a:r>
              <a:rPr b="0" lang="en-US" sz="1600" spc="-1" strike="noStrike" baseline="30000">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522" name="Text Box 9"/>
          <p:cNvSpPr/>
          <p:nvPr/>
        </p:nvSpPr>
        <p:spPr>
          <a:xfrm>
            <a:off x="7558200" y="260676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a:t>
            </a:r>
            <a:r>
              <a:rPr b="0" lang="en-US" sz="1600" spc="-1" strike="noStrike" baseline="30000">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523" name="Text Box 11"/>
          <p:cNvSpPr/>
          <p:nvPr/>
        </p:nvSpPr>
        <p:spPr>
          <a:xfrm>
            <a:off x="5958000" y="3313080"/>
            <a:ext cx="538920" cy="359640"/>
          </a:xfrm>
          <a:prstGeom prst="rect">
            <a:avLst/>
          </a:prstGeom>
          <a:noFill/>
          <a:ln w="25400">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a:t>
            </a:r>
            <a:r>
              <a:rPr b="0" lang="en-US" sz="1600" spc="-1" strike="noStrike" baseline="30000">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524" name="Text Box 12"/>
          <p:cNvSpPr/>
          <p:nvPr/>
        </p:nvSpPr>
        <p:spPr>
          <a:xfrm>
            <a:off x="6491160" y="33130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a:t>
            </a:r>
            <a:r>
              <a:rPr b="0" lang="en-US" sz="1600" spc="-1" strike="noStrike" baseline="30000">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525" name="Text Box 13"/>
          <p:cNvSpPr/>
          <p:nvPr/>
        </p:nvSpPr>
        <p:spPr>
          <a:xfrm>
            <a:off x="7024680" y="33130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a:t>
            </a:r>
            <a:r>
              <a:rPr b="0" lang="en-US" sz="1600" spc="-1" strike="noStrike" baseline="30000">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526" name="Text Box 14"/>
          <p:cNvSpPr/>
          <p:nvPr/>
        </p:nvSpPr>
        <p:spPr>
          <a:xfrm>
            <a:off x="7558200" y="33130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a:t>
            </a:r>
            <a:r>
              <a:rPr b="0" lang="en-US" sz="1600" spc="-1" strike="noStrike" baseline="30000">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527" name="Text Box 17"/>
          <p:cNvSpPr/>
          <p:nvPr/>
        </p:nvSpPr>
        <p:spPr>
          <a:xfrm>
            <a:off x="5958000" y="397836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a:t>
            </a:r>
            <a:r>
              <a:rPr b="0" lang="en-US" sz="1600" spc="-1" strike="noStrike" baseline="30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528" name="Text Box 18"/>
          <p:cNvSpPr/>
          <p:nvPr/>
        </p:nvSpPr>
        <p:spPr>
          <a:xfrm>
            <a:off x="6491160" y="397836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a:t>
            </a:r>
            <a:r>
              <a:rPr b="0" lang="en-US" sz="1600" spc="-1" strike="noStrike" baseline="30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529" name="Text Box 19"/>
          <p:cNvSpPr/>
          <p:nvPr/>
        </p:nvSpPr>
        <p:spPr>
          <a:xfrm>
            <a:off x="7024680" y="397836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a:t>
            </a:r>
            <a:r>
              <a:rPr b="0" lang="en-US" sz="1600" spc="-1" strike="noStrike" baseline="30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530" name="Text Box 20"/>
          <p:cNvSpPr/>
          <p:nvPr/>
        </p:nvSpPr>
        <p:spPr>
          <a:xfrm>
            <a:off x="7558200" y="397836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a:t>
            </a:r>
            <a:r>
              <a:rPr b="0" lang="en-US" sz="1600" spc="-1" strike="noStrike" baseline="30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531" name="Text Box 23"/>
          <p:cNvSpPr/>
          <p:nvPr/>
        </p:nvSpPr>
        <p:spPr>
          <a:xfrm>
            <a:off x="5958000" y="46846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a:t>
            </a:r>
            <a:r>
              <a:rPr b="0" lang="en-US" sz="1600" spc="-1" strike="noStrike" baseline="30000">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532" name="Text Box 24"/>
          <p:cNvSpPr/>
          <p:nvPr/>
        </p:nvSpPr>
        <p:spPr>
          <a:xfrm>
            <a:off x="6491160" y="46846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a:t>
            </a:r>
            <a:r>
              <a:rPr b="0" lang="en-US" sz="1600" spc="-1" strike="noStrike" baseline="30000">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533" name="Text Box 25"/>
          <p:cNvSpPr/>
          <p:nvPr/>
        </p:nvSpPr>
        <p:spPr>
          <a:xfrm>
            <a:off x="7024680" y="46846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a:t>
            </a:r>
            <a:r>
              <a:rPr b="0" lang="en-US" sz="1600" spc="-1" strike="noStrike" baseline="30000">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534" name="Text Box 26"/>
          <p:cNvSpPr/>
          <p:nvPr/>
        </p:nvSpPr>
        <p:spPr>
          <a:xfrm>
            <a:off x="7558200" y="46846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a:t>
            </a:r>
            <a:r>
              <a:rPr b="0" lang="en-US" sz="1600" spc="-1" strike="noStrike" baseline="30000">
                <a:solidFill>
                  <a:srgbClr val="000000"/>
                </a:solidFill>
                <a:latin typeface="Times New Roman"/>
                <a:ea typeface="HG丸ｺﾞｼｯｸM-PRO"/>
              </a:rPr>
              <a:t>3</a:t>
            </a:r>
            <a:endParaRPr b="0" lang="en-US" sz="1600" spc="-1" strike="noStrike">
              <a:solidFill>
                <a:srgbClr val="000000"/>
              </a:solidFill>
              <a:latin typeface="Arial"/>
            </a:endParaRPr>
          </a:p>
        </p:txBody>
      </p:sp>
      <p:sp>
        <p:nvSpPr>
          <p:cNvPr id="535" name="Line 32"/>
          <p:cNvSpPr/>
          <p:nvPr/>
        </p:nvSpPr>
        <p:spPr>
          <a:xfrm>
            <a:off x="5271840" y="2454120"/>
            <a:ext cx="360" cy="2895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536" name="Text Box 33"/>
          <p:cNvSpPr/>
          <p:nvPr/>
        </p:nvSpPr>
        <p:spPr>
          <a:xfrm>
            <a:off x="5155920" y="5335560"/>
            <a:ext cx="2372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endParaRPr b="0" lang="en-US" sz="1600" spc="-1" strike="noStrike">
              <a:solidFill>
                <a:srgbClr val="000000"/>
              </a:solidFill>
              <a:latin typeface="Arial"/>
            </a:endParaRPr>
          </a:p>
        </p:txBody>
      </p:sp>
      <p:sp>
        <p:nvSpPr>
          <p:cNvPr id="537" name="Line 34"/>
          <p:cNvSpPr/>
          <p:nvPr/>
        </p:nvSpPr>
        <p:spPr>
          <a:xfrm>
            <a:off x="5271840" y="2454120"/>
            <a:ext cx="34290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538" name="Text Box 35"/>
          <p:cNvSpPr/>
          <p:nvPr/>
        </p:nvSpPr>
        <p:spPr>
          <a:xfrm>
            <a:off x="8686440" y="22860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539" name="Freeform 38"/>
          <p:cNvSpPr/>
          <p:nvPr/>
        </p:nvSpPr>
        <p:spPr>
          <a:xfrm>
            <a:off x="4433760" y="2835360"/>
            <a:ext cx="913680" cy="2878920"/>
          </a:xfrm>
          <a:custGeom>
            <a:avLst/>
            <a:gdLst>
              <a:gd name="textAreaLeft" fmla="*/ 0 w 913680"/>
              <a:gd name="textAreaRight" fmla="*/ 914400 w 913680"/>
              <a:gd name="textAreaTop" fmla="*/ 0 h 2878920"/>
              <a:gd name="textAreaBottom" fmla="*/ 2879640 h 2878920"/>
            </a:gdLst>
            <a:ahLst/>
            <a:rect l="textAreaLeft" t="textAreaTop" r="textAreaRight" b="textAreaBottom"/>
            <a:pathLst>
              <a:path w="816" h="1392">
                <a:moveTo>
                  <a:pt x="0" y="1392"/>
                </a:moveTo>
                <a:lnTo>
                  <a:pt x="528" y="1392"/>
                </a:lnTo>
                <a:lnTo>
                  <a:pt x="528" y="0"/>
                </a:lnTo>
                <a:lnTo>
                  <a:pt x="816" y="0"/>
                </a:lnTo>
              </a:path>
            </a:pathLst>
          </a:custGeom>
          <a:noFill/>
          <a:ln w="9525">
            <a:solidFill>
              <a:srgbClr val="000000"/>
            </a:solidFill>
            <a:round/>
            <a:tailEnd len="med" type="arrow"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40" name="Text Box 39"/>
          <p:cNvSpPr/>
          <p:nvPr/>
        </p:nvSpPr>
        <p:spPr>
          <a:xfrm>
            <a:off x="3436200" y="5562720"/>
            <a:ext cx="991440" cy="33300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初期条件</a:t>
            </a:r>
            <a:endParaRPr b="0" lang="en-US" sz="1600" spc="-1" strike="noStrike">
              <a:solidFill>
                <a:srgbClr val="000000"/>
              </a:solidFill>
              <a:latin typeface="Arial"/>
            </a:endParaRPr>
          </a:p>
        </p:txBody>
      </p:sp>
      <p:sp>
        <p:nvSpPr>
          <p:cNvPr id="541" name="Freeform 41"/>
          <p:cNvSpPr/>
          <p:nvPr/>
        </p:nvSpPr>
        <p:spPr>
          <a:xfrm>
            <a:off x="5653080" y="5121360"/>
            <a:ext cx="2742480" cy="304200"/>
          </a:xfrm>
          <a:custGeom>
            <a:avLst/>
            <a:gdLst>
              <a:gd name="textAreaLeft" fmla="*/ 0 w 2742480"/>
              <a:gd name="textAreaRight" fmla="*/ 2743200 w 2742480"/>
              <a:gd name="textAreaTop" fmla="*/ 0 h 304200"/>
              <a:gd name="textAreaBottom" fmla="*/ 304920 h 304200"/>
            </a:gdLst>
            <a:ahLst/>
            <a:rect l="textAreaLeft" t="textAreaTop" r="textAreaRight" b="textAreaBottom"/>
            <a:pathLst>
              <a:path w="1728" h="192">
                <a:moveTo>
                  <a:pt x="0" y="0"/>
                </a:moveTo>
                <a:lnTo>
                  <a:pt x="0" y="192"/>
                </a:lnTo>
                <a:lnTo>
                  <a:pt x="1728" y="192"/>
                </a:lnTo>
                <a:lnTo>
                  <a:pt x="1728" y="0"/>
                </a:lnTo>
              </a:path>
            </a:pathLst>
          </a:custGeom>
          <a:noFill/>
          <a:ln w="9525">
            <a:solidFill>
              <a:srgbClr val="000000"/>
            </a:solidFill>
            <a:round/>
            <a:headEnd len="med" type="arrow" w="med"/>
            <a:tailEnd len="med" type="arrow"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42" name="Line 42"/>
          <p:cNvSpPr/>
          <p:nvPr/>
        </p:nvSpPr>
        <p:spPr>
          <a:xfrm>
            <a:off x="7024680" y="5425920"/>
            <a:ext cx="360" cy="380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543" name="Text Box 43"/>
          <p:cNvSpPr/>
          <p:nvPr/>
        </p:nvSpPr>
        <p:spPr>
          <a:xfrm>
            <a:off x="6530400" y="5807160"/>
            <a:ext cx="991440" cy="33300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境界条件</a:t>
            </a:r>
            <a:endParaRPr b="0" lang="en-US" sz="1600" spc="-1" strike="noStrike">
              <a:solidFill>
                <a:srgbClr val="000000"/>
              </a:solidFill>
              <a:latin typeface="Arial"/>
            </a:endParaRPr>
          </a:p>
        </p:txBody>
      </p:sp>
      <p:sp>
        <p:nvSpPr>
          <p:cNvPr id="544" name="Freeform 44"/>
          <p:cNvSpPr/>
          <p:nvPr/>
        </p:nvSpPr>
        <p:spPr>
          <a:xfrm>
            <a:off x="5638680" y="2971800"/>
            <a:ext cx="1142280" cy="75600"/>
          </a:xfrm>
          <a:custGeom>
            <a:avLst/>
            <a:gdLst>
              <a:gd name="textAreaLeft" fmla="*/ 0 w 1142280"/>
              <a:gd name="textAreaRight" fmla="*/ 1143000 w 1142280"/>
              <a:gd name="textAreaTop" fmla="*/ 0 h 75600"/>
              <a:gd name="textAreaBottom" fmla="*/ 76320 h 75600"/>
            </a:gdLst>
            <a:ahLst/>
            <a:rect l="textAreaLeft" t="textAreaTop" r="textAreaRight" b="textAreaBottom"/>
            <a:pathLst>
              <a:path w="720" h="96">
                <a:moveTo>
                  <a:pt x="0" y="0"/>
                </a:moveTo>
                <a:lnTo>
                  <a:pt x="0" y="96"/>
                </a:lnTo>
                <a:lnTo>
                  <a:pt x="720" y="96"/>
                </a:lnTo>
                <a:lnTo>
                  <a:pt x="720" y="0"/>
                </a:lnTo>
              </a:path>
            </a:pathLst>
          </a:custGeom>
          <a:noFill/>
          <a:ln w="25400">
            <a:solidFill>
              <a:srgbClr val="000000"/>
            </a:solidFill>
            <a:round/>
          </a:ln>
        </p:spPr>
        <p:style>
          <a:lnRef idx="0"/>
          <a:fillRef idx="0"/>
          <a:effectRef idx="0"/>
          <a:fontRef idx="minor"/>
        </p:style>
        <p:txBody>
          <a:bodyPr lIns="90000" rIns="90000" tIns="31320" bIns="3132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45" name="Line 46"/>
          <p:cNvSpPr/>
          <p:nvPr/>
        </p:nvSpPr>
        <p:spPr>
          <a:xfrm>
            <a:off x="6216480" y="2971800"/>
            <a:ext cx="360" cy="328320"/>
          </a:xfrm>
          <a:prstGeom prst="line">
            <a:avLst/>
          </a:prstGeom>
          <a:ln w="2540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aphicFrame>
        <p:nvGraphicFramePr>
          <p:cNvPr id="546" name="Object 49"/>
          <p:cNvGraphicFramePr/>
          <p:nvPr/>
        </p:nvGraphicFramePr>
        <p:xfrm>
          <a:off x="1143000" y="3886200"/>
          <a:ext cx="3288600" cy="1142280"/>
        </p:xfrm>
        <a:graphic>
          <a:graphicData uri="http://schemas.openxmlformats.org/presentationml/2006/ole">
            <p:oleObj progId="Equation.DSMT4" r:id="rId3" spid="">
              <p:embed/>
              <p:pic>
                <p:nvPicPr>
                  <p:cNvPr id="547" name="Object 49" descr=""/>
                  <p:cNvPicPr/>
                  <p:nvPr/>
                </p:nvPicPr>
                <p:blipFill>
                  <a:blip r:embed="rId4"/>
                  <a:stretch/>
                </p:blipFill>
                <p:spPr>
                  <a:xfrm>
                    <a:off x="1143000" y="3886200"/>
                    <a:ext cx="3288600" cy="1142280"/>
                  </a:xfrm>
                  <a:prstGeom prst="rect">
                    <a:avLst/>
                  </a:prstGeom>
                  <a:ln w="0">
                    <a:noFill/>
                  </a:ln>
                </p:spPr>
              </p:pic>
            </p:oleObj>
          </a:graphicData>
        </a:graphic>
      </p:graphicFrame>
      <p:sp>
        <p:nvSpPr>
          <p:cNvPr id="548" name="Freeform 51"/>
          <p:cNvSpPr/>
          <p:nvPr/>
        </p:nvSpPr>
        <p:spPr>
          <a:xfrm>
            <a:off x="5638680" y="1998720"/>
            <a:ext cx="2666160" cy="367560"/>
          </a:xfrm>
          <a:custGeom>
            <a:avLst/>
            <a:gdLst>
              <a:gd name="textAreaLeft" fmla="*/ 0 w 2666160"/>
              <a:gd name="textAreaRight" fmla="*/ 2666880 w 2666160"/>
              <a:gd name="textAreaTop" fmla="*/ 0 h 367560"/>
              <a:gd name="textAreaBottom" fmla="*/ 368280 h 367560"/>
            </a:gdLst>
            <a:ahLst/>
            <a:rect l="textAreaLeft" t="textAreaTop" r="textAreaRight" b="textAreaBottom"/>
            <a:pathLst>
              <a:path w="1680" h="232">
                <a:moveTo>
                  <a:pt x="0" y="133"/>
                </a:moveTo>
                <a:cubicBezTo>
                  <a:pt x="55" y="114"/>
                  <a:pt x="203" y="0"/>
                  <a:pt x="331" y="16"/>
                </a:cubicBezTo>
                <a:cubicBezTo>
                  <a:pt x="459" y="32"/>
                  <a:pt x="543" y="226"/>
                  <a:pt x="768" y="229"/>
                </a:cubicBezTo>
                <a:cubicBezTo>
                  <a:pt x="993" y="232"/>
                  <a:pt x="1348" y="133"/>
                  <a:pt x="1680" y="37"/>
                </a:cubicBez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49" name="Oval 52"/>
          <p:cNvSpPr/>
          <p:nvPr/>
        </p:nvSpPr>
        <p:spPr>
          <a:xfrm>
            <a:off x="5618160" y="2149560"/>
            <a:ext cx="75600" cy="75600"/>
          </a:xfrm>
          <a:prstGeom prst="ellipse">
            <a:avLst/>
          </a:prstGeom>
          <a:solidFill>
            <a:schemeClr val="tx1"/>
          </a:solidFill>
          <a:ln w="9525">
            <a:solidFill>
              <a:srgbClr val="000000"/>
            </a:solidFill>
            <a:round/>
          </a:ln>
        </p:spPr>
        <p:style>
          <a:lnRef idx="0"/>
          <a:fillRef idx="0"/>
          <a:effectRef idx="0"/>
          <a:fontRef idx="minor"/>
        </p:style>
        <p:txBody>
          <a:bodyPr wrap="none" lIns="90000" rIns="90000" tIns="8640" bIns="864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50" name="Oval 53"/>
          <p:cNvSpPr/>
          <p:nvPr/>
        </p:nvSpPr>
        <p:spPr>
          <a:xfrm>
            <a:off x="6172200" y="2009880"/>
            <a:ext cx="75600" cy="75600"/>
          </a:xfrm>
          <a:prstGeom prst="ellipse">
            <a:avLst/>
          </a:prstGeom>
          <a:solidFill>
            <a:schemeClr val="tx1"/>
          </a:solidFill>
          <a:ln w="9525">
            <a:solidFill>
              <a:srgbClr val="000000"/>
            </a:solidFill>
            <a:round/>
          </a:ln>
        </p:spPr>
        <p:style>
          <a:lnRef idx="0"/>
          <a:fillRef idx="0"/>
          <a:effectRef idx="0"/>
          <a:fontRef idx="minor"/>
        </p:style>
        <p:txBody>
          <a:bodyPr wrap="none" lIns="90000" rIns="90000" tIns="8640" bIns="864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51" name="Oval 54"/>
          <p:cNvSpPr/>
          <p:nvPr/>
        </p:nvSpPr>
        <p:spPr>
          <a:xfrm>
            <a:off x="6713640" y="2309760"/>
            <a:ext cx="75600" cy="75600"/>
          </a:xfrm>
          <a:prstGeom prst="ellipse">
            <a:avLst/>
          </a:prstGeom>
          <a:solidFill>
            <a:schemeClr val="tx1"/>
          </a:solidFill>
          <a:ln w="9525">
            <a:solidFill>
              <a:srgbClr val="000000"/>
            </a:solidFill>
            <a:round/>
          </a:ln>
        </p:spPr>
        <p:style>
          <a:lnRef idx="0"/>
          <a:fillRef idx="0"/>
          <a:effectRef idx="0"/>
          <a:fontRef idx="minor"/>
        </p:style>
        <p:txBody>
          <a:bodyPr wrap="none" lIns="90000" rIns="90000" tIns="8640" bIns="864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52" name="Oval 55"/>
          <p:cNvSpPr/>
          <p:nvPr/>
        </p:nvSpPr>
        <p:spPr>
          <a:xfrm>
            <a:off x="7238880" y="2278080"/>
            <a:ext cx="75600" cy="75600"/>
          </a:xfrm>
          <a:prstGeom prst="ellipse">
            <a:avLst/>
          </a:prstGeom>
          <a:solidFill>
            <a:schemeClr val="tx1"/>
          </a:solidFill>
          <a:ln w="9525">
            <a:solidFill>
              <a:srgbClr val="000000"/>
            </a:solidFill>
            <a:round/>
          </a:ln>
        </p:spPr>
        <p:style>
          <a:lnRef idx="0"/>
          <a:fillRef idx="0"/>
          <a:effectRef idx="0"/>
          <a:fontRef idx="minor"/>
        </p:style>
        <p:txBody>
          <a:bodyPr wrap="none" lIns="90000" rIns="90000" tIns="8640" bIns="864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53" name="Oval 56"/>
          <p:cNvSpPr/>
          <p:nvPr/>
        </p:nvSpPr>
        <p:spPr>
          <a:xfrm>
            <a:off x="7772400" y="2149560"/>
            <a:ext cx="75600" cy="75600"/>
          </a:xfrm>
          <a:prstGeom prst="ellipse">
            <a:avLst/>
          </a:prstGeom>
          <a:solidFill>
            <a:schemeClr val="tx1"/>
          </a:solidFill>
          <a:ln w="9525">
            <a:solidFill>
              <a:srgbClr val="000000"/>
            </a:solidFill>
            <a:round/>
          </a:ln>
        </p:spPr>
        <p:style>
          <a:lnRef idx="0"/>
          <a:fillRef idx="0"/>
          <a:effectRef idx="0"/>
          <a:fontRef idx="minor"/>
        </p:style>
        <p:txBody>
          <a:bodyPr wrap="none" lIns="90000" rIns="90000" tIns="8640" bIns="864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54" name="Oval 57"/>
          <p:cNvSpPr/>
          <p:nvPr/>
        </p:nvSpPr>
        <p:spPr>
          <a:xfrm>
            <a:off x="8237520" y="2025720"/>
            <a:ext cx="75600" cy="75600"/>
          </a:xfrm>
          <a:prstGeom prst="ellipse">
            <a:avLst/>
          </a:prstGeom>
          <a:solidFill>
            <a:schemeClr val="tx1"/>
          </a:solidFill>
          <a:ln w="9525">
            <a:solidFill>
              <a:srgbClr val="000000"/>
            </a:solidFill>
            <a:round/>
          </a:ln>
        </p:spPr>
        <p:style>
          <a:lnRef idx="0"/>
          <a:fillRef idx="0"/>
          <a:effectRef idx="0"/>
          <a:fontRef idx="minor"/>
        </p:style>
        <p:txBody>
          <a:bodyPr wrap="none" lIns="90000" rIns="90000" tIns="8640" bIns="864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55" name="Freeform 58"/>
          <p:cNvSpPr/>
          <p:nvPr/>
        </p:nvSpPr>
        <p:spPr>
          <a:xfrm>
            <a:off x="7238880" y="2971800"/>
            <a:ext cx="1142280" cy="75600"/>
          </a:xfrm>
          <a:custGeom>
            <a:avLst/>
            <a:gdLst>
              <a:gd name="textAreaLeft" fmla="*/ 0 w 1142280"/>
              <a:gd name="textAreaRight" fmla="*/ 1143000 w 1142280"/>
              <a:gd name="textAreaTop" fmla="*/ 0 h 75600"/>
              <a:gd name="textAreaBottom" fmla="*/ 76320 h 75600"/>
            </a:gdLst>
            <a:ahLst/>
            <a:rect l="textAreaLeft" t="textAreaTop" r="textAreaRight" b="textAreaBottom"/>
            <a:pathLst>
              <a:path w="720" h="96">
                <a:moveTo>
                  <a:pt x="0" y="0"/>
                </a:moveTo>
                <a:lnTo>
                  <a:pt x="0" y="96"/>
                </a:lnTo>
                <a:lnTo>
                  <a:pt x="720" y="96"/>
                </a:lnTo>
                <a:lnTo>
                  <a:pt x="720" y="0"/>
                </a:lnTo>
              </a:path>
            </a:pathLst>
          </a:custGeom>
          <a:noFill/>
          <a:ln w="9525">
            <a:solidFill>
              <a:srgbClr val="000000"/>
            </a:solidFill>
            <a:round/>
          </a:ln>
        </p:spPr>
        <p:style>
          <a:lnRef idx="0"/>
          <a:fillRef idx="0"/>
          <a:effectRef idx="0"/>
          <a:fontRef idx="minor"/>
        </p:style>
        <p:txBody>
          <a:bodyPr lIns="90000" rIns="90000" tIns="31320" bIns="3132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56" name="Line 59"/>
          <p:cNvSpPr/>
          <p:nvPr/>
        </p:nvSpPr>
        <p:spPr>
          <a:xfrm>
            <a:off x="7816680" y="2971800"/>
            <a:ext cx="360" cy="3283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557" name="Text Box 60"/>
          <p:cNvSpPr/>
          <p:nvPr/>
        </p:nvSpPr>
        <p:spPr>
          <a:xfrm>
            <a:off x="5470560" y="5437080"/>
            <a:ext cx="79236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200" spc="-1" strike="noStrike">
                <a:solidFill>
                  <a:srgbClr val="000000"/>
                </a:solidFill>
                <a:latin typeface="Times New Roman"/>
                <a:ea typeface="HG丸ｺﾞｼｯｸM-PRO"/>
              </a:rPr>
              <a:t>ディリクレ</a:t>
            </a:r>
            <a:endParaRPr b="0" lang="en-US" sz="1200" spc="-1" strike="noStrike">
              <a:solidFill>
                <a:srgbClr val="000000"/>
              </a:solidFill>
              <a:latin typeface="Arial"/>
            </a:endParaRPr>
          </a:p>
        </p:txBody>
      </p:sp>
      <p:sp>
        <p:nvSpPr>
          <p:cNvPr id="558" name="Text Box 61"/>
          <p:cNvSpPr/>
          <p:nvPr/>
        </p:nvSpPr>
        <p:spPr>
          <a:xfrm>
            <a:off x="8056080" y="5440320"/>
            <a:ext cx="68256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200" spc="-1" strike="noStrike">
                <a:solidFill>
                  <a:srgbClr val="000000"/>
                </a:solidFill>
                <a:latin typeface="Times New Roman"/>
                <a:ea typeface="HG丸ｺﾞｼｯｸM-PRO"/>
              </a:rPr>
              <a:t>ノイマン</a:t>
            </a:r>
            <a:endParaRPr b="0" lang="en-US" sz="1200" spc="-1" strike="noStrike">
              <a:solidFill>
                <a:srgbClr val="000000"/>
              </a:solidFill>
              <a:latin typeface="Arial"/>
            </a:endParaRPr>
          </a:p>
        </p:txBody>
      </p:sp>
      <p:sp>
        <p:nvSpPr>
          <p:cNvPr id="559" name="Text Box 62"/>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2.5 </a:t>
            </a:r>
            <a:r>
              <a:rPr b="1" lang="ja-JP" sz="3200" spc="-1" strike="noStrike">
                <a:solidFill>
                  <a:srgbClr val="000099"/>
                </a:solidFill>
                <a:latin typeface="Times New Roman"/>
                <a:ea typeface="HG丸ｺﾞｼｯｸM-PRO"/>
              </a:rPr>
              <a:t>無次元化と相似則</a:t>
            </a:r>
            <a:endParaRPr b="0" lang="en-US" sz="3200" spc="-1" strike="noStrike">
              <a:solidFill>
                <a:srgbClr val="000000"/>
              </a:solidFill>
              <a:latin typeface="Arial"/>
            </a:endParaRPr>
          </a:p>
        </p:txBody>
      </p:sp>
      <p:sp>
        <p:nvSpPr>
          <p:cNvPr id="561" name="PlaceHolder 2"/>
          <p:cNvSpPr>
            <a:spLocks noGrp="1"/>
          </p:cNvSpPr>
          <p:nvPr>
            <p:ph/>
          </p:nvPr>
        </p:nvSpPr>
        <p:spPr>
          <a:xfrm>
            <a:off x="152280" y="990720"/>
            <a:ext cx="8838360" cy="913680"/>
          </a:xfrm>
          <a:prstGeom prst="rect">
            <a:avLst/>
          </a:prstGeom>
          <a:noFill/>
          <a:ln w="38160">
            <a:solidFill>
              <a:srgbClr val="000000"/>
            </a:solidFill>
            <a:miter/>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有次元：結果がその場合にしか使えない．</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無次元：同じ形であれば大きさが違っていても使える．一般性が高い．</a:t>
            </a:r>
            <a:endParaRPr b="0" lang="en-US" sz="2000" spc="-1" strike="noStrike">
              <a:solidFill>
                <a:srgbClr val="000000"/>
              </a:solidFill>
              <a:latin typeface="Arial"/>
            </a:endParaRPr>
          </a:p>
        </p:txBody>
      </p:sp>
      <p:graphicFrame>
        <p:nvGraphicFramePr>
          <p:cNvPr id="562" name="Object 4"/>
          <p:cNvGraphicFramePr/>
          <p:nvPr/>
        </p:nvGraphicFramePr>
        <p:xfrm>
          <a:off x="685800" y="2057400"/>
          <a:ext cx="1625040" cy="634320"/>
        </p:xfrm>
        <a:graphic>
          <a:graphicData uri="http://schemas.openxmlformats.org/presentationml/2006/ole">
            <p:oleObj progId="Equation.DSMT4" r:id="rId1" spid="">
              <p:embed/>
              <p:pic>
                <p:nvPicPr>
                  <p:cNvPr id="563" name="Object 4" descr=""/>
                  <p:cNvPicPr/>
                  <p:nvPr/>
                </p:nvPicPr>
                <p:blipFill>
                  <a:blip r:embed="rId2"/>
                  <a:stretch/>
                </p:blipFill>
                <p:spPr>
                  <a:xfrm>
                    <a:off x="685800" y="2057400"/>
                    <a:ext cx="1625040" cy="634320"/>
                  </a:xfrm>
                  <a:prstGeom prst="rect">
                    <a:avLst/>
                  </a:prstGeom>
                  <a:ln w="0">
                    <a:noFill/>
                  </a:ln>
                </p:spPr>
              </p:pic>
            </p:oleObj>
          </a:graphicData>
        </a:graphic>
      </p:graphicFrame>
      <p:grpSp>
        <p:nvGrpSpPr>
          <p:cNvPr id="564" name="Group 18"/>
          <p:cNvGrpSpPr/>
          <p:nvPr/>
        </p:nvGrpSpPr>
        <p:grpSpPr>
          <a:xfrm>
            <a:off x="4110480" y="2063880"/>
            <a:ext cx="4804200" cy="3193200"/>
            <a:chOff x="4110480" y="2063880"/>
            <a:chExt cx="4804200" cy="3193200"/>
          </a:xfrm>
        </p:grpSpPr>
        <p:sp>
          <p:nvSpPr>
            <p:cNvPr id="565" name="Rectangle 5"/>
            <p:cNvSpPr/>
            <p:nvPr/>
          </p:nvSpPr>
          <p:spPr>
            <a:xfrm>
              <a:off x="4863960" y="2444760"/>
              <a:ext cx="3733200" cy="5328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566" name="Line 6"/>
            <p:cNvSpPr/>
            <p:nvPr/>
          </p:nvSpPr>
          <p:spPr>
            <a:xfrm>
              <a:off x="4863960" y="2368440"/>
              <a:ext cx="3733920" cy="36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567" name="Text Box 7"/>
            <p:cNvSpPr/>
            <p:nvPr/>
          </p:nvSpPr>
          <p:spPr>
            <a:xfrm>
              <a:off x="6618240" y="2063880"/>
              <a:ext cx="304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L</a:t>
              </a:r>
              <a:endParaRPr b="0" lang="en-US" sz="1600" spc="-1" strike="noStrike">
                <a:solidFill>
                  <a:srgbClr val="000000"/>
                </a:solidFill>
                <a:latin typeface="Arial"/>
              </a:endParaRPr>
            </a:p>
          </p:txBody>
        </p:sp>
        <p:sp>
          <p:nvSpPr>
            <p:cNvPr id="568" name="Text Box 8"/>
            <p:cNvSpPr/>
            <p:nvPr/>
          </p:nvSpPr>
          <p:spPr>
            <a:xfrm>
              <a:off x="4110480" y="2546280"/>
              <a:ext cx="78876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BC : T</a:t>
              </a:r>
              <a:r>
                <a:rPr b="0" lang="en-US" sz="1600" spc="-1" strike="noStrike" baseline="-25000">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569" name="Text Box 9"/>
            <p:cNvSpPr/>
            <p:nvPr/>
          </p:nvSpPr>
          <p:spPr>
            <a:xfrm>
              <a:off x="6392520" y="2544840"/>
              <a:ext cx="7448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IC : T</a:t>
              </a:r>
              <a:r>
                <a:rPr b="0" lang="en-US" sz="1600" spc="-1" strike="noStrike" baseline="-25000">
                  <a:solidFill>
                    <a:srgbClr val="000000"/>
                  </a:solidFill>
                  <a:latin typeface="Symbol"/>
                  <a:ea typeface="HG丸ｺﾞｼｯｸM-PRO"/>
                </a:rPr>
                <a:t></a:t>
              </a:r>
              <a:endParaRPr b="0" lang="en-US" sz="1600" spc="-1" strike="noStrike">
                <a:solidFill>
                  <a:srgbClr val="000000"/>
                </a:solidFill>
                <a:latin typeface="Arial"/>
              </a:endParaRPr>
            </a:p>
          </p:txBody>
        </p:sp>
        <p:sp>
          <p:nvSpPr>
            <p:cNvPr id="570" name="Arc 10"/>
            <p:cNvSpPr/>
            <p:nvPr/>
          </p:nvSpPr>
          <p:spPr>
            <a:xfrm flipH="1" flipV="1">
              <a:off x="4863240" y="2139120"/>
              <a:ext cx="3731400" cy="761400"/>
            </a:xfrm>
            <a:custGeom>
              <a:avLst/>
              <a:gdLst>
                <a:gd name="textAreaLeft" fmla="*/ 360 w 3731400"/>
                <a:gd name="textAreaRight" fmla="*/ 3732480 w 3731400"/>
                <a:gd name="textAreaTop" fmla="*/ 360 h 761400"/>
                <a:gd name="textAreaBottom" fmla="*/ 762480 h 761400"/>
              </a:gdLst>
              <a:ahLst/>
              <a:rect l="textAreaLeft" t="textAreaTop" r="textAreaRight" b="textAreaBottom"/>
              <a:pathLst>
                <a:path fill="none" w="20101" h="21600">
                  <a:moveTo>
                    <a:pt x="-1" y="0"/>
                  </a:moveTo>
                  <a:cubicBezTo>
                    <a:pt x="8877" y="0"/>
                    <a:pt x="16851" y="5432"/>
                    <a:pt x="20101" y="13693"/>
                  </a:cubicBezTo>
                </a:path>
                <a:path stroke="0" w="20101" h="21600">
                  <a:moveTo>
                    <a:pt x="-1" y="0"/>
                  </a:moveTo>
                  <a:cubicBezTo>
                    <a:pt x="8877" y="0"/>
                    <a:pt x="16851" y="5432"/>
                    <a:pt x="20101" y="13693"/>
                  </a:cubicBezTo>
                  <a:lnTo>
                    <a:pt x="0" y="21600"/>
                  </a:lnTo>
                  <a:close/>
                </a:path>
              </a:pathLst>
            </a:custGeom>
            <a:noFill/>
            <a:ln w="9525">
              <a:solidFill>
                <a:srgbClr val="ff0066"/>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571" name="Object 12"/>
            <p:cNvGraphicFramePr/>
            <p:nvPr/>
          </p:nvGraphicFramePr>
          <p:xfrm>
            <a:off x="4502160" y="3003480"/>
            <a:ext cx="697680" cy="1116720"/>
          </p:xfrm>
          <a:graphic>
            <a:graphicData uri="http://schemas.openxmlformats.org/presentationml/2006/ole">
              <p:oleObj progId="Equation.DSMT4" r:id="rId3" spid="">
                <p:embed/>
                <p:pic>
                  <p:nvPicPr>
                    <p:cNvPr id="572" name="Object 12" descr=""/>
                    <p:cNvPicPr/>
                    <p:nvPr/>
                  </p:nvPicPr>
                  <p:blipFill>
                    <a:blip r:embed="rId4"/>
                    <a:stretch/>
                  </p:blipFill>
                  <p:spPr>
                    <a:xfrm>
                      <a:off x="4502160" y="3003480"/>
                      <a:ext cx="697680" cy="1116720"/>
                    </a:xfrm>
                    <a:prstGeom prst="rect">
                      <a:avLst/>
                    </a:prstGeom>
                    <a:ln w="0">
                      <a:noFill/>
                    </a:ln>
                  </p:spPr>
                </p:pic>
              </p:oleObj>
            </a:graphicData>
          </a:graphic>
        </p:graphicFrame>
        <p:graphicFrame>
          <p:nvGraphicFramePr>
            <p:cNvPr id="573" name="Object 13"/>
            <p:cNvGraphicFramePr/>
            <p:nvPr/>
          </p:nvGraphicFramePr>
          <p:xfrm>
            <a:off x="6432480" y="3003480"/>
            <a:ext cx="735840" cy="1116720"/>
          </p:xfrm>
          <a:graphic>
            <a:graphicData uri="http://schemas.openxmlformats.org/presentationml/2006/ole">
              <p:oleObj progId="Equation.DSMT4" r:id="rId5" spid="">
                <p:embed/>
                <p:pic>
                  <p:nvPicPr>
                    <p:cNvPr id="574" name="Object 13" descr=""/>
                    <p:cNvPicPr/>
                    <p:nvPr/>
                  </p:nvPicPr>
                  <p:blipFill>
                    <a:blip r:embed="rId6"/>
                    <a:stretch/>
                  </p:blipFill>
                  <p:spPr>
                    <a:xfrm>
                      <a:off x="6432480" y="3003480"/>
                      <a:ext cx="735840" cy="1116720"/>
                    </a:xfrm>
                    <a:prstGeom prst="rect">
                      <a:avLst/>
                    </a:prstGeom>
                    <a:ln w="0">
                      <a:noFill/>
                    </a:ln>
                  </p:spPr>
                </p:pic>
              </p:oleObj>
            </a:graphicData>
          </a:graphic>
        </p:graphicFrame>
        <p:graphicFrame>
          <p:nvGraphicFramePr>
            <p:cNvPr id="575" name="Object 14"/>
            <p:cNvGraphicFramePr/>
            <p:nvPr/>
          </p:nvGraphicFramePr>
          <p:xfrm>
            <a:off x="4511520" y="4152960"/>
            <a:ext cx="672480" cy="1104120"/>
          </p:xfrm>
          <a:graphic>
            <a:graphicData uri="http://schemas.openxmlformats.org/presentationml/2006/ole">
              <p:oleObj progId="Equation.DSMT4" r:id="rId7" spid="">
                <p:embed/>
                <p:pic>
                  <p:nvPicPr>
                    <p:cNvPr id="576" name="Object 14" descr=""/>
                    <p:cNvPicPr/>
                    <p:nvPr/>
                  </p:nvPicPr>
                  <p:blipFill>
                    <a:blip r:embed="rId8"/>
                    <a:stretch/>
                  </p:blipFill>
                  <p:spPr>
                    <a:xfrm>
                      <a:off x="4511520" y="4152960"/>
                      <a:ext cx="672480" cy="1104120"/>
                    </a:xfrm>
                    <a:prstGeom prst="rect">
                      <a:avLst/>
                    </a:prstGeom>
                    <a:ln w="0">
                      <a:noFill/>
                    </a:ln>
                  </p:spPr>
                </p:pic>
              </p:oleObj>
            </a:graphicData>
          </a:graphic>
        </p:graphicFrame>
        <p:graphicFrame>
          <p:nvGraphicFramePr>
            <p:cNvPr id="577" name="Object 15"/>
            <p:cNvGraphicFramePr/>
            <p:nvPr/>
          </p:nvGraphicFramePr>
          <p:xfrm>
            <a:off x="8280360" y="3000240"/>
            <a:ext cx="634320" cy="1104120"/>
          </p:xfrm>
          <a:graphic>
            <a:graphicData uri="http://schemas.openxmlformats.org/presentationml/2006/ole">
              <p:oleObj progId="Equation.DSMT4" r:id="rId9" spid="">
                <p:embed/>
                <p:pic>
                  <p:nvPicPr>
                    <p:cNvPr id="578" name="Object 15" descr=""/>
                    <p:cNvPicPr/>
                    <p:nvPr/>
                  </p:nvPicPr>
                  <p:blipFill>
                    <a:blip r:embed="rId10"/>
                    <a:stretch/>
                  </p:blipFill>
                  <p:spPr>
                    <a:xfrm>
                      <a:off x="8280360" y="3000240"/>
                      <a:ext cx="634320" cy="1104120"/>
                    </a:xfrm>
                    <a:prstGeom prst="rect">
                      <a:avLst/>
                    </a:prstGeom>
                    <a:ln w="0">
                      <a:noFill/>
                    </a:ln>
                  </p:spPr>
                </p:pic>
              </p:oleObj>
            </a:graphicData>
          </a:graphic>
        </p:graphicFrame>
      </p:grpSp>
      <p:sp>
        <p:nvSpPr>
          <p:cNvPr id="579" name="Line 16"/>
          <p:cNvSpPr/>
          <p:nvPr/>
        </p:nvSpPr>
        <p:spPr>
          <a:xfrm>
            <a:off x="914400" y="2743200"/>
            <a:ext cx="360" cy="13716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aphicFrame>
        <p:nvGraphicFramePr>
          <p:cNvPr id="580" name="Object 11"/>
          <p:cNvGraphicFramePr/>
          <p:nvPr/>
        </p:nvGraphicFramePr>
        <p:xfrm>
          <a:off x="1003320" y="3035160"/>
          <a:ext cx="1815480" cy="621720"/>
        </p:xfrm>
        <a:graphic>
          <a:graphicData uri="http://schemas.openxmlformats.org/presentationml/2006/ole">
            <p:oleObj progId="Equation.DSMT4" r:id="rId11" spid="">
              <p:embed/>
              <p:pic>
                <p:nvPicPr>
                  <p:cNvPr id="581" name="Object 11" descr=""/>
                  <p:cNvPicPr/>
                  <p:nvPr/>
                </p:nvPicPr>
                <p:blipFill>
                  <a:blip r:embed="rId12"/>
                  <a:stretch/>
                </p:blipFill>
                <p:spPr>
                  <a:xfrm>
                    <a:off x="1003320" y="3035160"/>
                    <a:ext cx="1815480" cy="621720"/>
                  </a:xfrm>
                  <a:prstGeom prst="rect">
                    <a:avLst/>
                  </a:prstGeom>
                  <a:ln w="0">
                    <a:noFill/>
                  </a:ln>
                </p:spPr>
              </p:pic>
            </p:oleObj>
          </a:graphicData>
        </a:graphic>
      </p:graphicFrame>
      <p:graphicFrame>
        <p:nvGraphicFramePr>
          <p:cNvPr id="582" name="Object 17"/>
          <p:cNvGraphicFramePr/>
          <p:nvPr/>
        </p:nvGraphicFramePr>
        <p:xfrm>
          <a:off x="685800" y="4203720"/>
          <a:ext cx="2577240" cy="1281960"/>
        </p:xfrm>
        <a:graphic>
          <a:graphicData uri="http://schemas.openxmlformats.org/presentationml/2006/ole">
            <p:oleObj progId="Equation.DSMT4" r:id="rId13" spid="">
              <p:embed/>
              <p:pic>
                <p:nvPicPr>
                  <p:cNvPr id="583" name="Object 17" descr=""/>
                  <p:cNvPicPr/>
                  <p:nvPr/>
                </p:nvPicPr>
                <p:blipFill>
                  <a:blip r:embed="rId14"/>
                  <a:stretch/>
                </p:blipFill>
                <p:spPr>
                  <a:xfrm>
                    <a:off x="685800" y="4203720"/>
                    <a:ext cx="2577240" cy="1281960"/>
                  </a:xfrm>
                  <a:prstGeom prst="rect">
                    <a:avLst/>
                  </a:prstGeom>
                  <a:ln w="0">
                    <a:noFill/>
                  </a:ln>
                </p:spPr>
              </p:pic>
            </p:oleObj>
          </a:graphicData>
        </a:graphic>
      </p:graphicFrame>
      <p:sp>
        <p:nvSpPr>
          <p:cNvPr id="584" name="AutoShape 19"/>
          <p:cNvSpPr/>
          <p:nvPr/>
        </p:nvSpPr>
        <p:spPr>
          <a:xfrm>
            <a:off x="1135080" y="5532480"/>
            <a:ext cx="1150200" cy="334080"/>
          </a:xfrm>
          <a:prstGeom prst="borderCallout2">
            <a:avLst>
              <a:gd name="adj1" fmla="val 34125"/>
              <a:gd name="adj2" fmla="val -6620"/>
              <a:gd name="adj3" fmla="val 34125"/>
              <a:gd name="adj4" fmla="val -16000"/>
              <a:gd name="adj5" fmla="val -64454"/>
              <a:gd name="adj6" fmla="val -25792"/>
            </a:avLst>
          </a:prstGeom>
          <a:noFill/>
          <a:ln w="9525">
            <a:solidFill>
              <a:srgbClr val="000000"/>
            </a:solidFill>
            <a:miter/>
            <a:tailEnd len="med" type="arrow" w="med"/>
          </a:ln>
        </p:spPr>
        <p:style>
          <a:lnRef idx="0"/>
          <a:fillRef idx="0"/>
          <a:effectRef idx="0"/>
          <a:fontRef idx="minor"/>
        </p:style>
        <p:txBody>
          <a:bodyPr lIns="90000" rIns="90000" tIns="45000" bIns="45000" anchor="t">
            <a:noAutofit/>
          </a:bodyPr>
          <a:p>
            <a:pPr algn="ctr">
              <a:lnSpc>
                <a:spcPct val="100000"/>
              </a:lnSpc>
            </a:pPr>
            <a:r>
              <a:rPr b="0" lang="ja-JP" sz="1400" spc="-1" strike="noStrike">
                <a:solidFill>
                  <a:srgbClr val="000000"/>
                </a:solidFill>
                <a:latin typeface="Times New Roman"/>
                <a:ea typeface="HG丸ｺﾞｼｯｸM-PRO"/>
              </a:rPr>
              <a:t>フーリエ数</a:t>
            </a:r>
            <a:endParaRPr b="0" lang="en-US" sz="1400" spc="-1" strike="noStrike">
              <a:solidFill>
                <a:srgbClr val="000000"/>
              </a:solidFill>
              <a:latin typeface="Arial"/>
            </a:endParaRPr>
          </a:p>
        </p:txBody>
      </p:sp>
      <p:sp>
        <p:nvSpPr>
          <p:cNvPr id="585" name="Text Box 20"/>
          <p:cNvSpPr/>
          <p:nvPr/>
        </p:nvSpPr>
        <p:spPr>
          <a:xfrm>
            <a:off x="2879280" y="5776920"/>
            <a:ext cx="5880240" cy="33300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解析では，支配方程式の他に </a:t>
            </a:r>
            <a:r>
              <a:rPr b="0" lang="en-US" sz="1600" spc="-1" strike="noStrike">
                <a:solidFill>
                  <a:srgbClr val="000000"/>
                </a:solidFill>
                <a:latin typeface="Times New Roman"/>
                <a:ea typeface="HG丸ｺﾞｼｯｸM-PRO"/>
              </a:rPr>
              <a:t>IC </a:t>
            </a:r>
            <a:r>
              <a:rPr b="0" lang="ja-JP" sz="1600" spc="-1" strike="noStrike">
                <a:solidFill>
                  <a:srgbClr val="000000"/>
                </a:solidFill>
                <a:latin typeface="Times New Roman"/>
                <a:ea typeface="HG丸ｺﾞｼｯｸM-PRO"/>
              </a:rPr>
              <a:t>と </a:t>
            </a:r>
            <a:r>
              <a:rPr b="0" lang="en-US" sz="1600" spc="-1" strike="noStrike">
                <a:solidFill>
                  <a:srgbClr val="000000"/>
                </a:solidFill>
                <a:latin typeface="Times New Roman"/>
                <a:ea typeface="HG丸ｺﾞｼｯｸM-PRO"/>
              </a:rPr>
              <a:t>BC </a:t>
            </a:r>
            <a:r>
              <a:rPr b="0" lang="ja-JP" sz="1600" spc="-1" strike="noStrike">
                <a:solidFill>
                  <a:srgbClr val="000000"/>
                </a:solidFill>
                <a:latin typeface="Times New Roman"/>
                <a:ea typeface="HG丸ｺﾞｼｯｸM-PRO"/>
              </a:rPr>
              <a:t>も無次元化する（ビオ数）</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宿題：熱伝導方程式の無次元化</a:t>
            </a:r>
            <a:endParaRPr b="0" lang="en-US" sz="3200" spc="-1" strike="noStrike">
              <a:solidFill>
                <a:srgbClr val="000000"/>
              </a:solidFill>
              <a:latin typeface="Arial"/>
            </a:endParaRPr>
          </a:p>
        </p:txBody>
      </p:sp>
      <p:graphicFrame>
        <p:nvGraphicFramePr>
          <p:cNvPr id="587" name="Object 4"/>
          <p:cNvGraphicFramePr/>
          <p:nvPr/>
        </p:nvGraphicFramePr>
        <p:xfrm>
          <a:off x="1600200" y="2351160"/>
          <a:ext cx="2691720" cy="697680"/>
        </p:xfrm>
        <a:graphic>
          <a:graphicData uri="http://schemas.openxmlformats.org/presentationml/2006/ole">
            <p:oleObj progId="Equation.DSMT4" r:id="rId1" spid="">
              <p:embed/>
              <p:pic>
                <p:nvPicPr>
                  <p:cNvPr id="588" name="Object 4" descr=""/>
                  <p:cNvPicPr/>
                  <p:nvPr/>
                </p:nvPicPr>
                <p:blipFill>
                  <a:blip r:embed="rId2"/>
                  <a:stretch/>
                </p:blipFill>
                <p:spPr>
                  <a:xfrm>
                    <a:off x="1600200" y="2351160"/>
                    <a:ext cx="2691720" cy="697680"/>
                  </a:xfrm>
                  <a:prstGeom prst="rect">
                    <a:avLst/>
                  </a:prstGeom>
                  <a:ln w="0">
                    <a:noFill/>
                  </a:ln>
                </p:spPr>
              </p:pic>
            </p:oleObj>
          </a:graphicData>
        </a:graphic>
      </p:graphicFrame>
      <p:graphicFrame>
        <p:nvGraphicFramePr>
          <p:cNvPr id="589" name="Object 6"/>
          <p:cNvGraphicFramePr/>
          <p:nvPr/>
        </p:nvGraphicFramePr>
        <p:xfrm>
          <a:off x="4584600" y="2373480"/>
          <a:ext cx="3034440" cy="697680"/>
        </p:xfrm>
        <a:graphic>
          <a:graphicData uri="http://schemas.openxmlformats.org/presentationml/2006/ole">
            <p:oleObj progId="Equation.DSMT4" r:id="rId3" spid="">
              <p:embed/>
              <p:pic>
                <p:nvPicPr>
                  <p:cNvPr id="590" name="Object 6" descr=""/>
                  <p:cNvPicPr/>
                  <p:nvPr/>
                </p:nvPicPr>
                <p:blipFill>
                  <a:blip r:embed="rId4"/>
                  <a:stretch/>
                </p:blipFill>
                <p:spPr>
                  <a:xfrm>
                    <a:off x="4584600" y="2373480"/>
                    <a:ext cx="3034440" cy="697680"/>
                  </a:xfrm>
                  <a:prstGeom prst="rect">
                    <a:avLst/>
                  </a:prstGeom>
                  <a:ln w="0">
                    <a:noFill/>
                  </a:ln>
                </p:spPr>
              </p:pic>
            </p:oleObj>
          </a:graphicData>
        </a:graphic>
      </p:graphicFrame>
      <p:graphicFrame>
        <p:nvGraphicFramePr>
          <p:cNvPr id="591" name="Object 7"/>
          <p:cNvGraphicFramePr/>
          <p:nvPr/>
        </p:nvGraphicFramePr>
        <p:xfrm>
          <a:off x="1828800" y="3475080"/>
          <a:ext cx="5282640" cy="1599480"/>
        </p:xfrm>
        <a:graphic>
          <a:graphicData uri="http://schemas.openxmlformats.org/presentationml/2006/ole">
            <p:oleObj progId="Equation.DSMT4" r:id="rId5" spid="">
              <p:embed/>
              <p:pic>
                <p:nvPicPr>
                  <p:cNvPr id="592" name="Object 7" descr=""/>
                  <p:cNvPicPr/>
                  <p:nvPr/>
                </p:nvPicPr>
                <p:blipFill>
                  <a:blip r:embed="rId6"/>
                  <a:stretch/>
                </p:blipFill>
                <p:spPr>
                  <a:xfrm>
                    <a:off x="1828800" y="3475080"/>
                    <a:ext cx="5282640" cy="1599480"/>
                  </a:xfrm>
                  <a:prstGeom prst="rect">
                    <a:avLst/>
                  </a:prstGeom>
                  <a:ln w="0">
                    <a:noFill/>
                  </a:ln>
                </p:spPr>
              </p:pic>
            </p:oleObj>
          </a:graphicData>
        </a:graphic>
      </p:graphicFrame>
      <p:sp>
        <p:nvSpPr>
          <p:cNvPr id="593" name="Text Box 9"/>
          <p:cNvSpPr/>
          <p:nvPr/>
        </p:nvSpPr>
        <p:spPr>
          <a:xfrm>
            <a:off x="822240" y="1379520"/>
            <a:ext cx="74826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ja-JP" sz="1800" spc="-1" strike="noStrike" u="sng">
                <a:solidFill>
                  <a:srgbClr val="ff0000"/>
                </a:solidFill>
                <a:uFillTx/>
                <a:latin typeface="Times New Roman"/>
                <a:ea typeface="HG丸ｺﾞｼｯｸM-PRO"/>
              </a:rPr>
              <a:t>演習</a:t>
            </a:r>
            <a:r>
              <a:rPr b="0" lang="en-US" sz="1800" spc="-1" strike="noStrike" u="sng">
                <a:solidFill>
                  <a:srgbClr val="ff0000"/>
                </a:solidFill>
                <a:uFillTx/>
                <a:latin typeface="Times New Roman"/>
                <a:ea typeface="HG丸ｺﾞｼｯｸM-PRO"/>
              </a:rPr>
              <a:t>2.1</a:t>
            </a:r>
            <a:r>
              <a:rPr b="0" lang="ja-JP" sz="1800" spc="-1" strike="noStrike">
                <a:solidFill>
                  <a:srgbClr val="000000"/>
                </a:solidFill>
                <a:latin typeface="Times New Roman"/>
                <a:ea typeface="HG丸ｺﾞｼｯｸM-PRO"/>
              </a:rPr>
              <a:t>：下記の無次元化を確認せよ．（また，式</a:t>
            </a:r>
            <a:r>
              <a:rPr b="0" lang="en-US" sz="1800" spc="-1" strike="noStrike">
                <a:solidFill>
                  <a:srgbClr val="000000"/>
                </a:solidFill>
                <a:latin typeface="Times New Roman"/>
                <a:ea typeface="HG丸ｺﾞｼｯｸM-PRO"/>
              </a:rPr>
              <a:t>(2.21)</a:t>
            </a:r>
            <a:r>
              <a:rPr b="0" lang="ja-JP" sz="1800" spc="-1" strike="noStrike">
                <a:solidFill>
                  <a:srgbClr val="000000"/>
                </a:solidFill>
                <a:latin typeface="Times New Roman"/>
                <a:ea typeface="HG丸ｺﾞｼｯｸM-PRO"/>
              </a:rPr>
              <a:t>を無次元化し，ビオ数は無次元熱伝達率であることを確認せよ．）</a:t>
            </a:r>
            <a:endParaRPr b="0" lang="en-US" sz="1800" spc="-1" strike="noStrike">
              <a:solidFill>
                <a:srgbClr val="000000"/>
              </a:solidFill>
              <a:latin typeface="Arial"/>
            </a:endParaRPr>
          </a:p>
        </p:txBody>
      </p:sp>
      <p:sp>
        <p:nvSpPr>
          <p:cNvPr id="594" name="Text Box 10"/>
          <p:cNvSpPr/>
          <p:nvPr/>
        </p:nvSpPr>
        <p:spPr>
          <a:xfrm>
            <a:off x="212760" y="5576760"/>
            <a:ext cx="87019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ja-JP" sz="1800" spc="-1" strike="noStrike" u="sng">
                <a:solidFill>
                  <a:srgbClr val="ff0000"/>
                </a:solidFill>
                <a:uFillTx/>
                <a:latin typeface="Times New Roman"/>
                <a:ea typeface="HG丸ｺﾞｼｯｸM-PRO"/>
              </a:rPr>
              <a:t>演習</a:t>
            </a:r>
            <a:r>
              <a:rPr b="0" lang="en-US" sz="1800" spc="-1" strike="noStrike" u="sng">
                <a:solidFill>
                  <a:srgbClr val="ff0000"/>
                </a:solidFill>
                <a:uFillTx/>
                <a:latin typeface="Times New Roman"/>
                <a:ea typeface="HG丸ｺﾞｼｯｸM-PRO"/>
              </a:rPr>
              <a:t>2.2</a:t>
            </a:r>
            <a:r>
              <a:rPr b="0" lang="ja-JP" sz="1800" spc="-1" strike="noStrike">
                <a:solidFill>
                  <a:srgbClr val="000000"/>
                </a:solidFill>
                <a:latin typeface="Times New Roman"/>
                <a:ea typeface="HG丸ｺﾞｼｯｸM-PRO"/>
              </a:rPr>
              <a:t>：教科書</a:t>
            </a:r>
            <a:r>
              <a:rPr b="0" lang="en-US" sz="1800" spc="-1" strike="noStrike">
                <a:solidFill>
                  <a:srgbClr val="000000"/>
                </a:solidFill>
                <a:latin typeface="Times New Roman"/>
                <a:ea typeface="HG丸ｺﾞｼｯｸM-PRO"/>
              </a:rPr>
              <a:t>40</a:t>
            </a:r>
            <a:r>
              <a:rPr b="0" lang="ja-JP" sz="1800" spc="-1" strike="noStrike">
                <a:solidFill>
                  <a:srgbClr val="000000"/>
                </a:solidFill>
                <a:latin typeface="Times New Roman"/>
                <a:ea typeface="HG丸ｺﾞｼｯｸM-PRO"/>
              </a:rPr>
              <a:t>ページの演習問題 </a:t>
            </a:r>
            <a:r>
              <a:rPr b="0" lang="en-US" sz="1800" spc="-1" strike="noStrike">
                <a:solidFill>
                  <a:srgbClr val="000000"/>
                </a:solidFill>
                <a:latin typeface="Times New Roman"/>
                <a:ea typeface="HG丸ｺﾞｼｯｸM-PRO"/>
              </a:rPr>
              <a:t>[1] &amp; [3] </a:t>
            </a:r>
            <a:r>
              <a:rPr b="0" lang="ja-JP" sz="1800" spc="-1" strike="noStrike">
                <a:solidFill>
                  <a:srgbClr val="000000"/>
                </a:solidFill>
                <a:latin typeface="Times New Roman"/>
                <a:ea typeface="HG丸ｺﾞｼｯｸM-PRO"/>
              </a:rPr>
              <a:t>を解け．</a:t>
            </a:r>
            <a:endParaRPr b="0" lang="en-US" sz="1800" spc="-1" strike="noStrike">
              <a:solidFill>
                <a:srgbClr val="000000"/>
              </a:solidFill>
              <a:latin typeface="Arial"/>
            </a:endParaRPr>
          </a:p>
        </p:txBody>
      </p:sp>
      <p:sp>
        <p:nvSpPr>
          <p:cNvPr id="595" name="Text Box 11"/>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3</a:t>
            </a:r>
            <a:r>
              <a:rPr b="1" lang="ja-JP" sz="4000" spc="-1" strike="noStrike" cap="all">
                <a:solidFill>
                  <a:srgbClr val="000099"/>
                </a:solidFill>
                <a:latin typeface="Times New Roman"/>
                <a:ea typeface="HG丸ｺﾞｼｯｸM-PRO"/>
              </a:rPr>
              <a:t>回　定常熱伝導</a:t>
            </a:r>
            <a:endParaRPr b="0" lang="en-US" sz="4000" spc="-1" strike="noStrike">
              <a:solidFill>
                <a:srgbClr val="000000"/>
              </a:solidFill>
              <a:latin typeface="Arial"/>
            </a:endParaRPr>
          </a:p>
        </p:txBody>
      </p:sp>
      <p:sp>
        <p:nvSpPr>
          <p:cNvPr id="597"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第３章　定常および非定常熱伝導</a:t>
            </a:r>
            <a:endParaRPr b="0" lang="en-US" sz="3200" spc="-1" strike="noStrike">
              <a:solidFill>
                <a:srgbClr val="000000"/>
              </a:solidFill>
              <a:latin typeface="Arial"/>
            </a:endParaRPr>
          </a:p>
        </p:txBody>
      </p:sp>
      <p:sp>
        <p:nvSpPr>
          <p:cNvPr id="599"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定常 </a:t>
            </a:r>
            <a:r>
              <a:rPr b="0" lang="en-US" sz="2000" spc="-1" strike="noStrike">
                <a:solidFill>
                  <a:srgbClr val="000099"/>
                </a:solidFill>
                <a:latin typeface="Times New Roman"/>
                <a:ea typeface="HG丸ｺﾞｼｯｸM-PRO"/>
              </a:rPr>
              <a:t>(Steady)</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温度分布が時間的に一定</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基礎変数は </a:t>
            </a:r>
            <a:r>
              <a:rPr b="0" lang="en-US" sz="2000" spc="-1" strike="noStrike">
                <a:solidFill>
                  <a:srgbClr val="000099"/>
                </a:solidFill>
                <a:latin typeface="Times New Roman"/>
                <a:ea typeface="HG丸ｺﾞｼｯｸM-PRO"/>
              </a:rPr>
              <a:t>x, y, z</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初期条件から十分時間がたった後の状態を求めよ等の表現</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「境界条件」必要</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非定常 </a:t>
            </a:r>
            <a:r>
              <a:rPr b="0" lang="en-US" sz="2000" spc="-1" strike="noStrike">
                <a:solidFill>
                  <a:srgbClr val="000099"/>
                </a:solidFill>
                <a:latin typeface="Times New Roman"/>
                <a:ea typeface="HG丸ｺﾞｼｯｸM-PRO"/>
              </a:rPr>
              <a:t>(Transient)</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温度分布が時間とともに変化</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基礎変数は </a:t>
            </a:r>
            <a:r>
              <a:rPr b="0" lang="en-US" sz="2000" spc="-1" strike="noStrike">
                <a:solidFill>
                  <a:srgbClr val="000099"/>
                </a:solidFill>
                <a:latin typeface="Times New Roman"/>
                <a:ea typeface="HG丸ｺﾞｼｯｸM-PRO"/>
              </a:rPr>
              <a:t>t, x, y, z</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ある状態を初期条件としてその後の温度を時間の関数として求める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「初期条件」と「境界条件」が必要</a:t>
            </a:r>
            <a:endParaRPr b="0" lang="en-US" sz="2000" spc="-1" strike="noStrike">
              <a:solidFill>
                <a:srgbClr val="000000"/>
              </a:solidFill>
              <a:latin typeface="Arial"/>
            </a:endParaRPr>
          </a:p>
        </p:txBody>
      </p:sp>
      <p:graphicFrame>
        <p:nvGraphicFramePr>
          <p:cNvPr id="600" name="Object 4"/>
          <p:cNvGraphicFramePr/>
          <p:nvPr/>
        </p:nvGraphicFramePr>
        <p:xfrm>
          <a:off x="5032440" y="2833560"/>
          <a:ext cx="3237840" cy="2158200"/>
        </p:xfrm>
        <a:graphic>
          <a:graphicData uri="http://schemas.openxmlformats.org/presentationml/2006/ole">
            <p:oleObj progId="Equation.DSMT4" r:id="rId1" spid="">
              <p:embed/>
              <p:pic>
                <p:nvPicPr>
                  <p:cNvPr id="601" name="Object 4" descr=""/>
                  <p:cNvPicPr/>
                  <p:nvPr/>
                </p:nvPicPr>
                <p:blipFill>
                  <a:blip r:embed="rId2"/>
                  <a:stretch/>
                </p:blipFill>
                <p:spPr>
                  <a:xfrm>
                    <a:off x="5032440" y="2833560"/>
                    <a:ext cx="3237840" cy="215820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3.1.1 </a:t>
            </a:r>
            <a:r>
              <a:rPr b="1" lang="ja-JP" sz="3200" spc="-1" strike="noStrike">
                <a:solidFill>
                  <a:srgbClr val="000099"/>
                </a:solidFill>
                <a:latin typeface="Times New Roman"/>
                <a:ea typeface="HG丸ｺﾞｼｯｸM-PRO"/>
              </a:rPr>
              <a:t>定常熱伝導（無限平板・内部発熱なし）</a:t>
            </a:r>
            <a:endParaRPr b="0" lang="en-US" sz="3200" spc="-1" strike="noStrike">
              <a:solidFill>
                <a:srgbClr val="000000"/>
              </a:solidFill>
              <a:latin typeface="Arial"/>
            </a:endParaRPr>
          </a:p>
        </p:txBody>
      </p:sp>
      <p:sp>
        <p:nvSpPr>
          <p:cNvPr id="603" name="PlaceHolder 2"/>
          <p:cNvSpPr>
            <a:spLocks noGrp="1"/>
          </p:cNvSpPr>
          <p:nvPr>
            <p:ph/>
          </p:nvPr>
        </p:nvSpPr>
        <p:spPr>
          <a:xfrm>
            <a:off x="152280" y="1066680"/>
            <a:ext cx="6323760" cy="4647600"/>
          </a:xfrm>
          <a:prstGeom prst="rect">
            <a:avLst/>
          </a:prstGeom>
          <a:noFill/>
          <a:ln w="0">
            <a:noFill/>
          </a:ln>
        </p:spPr>
        <p:txBody>
          <a:bodyPr numCol="1" spcCol="0" lIns="90000" rIns="90000" tIns="45000" bIns="45000" anchor="t">
            <a:noAutofit/>
          </a:bodyPr>
          <a:p>
            <a:pPr marL="343080" indent="-343080">
              <a:lnSpc>
                <a:spcPct val="15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定物性とすると，板の内部で成立する </a:t>
            </a:r>
            <a:r>
              <a:rPr b="0" lang="en-US" sz="1800" spc="-1" strike="noStrike">
                <a:solidFill>
                  <a:srgbClr val="000099"/>
                </a:solidFill>
                <a:latin typeface="Times New Roman"/>
                <a:ea typeface="HG丸ｺﾞｼｯｸM-PRO"/>
              </a:rPr>
              <a:t>PDE </a:t>
            </a:r>
            <a:r>
              <a:rPr b="0" lang="ja-JP" sz="1800" spc="-1" strike="noStrike">
                <a:solidFill>
                  <a:srgbClr val="000099"/>
                </a:solidFill>
                <a:latin typeface="Times New Roman"/>
                <a:ea typeface="HG丸ｺﾞｼｯｸM-PRO"/>
              </a:rPr>
              <a:t>は</a:t>
            </a:r>
            <a:endParaRPr b="0" lang="en-US" sz="1800" spc="-1" strike="noStrike">
              <a:solidFill>
                <a:srgbClr val="000000"/>
              </a:solidFill>
              <a:latin typeface="Arial"/>
            </a:endParaRPr>
          </a:p>
          <a:p>
            <a:pPr indent="0">
              <a:lnSpc>
                <a:spcPct val="150000"/>
              </a:lnSpc>
              <a:spcBef>
                <a:spcPts val="901"/>
              </a:spcBef>
              <a:buNone/>
              <a:tabLst>
                <a:tab algn="l" pos="0"/>
              </a:tabLst>
            </a:pPr>
            <a:endParaRPr b="0" lang="en-US" sz="1800" spc="-1" strike="noStrike">
              <a:solidFill>
                <a:srgbClr val="000000"/>
              </a:solidFill>
              <a:latin typeface="Arial"/>
            </a:endParaRPr>
          </a:p>
          <a:p>
            <a:pPr indent="0">
              <a:lnSpc>
                <a:spcPct val="150000"/>
              </a:lnSpc>
              <a:spcBef>
                <a:spcPts val="901"/>
              </a:spcBef>
              <a:buNone/>
              <a:tabLst>
                <a:tab algn="l" pos="0"/>
              </a:tabLst>
            </a:pPr>
            <a:endParaRPr b="0" lang="en-US" sz="1800" spc="-1" strike="noStrike">
              <a:solidFill>
                <a:srgbClr val="000000"/>
              </a:solidFill>
              <a:latin typeface="Arial"/>
            </a:endParaRPr>
          </a:p>
          <a:p>
            <a:pPr marL="343080" indent="-343080">
              <a:lnSpc>
                <a:spcPct val="15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積分すれば </a:t>
            </a:r>
            <a:r>
              <a:rPr b="0" lang="en-US" sz="1800" spc="-1" strike="noStrike">
                <a:solidFill>
                  <a:srgbClr val="000099"/>
                </a:solidFill>
                <a:latin typeface="Wingdings"/>
                <a:ea typeface="HG丸ｺﾞｼｯｸM-PRO"/>
              </a:rPr>
              <a:t></a:t>
            </a:r>
            <a:r>
              <a:rPr b="0" lang="ja-JP" sz="1800" spc="-1" strike="noStrike">
                <a:solidFill>
                  <a:srgbClr val="000099"/>
                </a:solidFill>
                <a:latin typeface="Times New Roman"/>
                <a:ea typeface="HG丸ｺﾞｼｯｸM-PRO"/>
              </a:rPr>
              <a:t>　　　　　　　（直線分布）</a:t>
            </a:r>
            <a:endParaRPr b="0" lang="en-US" sz="1800" spc="-1" strike="noStrike">
              <a:solidFill>
                <a:srgbClr val="000000"/>
              </a:solidFill>
              <a:latin typeface="Arial"/>
            </a:endParaRPr>
          </a:p>
          <a:p>
            <a:pPr marL="343080" indent="-343080">
              <a:lnSpc>
                <a:spcPct val="150000"/>
              </a:lnSpc>
              <a:spcBef>
                <a:spcPts val="901"/>
              </a:spcBef>
              <a:buClr>
                <a:srgbClr val="000099"/>
              </a:buClr>
              <a:buFont typeface="Wingdings" charset="2"/>
              <a:buChar char=""/>
              <a:tabLst>
                <a:tab algn="l" pos="0"/>
              </a:tabLst>
            </a:pPr>
            <a:r>
              <a:rPr b="1" lang="en-US" sz="1800" spc="-1" strike="noStrike" u="sng">
                <a:solidFill>
                  <a:srgbClr val="000099"/>
                </a:solidFill>
                <a:uFillTx/>
                <a:latin typeface="Times New Roman"/>
                <a:ea typeface="HG丸ｺﾞｼｯｸM-PRO"/>
              </a:rPr>
              <a:t>BC-1</a:t>
            </a:r>
            <a:r>
              <a:rPr b="0" lang="en-US" sz="1800" spc="-1" strike="noStrike">
                <a:solidFill>
                  <a:srgbClr val="000099"/>
                </a:solidFill>
                <a:latin typeface="Times New Roman"/>
                <a:ea typeface="HG丸ｺﾞｼｯｸM-PRO"/>
              </a:rPr>
              <a:t> : T(0) = T</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&amp; T(d) = T</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とすると</a:t>
            </a:r>
            <a:endParaRPr b="0" lang="en-US" sz="1800" spc="-1" strike="noStrike">
              <a:solidFill>
                <a:srgbClr val="000000"/>
              </a:solidFill>
              <a:latin typeface="Arial"/>
            </a:endParaRPr>
          </a:p>
          <a:p>
            <a:pPr indent="0">
              <a:lnSpc>
                <a:spcPct val="150000"/>
              </a:lnSpc>
              <a:spcBef>
                <a:spcPts val="901"/>
              </a:spcBef>
              <a:buNone/>
              <a:tabLst>
                <a:tab algn="l" pos="0"/>
              </a:tabLst>
            </a:pPr>
            <a:endParaRPr b="0" lang="en-US" sz="1800" spc="-1" strike="noStrike">
              <a:solidFill>
                <a:srgbClr val="000000"/>
              </a:solidFill>
              <a:latin typeface="Arial"/>
            </a:endParaRPr>
          </a:p>
          <a:p>
            <a:pPr indent="0">
              <a:lnSpc>
                <a:spcPct val="150000"/>
              </a:lnSpc>
              <a:spcBef>
                <a:spcPts val="901"/>
              </a:spcBef>
              <a:buNone/>
              <a:tabLst>
                <a:tab algn="l" pos="0"/>
              </a:tabLst>
            </a:pPr>
            <a:endParaRPr b="0" lang="en-US" sz="1800" spc="-1" strike="noStrike">
              <a:solidFill>
                <a:srgbClr val="000000"/>
              </a:solidFill>
              <a:latin typeface="Arial"/>
            </a:endParaRPr>
          </a:p>
          <a:p>
            <a:pPr marL="343080" indent="-343080">
              <a:lnSpc>
                <a:spcPct val="15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上式を </a:t>
            </a:r>
            <a:r>
              <a:rPr b="0" lang="en-US" sz="1800" spc="-1" strike="noStrike">
                <a:solidFill>
                  <a:srgbClr val="000099"/>
                </a:solidFill>
                <a:latin typeface="Times New Roman"/>
                <a:ea typeface="HG丸ｺﾞｼｯｸM-PRO"/>
              </a:rPr>
              <a:t>V = IR </a:t>
            </a:r>
            <a:r>
              <a:rPr b="0" lang="ja-JP" sz="1800" spc="-1" strike="noStrike">
                <a:solidFill>
                  <a:srgbClr val="000099"/>
                </a:solidFill>
                <a:latin typeface="Times New Roman"/>
                <a:ea typeface="HG丸ｺﾞｼｯｸM-PRO"/>
              </a:rPr>
              <a:t>の要領で書き換えると・・</a:t>
            </a:r>
            <a:endParaRPr b="0" lang="en-US" sz="1800" spc="-1" strike="noStrike">
              <a:solidFill>
                <a:srgbClr val="000000"/>
              </a:solidFill>
              <a:latin typeface="Arial"/>
            </a:endParaRPr>
          </a:p>
        </p:txBody>
      </p:sp>
      <p:graphicFrame>
        <p:nvGraphicFramePr>
          <p:cNvPr id="604" name="Object 17"/>
          <p:cNvGraphicFramePr/>
          <p:nvPr/>
        </p:nvGraphicFramePr>
        <p:xfrm>
          <a:off x="1257480" y="1676520"/>
          <a:ext cx="2932920" cy="697680"/>
        </p:xfrm>
        <a:graphic>
          <a:graphicData uri="http://schemas.openxmlformats.org/presentationml/2006/ole">
            <p:oleObj progId="Equation.DSMT4" r:id="rId1" spid="">
              <p:embed/>
              <p:pic>
                <p:nvPicPr>
                  <p:cNvPr id="605" name="Object 17" descr=""/>
                  <p:cNvPicPr/>
                  <p:nvPr/>
                </p:nvPicPr>
                <p:blipFill>
                  <a:blip r:embed="rId2"/>
                  <a:stretch/>
                </p:blipFill>
                <p:spPr>
                  <a:xfrm>
                    <a:off x="1257480" y="1676520"/>
                    <a:ext cx="2932920" cy="697680"/>
                  </a:xfrm>
                  <a:prstGeom prst="rect">
                    <a:avLst/>
                  </a:prstGeom>
                  <a:ln w="0">
                    <a:noFill/>
                  </a:ln>
                </p:spPr>
              </p:pic>
            </p:oleObj>
          </a:graphicData>
        </a:graphic>
      </p:graphicFrame>
      <p:graphicFrame>
        <p:nvGraphicFramePr>
          <p:cNvPr id="606" name="Object 18"/>
          <p:cNvGraphicFramePr/>
          <p:nvPr/>
        </p:nvGraphicFramePr>
        <p:xfrm>
          <a:off x="2209680" y="2819520"/>
          <a:ext cx="1370880" cy="380160"/>
        </p:xfrm>
        <a:graphic>
          <a:graphicData uri="http://schemas.openxmlformats.org/presentationml/2006/ole">
            <p:oleObj progId="Equation.DSMT4" r:id="rId3" spid="">
              <p:embed/>
              <p:pic>
                <p:nvPicPr>
                  <p:cNvPr id="607" name="Object 18" descr=""/>
                  <p:cNvPicPr/>
                  <p:nvPr/>
                </p:nvPicPr>
                <p:blipFill>
                  <a:blip r:embed="rId4"/>
                  <a:stretch/>
                </p:blipFill>
                <p:spPr>
                  <a:xfrm>
                    <a:off x="2209680" y="2819520"/>
                    <a:ext cx="1370880" cy="380160"/>
                  </a:xfrm>
                  <a:prstGeom prst="rect">
                    <a:avLst/>
                  </a:prstGeom>
                  <a:ln w="0">
                    <a:noFill/>
                  </a:ln>
                </p:spPr>
              </p:pic>
            </p:oleObj>
          </a:graphicData>
        </a:graphic>
      </p:graphicFrame>
      <p:graphicFrame>
        <p:nvGraphicFramePr>
          <p:cNvPr id="608" name="Object 19"/>
          <p:cNvGraphicFramePr/>
          <p:nvPr/>
        </p:nvGraphicFramePr>
        <p:xfrm>
          <a:off x="1028880" y="3975120"/>
          <a:ext cx="3542760" cy="672480"/>
        </p:xfrm>
        <a:graphic>
          <a:graphicData uri="http://schemas.openxmlformats.org/presentationml/2006/ole">
            <p:oleObj progId="Equation.DSMT4" r:id="rId5" spid="">
              <p:embed/>
              <p:pic>
                <p:nvPicPr>
                  <p:cNvPr id="609" name="Object 19" descr=""/>
                  <p:cNvPicPr/>
                  <p:nvPr/>
                </p:nvPicPr>
                <p:blipFill>
                  <a:blip r:embed="rId6"/>
                  <a:stretch/>
                </p:blipFill>
                <p:spPr>
                  <a:xfrm>
                    <a:off x="1028880" y="3975120"/>
                    <a:ext cx="3542760" cy="672480"/>
                  </a:xfrm>
                  <a:prstGeom prst="rect">
                    <a:avLst/>
                  </a:prstGeom>
                  <a:ln w="0">
                    <a:noFill/>
                  </a:ln>
                </p:spPr>
              </p:pic>
            </p:oleObj>
          </a:graphicData>
        </a:graphic>
      </p:graphicFrame>
      <p:graphicFrame>
        <p:nvGraphicFramePr>
          <p:cNvPr id="610" name="Object 20"/>
          <p:cNvGraphicFramePr/>
          <p:nvPr/>
        </p:nvGraphicFramePr>
        <p:xfrm>
          <a:off x="1752480" y="5562720"/>
          <a:ext cx="1764720" cy="532800"/>
        </p:xfrm>
        <a:graphic>
          <a:graphicData uri="http://schemas.openxmlformats.org/presentationml/2006/ole">
            <p:oleObj progId="Equation.DSMT4" r:id="rId7" spid="">
              <p:embed/>
              <p:pic>
                <p:nvPicPr>
                  <p:cNvPr id="611" name="Object 20" descr=""/>
                  <p:cNvPicPr/>
                  <p:nvPr/>
                </p:nvPicPr>
                <p:blipFill>
                  <a:blip r:embed="rId8"/>
                  <a:stretch/>
                </p:blipFill>
                <p:spPr>
                  <a:xfrm>
                    <a:off x="1752480" y="5562720"/>
                    <a:ext cx="1764720" cy="532800"/>
                  </a:xfrm>
                  <a:prstGeom prst="rect">
                    <a:avLst/>
                  </a:prstGeom>
                  <a:ln w="0">
                    <a:noFill/>
                  </a:ln>
                </p:spPr>
              </p:pic>
            </p:oleObj>
          </a:graphicData>
        </a:graphic>
      </p:graphicFrame>
      <p:sp>
        <p:nvSpPr>
          <p:cNvPr id="612" name="Text Box 21"/>
          <p:cNvSpPr/>
          <p:nvPr/>
        </p:nvSpPr>
        <p:spPr>
          <a:xfrm>
            <a:off x="3745080" y="5607000"/>
            <a:ext cx="3470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R = d/</a:t>
            </a:r>
            <a:r>
              <a:rPr b="0" lang="en-US" sz="1600" spc="-1" strike="noStrike">
                <a:solidFill>
                  <a:srgbClr val="000000"/>
                </a:solidFill>
                <a:latin typeface="Symbol"/>
                <a:ea typeface="HG丸ｺﾞｼｯｸM-PRO"/>
              </a:rPr>
              <a:t>l</a:t>
            </a:r>
            <a:r>
              <a:rPr b="0" lang="en-US" sz="1600" spc="-1" strike="noStrike">
                <a:solidFill>
                  <a:srgbClr val="000000"/>
                </a:solidFill>
                <a:latin typeface="Times New Roman"/>
                <a:ea typeface="HG丸ｺﾞｼｯｸM-PRO"/>
              </a:rPr>
              <a:t> : </a:t>
            </a:r>
            <a:r>
              <a:rPr b="1" lang="ja-JP" sz="1600" spc="-1" strike="noStrike" u="sng">
                <a:solidFill>
                  <a:srgbClr val="000000"/>
                </a:solidFill>
                <a:uFillTx/>
                <a:latin typeface="Times New Roman"/>
                <a:ea typeface="HG丸ｺﾞｼｯｸM-PRO"/>
              </a:rPr>
              <a:t>熱抵抗</a:t>
            </a:r>
            <a:r>
              <a:rPr b="0" lang="ja-JP" sz="1600" spc="-1" strike="noStrike">
                <a:solidFill>
                  <a:srgbClr val="000000"/>
                </a:solidFill>
                <a:latin typeface="Times New Roman"/>
                <a:ea typeface="HG丸ｺﾞｼｯｸM-PRO"/>
              </a:rPr>
              <a:t>；　</a:t>
            </a:r>
            <a:r>
              <a:rPr b="0" lang="en-US" sz="1600" spc="-1" strike="noStrike">
                <a:solidFill>
                  <a:srgbClr val="000000"/>
                </a:solidFill>
                <a:latin typeface="Times New Roman"/>
                <a:ea typeface="HG丸ｺﾞｼｯｸM-PRO"/>
              </a:rPr>
              <a:t>K=1/R : </a:t>
            </a:r>
            <a:r>
              <a:rPr b="1" lang="ja-JP" sz="1600" spc="-1" strike="noStrike" u="sng">
                <a:solidFill>
                  <a:srgbClr val="000000"/>
                </a:solidFill>
                <a:uFillTx/>
                <a:latin typeface="Times New Roman"/>
                <a:ea typeface="HG丸ｺﾞｼｯｸM-PRO"/>
              </a:rPr>
              <a:t>熱通過率</a:t>
            </a:r>
            <a:endParaRPr b="0" lang="en-US" sz="1600" spc="-1" strike="noStrike">
              <a:solidFill>
                <a:srgbClr val="000000"/>
              </a:solidFill>
              <a:latin typeface="Arial"/>
            </a:endParaRPr>
          </a:p>
        </p:txBody>
      </p:sp>
      <p:sp>
        <p:nvSpPr>
          <p:cNvPr id="613" name="Rectangle 4"/>
          <p:cNvSpPr/>
          <p:nvPr/>
        </p:nvSpPr>
        <p:spPr>
          <a:xfrm>
            <a:off x="7107120" y="1905120"/>
            <a:ext cx="532800" cy="16758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14" name="Line 8"/>
          <p:cNvSpPr/>
          <p:nvPr/>
        </p:nvSpPr>
        <p:spPr>
          <a:xfrm>
            <a:off x="7107120" y="2514600"/>
            <a:ext cx="533160" cy="380880"/>
          </a:xfrm>
          <a:prstGeom prst="line">
            <a:avLst/>
          </a:prstGeom>
          <a:ln w="19050">
            <a:solidFill>
              <a:srgbClr val="ff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15" name="Arc 9"/>
          <p:cNvSpPr/>
          <p:nvPr/>
        </p:nvSpPr>
        <p:spPr>
          <a:xfrm>
            <a:off x="6649920" y="2133720"/>
            <a:ext cx="456480" cy="380160"/>
          </a:xfrm>
          <a:custGeom>
            <a:avLst/>
            <a:gdLst>
              <a:gd name="textAreaLeft" fmla="*/ 0 w 456480"/>
              <a:gd name="textAreaRight" fmla="*/ 457200 w 45648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16" name="Arc 10"/>
          <p:cNvSpPr/>
          <p:nvPr/>
        </p:nvSpPr>
        <p:spPr>
          <a:xfrm flipH="1" flipV="1">
            <a:off x="7639920" y="2894760"/>
            <a:ext cx="456480" cy="380160"/>
          </a:xfrm>
          <a:custGeom>
            <a:avLst/>
            <a:gdLst>
              <a:gd name="textAreaLeft" fmla="*/ -360 w 456480"/>
              <a:gd name="textAreaRight" fmla="*/ 456840 w 45648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17" name="Text Box 11"/>
          <p:cNvSpPr/>
          <p:nvPr/>
        </p:nvSpPr>
        <p:spPr>
          <a:xfrm>
            <a:off x="6263280" y="1967040"/>
            <a:ext cx="4474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a:t>
            </a:r>
            <a:r>
              <a:rPr b="0" lang="en-US" sz="1600" spc="-1" strike="noStrike" baseline="-25000">
                <a:solidFill>
                  <a:srgbClr val="000000"/>
                </a:solidFill>
                <a:latin typeface="Symbol"/>
                <a:ea typeface="HG丸ｺﾞｼｯｸM-PRO"/>
              </a:rPr>
              <a:t></a:t>
            </a:r>
            <a:endParaRPr b="0" lang="en-US" sz="1600" spc="-1" strike="noStrike">
              <a:solidFill>
                <a:srgbClr val="000000"/>
              </a:solidFill>
              <a:latin typeface="Arial"/>
            </a:endParaRPr>
          </a:p>
        </p:txBody>
      </p:sp>
      <p:sp>
        <p:nvSpPr>
          <p:cNvPr id="618" name="Text Box 12"/>
          <p:cNvSpPr/>
          <p:nvPr/>
        </p:nvSpPr>
        <p:spPr>
          <a:xfrm>
            <a:off x="6812280" y="2362320"/>
            <a:ext cx="3636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ff0000"/>
                </a:solidFill>
                <a:latin typeface="Times New Roman"/>
                <a:ea typeface="HG丸ｺﾞｼｯｸM-PRO"/>
              </a:rPr>
              <a:t>T</a:t>
            </a:r>
            <a:r>
              <a:rPr b="0" lang="en-US" sz="1600" spc="-1" strike="noStrike" baseline="-25000">
                <a:solidFill>
                  <a:srgbClr val="ff0000"/>
                </a:solidFill>
                <a:latin typeface="Times New Roman"/>
                <a:ea typeface="HG丸ｺﾞｼｯｸM-PRO"/>
              </a:rPr>
              <a:t>1</a:t>
            </a:r>
            <a:endParaRPr b="0" lang="en-US" sz="1600" spc="-1" strike="noStrike">
              <a:solidFill>
                <a:srgbClr val="000000"/>
              </a:solidFill>
              <a:latin typeface="Arial"/>
            </a:endParaRPr>
          </a:p>
        </p:txBody>
      </p:sp>
      <p:sp>
        <p:nvSpPr>
          <p:cNvPr id="619" name="Text Box 13"/>
          <p:cNvSpPr/>
          <p:nvPr/>
        </p:nvSpPr>
        <p:spPr>
          <a:xfrm>
            <a:off x="7574400" y="2711520"/>
            <a:ext cx="3636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ff0000"/>
                </a:solidFill>
                <a:latin typeface="Times New Roman"/>
                <a:ea typeface="HG丸ｺﾞｼｯｸM-PRO"/>
              </a:rPr>
              <a:t>T</a:t>
            </a:r>
            <a:r>
              <a:rPr b="0" lang="en-US" sz="1600" spc="-1" strike="noStrike" baseline="-25000">
                <a:solidFill>
                  <a:srgbClr val="ff0000"/>
                </a:solidFill>
                <a:latin typeface="Times New Roman"/>
                <a:ea typeface="HG丸ｺﾞｼｯｸM-PRO"/>
              </a:rPr>
              <a:t>2</a:t>
            </a:r>
            <a:endParaRPr b="0" lang="en-US" sz="1600" spc="-1" strike="noStrike">
              <a:solidFill>
                <a:srgbClr val="000000"/>
              </a:solidFill>
              <a:latin typeface="Arial"/>
            </a:endParaRPr>
          </a:p>
        </p:txBody>
      </p:sp>
      <p:sp>
        <p:nvSpPr>
          <p:cNvPr id="620" name="Text Box 14"/>
          <p:cNvSpPr/>
          <p:nvPr/>
        </p:nvSpPr>
        <p:spPr>
          <a:xfrm>
            <a:off x="8092080" y="3124080"/>
            <a:ext cx="4474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a:t>
            </a:r>
            <a:r>
              <a:rPr b="0" lang="en-US" sz="1600" spc="-1" strike="noStrike" baseline="-25000">
                <a:solidFill>
                  <a:srgbClr val="000000"/>
                </a:solidFill>
                <a:latin typeface="Symbol"/>
                <a:ea typeface="HG丸ｺﾞｼｯｸM-PRO"/>
              </a:rPr>
              <a:t></a:t>
            </a:r>
            <a:endParaRPr b="0" lang="en-US" sz="1600" spc="-1" strike="noStrike">
              <a:solidFill>
                <a:srgbClr val="000000"/>
              </a:solidFill>
              <a:latin typeface="Arial"/>
            </a:endParaRPr>
          </a:p>
        </p:txBody>
      </p:sp>
      <p:sp>
        <p:nvSpPr>
          <p:cNvPr id="621" name="Line 15"/>
          <p:cNvSpPr/>
          <p:nvPr/>
        </p:nvSpPr>
        <p:spPr>
          <a:xfrm>
            <a:off x="6172200" y="3733560"/>
            <a:ext cx="20574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622" name="Text Box 16"/>
          <p:cNvSpPr/>
          <p:nvPr/>
        </p:nvSpPr>
        <p:spPr>
          <a:xfrm>
            <a:off x="8214840" y="35496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623" name="Text Box 22"/>
          <p:cNvSpPr/>
          <p:nvPr/>
        </p:nvSpPr>
        <p:spPr>
          <a:xfrm>
            <a:off x="6970320" y="3701880"/>
            <a:ext cx="28296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624" name="Text Box 23"/>
          <p:cNvSpPr/>
          <p:nvPr/>
        </p:nvSpPr>
        <p:spPr>
          <a:xfrm>
            <a:off x="7487640" y="3695760"/>
            <a:ext cx="28296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d</a:t>
            </a:r>
            <a:endParaRPr b="0" lang="en-US" sz="1600" spc="-1" strike="noStrike">
              <a:solidFill>
                <a:srgbClr val="000000"/>
              </a:solidFill>
              <a:latin typeface="Arial"/>
            </a:endParaRPr>
          </a:p>
        </p:txBody>
      </p:sp>
      <p:sp>
        <p:nvSpPr>
          <p:cNvPr id="625" name="Line 25"/>
          <p:cNvSpPr/>
          <p:nvPr/>
        </p:nvSpPr>
        <p:spPr>
          <a:xfrm>
            <a:off x="7102440" y="3581280"/>
            <a:ext cx="360" cy="152280"/>
          </a:xfrm>
          <a:prstGeom prst="line">
            <a:avLst/>
          </a:prstGeom>
          <a:ln w="9525">
            <a:solidFill>
              <a:srgbClr val="000000"/>
            </a:solidFill>
            <a:prstDash val="dash"/>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26" name="Line 26"/>
          <p:cNvSpPr/>
          <p:nvPr/>
        </p:nvSpPr>
        <p:spPr>
          <a:xfrm>
            <a:off x="7635600" y="3581280"/>
            <a:ext cx="360" cy="152280"/>
          </a:xfrm>
          <a:prstGeom prst="line">
            <a:avLst/>
          </a:prstGeom>
          <a:ln w="9525">
            <a:solidFill>
              <a:srgbClr val="000000"/>
            </a:solidFill>
            <a:prstDash val="dash"/>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27" name="Line 27"/>
          <p:cNvSpPr/>
          <p:nvPr/>
        </p:nvSpPr>
        <p:spPr>
          <a:xfrm flipV="1">
            <a:off x="6172200" y="1600200"/>
            <a:ext cx="360" cy="213336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28" name="Text Box 28"/>
          <p:cNvSpPr/>
          <p:nvPr/>
        </p:nvSpPr>
        <p:spPr>
          <a:xfrm>
            <a:off x="6021360" y="1295280"/>
            <a:ext cx="304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Rectangle 2"/>
          <p:cNvSpPr/>
          <p:nvPr/>
        </p:nvSpPr>
        <p:spPr>
          <a:xfrm>
            <a:off x="76320" y="76320"/>
            <a:ext cx="8991000" cy="761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99"/>
                </a:solidFill>
                <a:latin typeface="Times New Roman"/>
                <a:ea typeface="HG丸ｺﾞｼｯｸM-PRO"/>
              </a:rPr>
              <a:t>3.1.1 </a:t>
            </a:r>
            <a:r>
              <a:rPr b="1" lang="ja-JP" sz="3200" spc="-1" strike="noStrike">
                <a:solidFill>
                  <a:srgbClr val="000099"/>
                </a:solidFill>
                <a:latin typeface="Times New Roman"/>
                <a:ea typeface="HG丸ｺﾞｼｯｸM-PRO"/>
              </a:rPr>
              <a:t>定常熱伝導（無限平板・内部発熱なし）</a:t>
            </a:r>
            <a:endParaRPr b="0" lang="en-US" sz="3200" spc="-1" strike="noStrike">
              <a:solidFill>
                <a:srgbClr val="000000"/>
              </a:solidFill>
              <a:latin typeface="Arial"/>
            </a:endParaRPr>
          </a:p>
        </p:txBody>
      </p:sp>
      <p:sp>
        <p:nvSpPr>
          <p:cNvPr id="630" name="Rectangle 3"/>
          <p:cNvSpPr/>
          <p:nvPr/>
        </p:nvSpPr>
        <p:spPr>
          <a:xfrm>
            <a:off x="152280" y="990720"/>
            <a:ext cx="6019200" cy="533340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901"/>
              </a:spcBef>
              <a:buClr>
                <a:srgbClr val="000099"/>
              </a:buClr>
              <a:buFont typeface="Wingdings" charset="2"/>
              <a:buChar char=""/>
            </a:pPr>
            <a:r>
              <a:rPr b="1" lang="en-US" sz="1800" spc="-1" strike="noStrike" u="sng">
                <a:solidFill>
                  <a:srgbClr val="000099"/>
                </a:solidFill>
                <a:uFillTx/>
                <a:latin typeface="Times New Roman"/>
                <a:ea typeface="HG丸ｺﾞｼｯｸM-PRO"/>
              </a:rPr>
              <a:t>BC-2</a:t>
            </a:r>
            <a:r>
              <a:rPr b="0" lang="en-US" sz="1800" spc="-1" strike="noStrike">
                <a:solidFill>
                  <a:srgbClr val="000099"/>
                </a:solidFill>
                <a:latin typeface="Times New Roman"/>
                <a:ea typeface="HG丸ｺﾞｼｯｸM-PRO"/>
              </a:rPr>
              <a:t> : q(0) = h</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a:t>
            </a:r>
            <a:r>
              <a:rPr b="0" lang="en-US" sz="1800" spc="-1" strike="noStrike">
                <a:solidFill>
                  <a:srgbClr val="ff0000"/>
                </a:solidFill>
                <a:latin typeface="Times New Roman"/>
                <a:ea typeface="HG丸ｺﾞｼｯｸM-PRO"/>
              </a:rPr>
              <a:t>T</a:t>
            </a:r>
            <a:r>
              <a:rPr b="0" lang="en-US" sz="1800" spc="-1" strike="noStrike" baseline="-25000">
                <a:solidFill>
                  <a:srgbClr val="ff0000"/>
                </a:solidFill>
                <a:latin typeface="Times New Roman"/>
                <a:ea typeface="HG丸ｺﾞｼｯｸM-PRO"/>
              </a:rPr>
              <a:t>1</a:t>
            </a:r>
            <a:r>
              <a:rPr b="0" lang="en-US" sz="1800" spc="-1" strike="noStrike" baseline="-25000">
                <a:solidFill>
                  <a:srgbClr val="ff0000"/>
                </a:solidFill>
                <a:latin typeface="Symbol"/>
                <a:ea typeface="HG丸ｺﾞｼｯｸM-PRO"/>
              </a:rPr>
              <a:t></a:t>
            </a:r>
            <a:r>
              <a:rPr b="0" lang="en-US" sz="1800" spc="-1" strike="noStrike">
                <a:solidFill>
                  <a:srgbClr val="000099"/>
                </a:solidFill>
                <a:latin typeface="Times New Roman"/>
                <a:ea typeface="HG丸ｺﾞｼｯｸM-PRO"/>
              </a:rPr>
              <a:t> - T</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&amp; q(d) = h</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 </a:t>
            </a:r>
            <a:r>
              <a:rPr b="0" lang="en-US" sz="1800" spc="-1" strike="noStrike">
                <a:solidFill>
                  <a:srgbClr val="ff0000"/>
                </a:solidFill>
                <a:latin typeface="Times New Roman"/>
                <a:ea typeface="HG丸ｺﾞｼｯｸM-PRO"/>
              </a:rPr>
              <a:t>T</a:t>
            </a:r>
            <a:r>
              <a:rPr b="0" lang="en-US" sz="1800" spc="-1" strike="noStrike" baseline="-25000">
                <a:solidFill>
                  <a:srgbClr val="ff0000"/>
                </a:solidFill>
                <a:latin typeface="Times New Roman"/>
                <a:ea typeface="HG丸ｺﾞｼｯｸM-PRO"/>
              </a:rPr>
              <a:t>2</a:t>
            </a:r>
            <a:r>
              <a:rPr b="0" lang="en-US" sz="1800" spc="-1" strike="noStrike" baseline="-25000">
                <a:solidFill>
                  <a:srgbClr val="ff0000"/>
                </a:solidFill>
                <a:latin typeface="Symbol"/>
                <a:ea typeface="HG丸ｺﾞｼｯｸM-PRO"/>
              </a:rPr>
              <a:t></a:t>
            </a:r>
            <a:r>
              <a:rPr b="0" lang="en-US"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温度変化がないから熱流束はどこもおなじはず</a:t>
            </a: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T</a:t>
            </a:r>
            <a:r>
              <a:rPr b="0" lang="en-US" sz="1800" spc="-1" strike="noStrike" baseline="-25000">
                <a:solidFill>
                  <a:srgbClr val="000099"/>
                </a:solidFill>
                <a:latin typeface="Times New Roman"/>
                <a:ea typeface="HG丸ｺﾞｼｯｸM-PRO"/>
              </a:rPr>
              <a:t>1</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は未知なので，これらを消去すると・・</a:t>
            </a: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marL="343080" indent="-343080">
              <a:lnSpc>
                <a:spcPct val="100000"/>
              </a:lnSpc>
              <a:spcBef>
                <a:spcPts val="901"/>
              </a:spcBef>
              <a:buClr>
                <a:srgbClr val="ff0000"/>
              </a:buClr>
              <a:buFont typeface="Wingdings" charset="2"/>
              <a:buChar char=""/>
            </a:pPr>
            <a:r>
              <a:rPr b="0" lang="ja-JP" sz="1800" spc="-1" strike="noStrike">
                <a:solidFill>
                  <a:srgbClr val="ff0000"/>
                </a:solidFill>
                <a:latin typeface="Times New Roman"/>
                <a:ea typeface="HG丸ｺﾞｼｯｸM-PRO"/>
              </a:rPr>
              <a:t>演習</a:t>
            </a:r>
            <a:r>
              <a:rPr b="0" lang="en-US" sz="1800" spc="-1" strike="noStrike">
                <a:solidFill>
                  <a:srgbClr val="ff0000"/>
                </a:solidFill>
                <a:latin typeface="Times New Roman"/>
                <a:ea typeface="HG丸ｺﾞｼｯｸM-PRO"/>
              </a:rPr>
              <a:t>3.1.1</a:t>
            </a:r>
            <a:r>
              <a:rPr b="0" lang="ja-JP" sz="1800" spc="-1" strike="noStrike">
                <a:solidFill>
                  <a:srgbClr val="ff0000"/>
                </a:solidFill>
                <a:latin typeface="Times New Roman"/>
                <a:ea typeface="HG丸ｺﾞｼｯｸM-PRO"/>
              </a:rPr>
              <a:t>：板内部の温度分布を求めよ．</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多層平板の熱抵抗（接触熱抵抗を無視した場合）</a:t>
            </a: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marL="343080" indent="-343080">
              <a:lnSpc>
                <a:spcPct val="100000"/>
              </a:lnSpc>
              <a:spcBef>
                <a:spcPts val="901"/>
              </a:spcBef>
              <a:buClr>
                <a:srgbClr val="ff0000"/>
              </a:buClr>
              <a:buFont typeface="Wingdings" charset="2"/>
              <a:buChar char=""/>
            </a:pPr>
            <a:r>
              <a:rPr b="0" lang="ja-JP" sz="1800" spc="-1" strike="noStrike">
                <a:solidFill>
                  <a:srgbClr val="ff0000"/>
                </a:solidFill>
                <a:latin typeface="Times New Roman"/>
                <a:ea typeface="HG丸ｺﾞｼｯｸM-PRO"/>
              </a:rPr>
              <a:t>演習</a:t>
            </a:r>
            <a:r>
              <a:rPr b="0" lang="en-US" sz="1800" spc="-1" strike="noStrike">
                <a:solidFill>
                  <a:srgbClr val="ff0000"/>
                </a:solidFill>
                <a:latin typeface="Times New Roman"/>
                <a:ea typeface="HG丸ｺﾞｼｯｸM-PRO"/>
              </a:rPr>
              <a:t>3.1.2</a:t>
            </a:r>
            <a:r>
              <a:rPr b="0" lang="ja-JP" sz="1800" spc="-1" strike="noStrike">
                <a:solidFill>
                  <a:srgbClr val="ff0000"/>
                </a:solidFill>
                <a:latin typeface="Times New Roman"/>
                <a:ea typeface="HG丸ｺﾞｼｯｸM-PRO"/>
              </a:rPr>
              <a:t>：律速について考察せよ．建物内部の温度を一定に保つのに有利な壁の材質について考察せよ．</a:t>
            </a:r>
            <a:endParaRPr b="0" lang="en-US" sz="1800" spc="-1" strike="noStrike">
              <a:solidFill>
                <a:srgbClr val="000000"/>
              </a:solidFill>
              <a:latin typeface="Arial"/>
            </a:endParaRPr>
          </a:p>
        </p:txBody>
      </p:sp>
      <p:sp>
        <p:nvSpPr>
          <p:cNvPr id="631" name="Rectangle 4"/>
          <p:cNvSpPr/>
          <p:nvPr/>
        </p:nvSpPr>
        <p:spPr>
          <a:xfrm>
            <a:off x="7107120" y="1447920"/>
            <a:ext cx="532800" cy="16758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32" name="Line 5"/>
          <p:cNvSpPr/>
          <p:nvPr/>
        </p:nvSpPr>
        <p:spPr>
          <a:xfrm>
            <a:off x="7107120" y="2057400"/>
            <a:ext cx="533160" cy="380880"/>
          </a:xfrm>
          <a:prstGeom prst="line">
            <a:avLst/>
          </a:prstGeom>
          <a:ln w="19050">
            <a:solidFill>
              <a:srgbClr val="ff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33" name="Arc 6"/>
          <p:cNvSpPr/>
          <p:nvPr/>
        </p:nvSpPr>
        <p:spPr>
          <a:xfrm>
            <a:off x="6649920" y="1676520"/>
            <a:ext cx="456480" cy="380160"/>
          </a:xfrm>
          <a:custGeom>
            <a:avLst/>
            <a:gdLst>
              <a:gd name="textAreaLeft" fmla="*/ 0 w 456480"/>
              <a:gd name="textAreaRight" fmla="*/ 457200 w 45648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19050">
            <a:solidFill>
              <a:srgbClr val="ff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34" name="Arc 7"/>
          <p:cNvSpPr/>
          <p:nvPr/>
        </p:nvSpPr>
        <p:spPr>
          <a:xfrm flipH="1" flipV="1">
            <a:off x="7639920" y="2437560"/>
            <a:ext cx="456480" cy="380160"/>
          </a:xfrm>
          <a:custGeom>
            <a:avLst/>
            <a:gdLst>
              <a:gd name="textAreaLeft" fmla="*/ -360 w 456480"/>
              <a:gd name="textAreaRight" fmla="*/ 456840 w 45648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19050">
            <a:solidFill>
              <a:srgbClr val="ff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35" name="Text Box 8"/>
          <p:cNvSpPr/>
          <p:nvPr/>
        </p:nvSpPr>
        <p:spPr>
          <a:xfrm>
            <a:off x="6263280" y="1509840"/>
            <a:ext cx="4474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ff0000"/>
                </a:solidFill>
                <a:latin typeface="Times New Roman"/>
                <a:ea typeface="HG丸ｺﾞｼｯｸM-PRO"/>
              </a:rPr>
              <a:t>T</a:t>
            </a:r>
            <a:r>
              <a:rPr b="0" lang="en-US" sz="1600" spc="-1" strike="noStrike" baseline="-25000">
                <a:solidFill>
                  <a:srgbClr val="ff0000"/>
                </a:solidFill>
                <a:latin typeface="Times New Roman"/>
                <a:ea typeface="HG丸ｺﾞｼｯｸM-PRO"/>
              </a:rPr>
              <a:t>1</a:t>
            </a:r>
            <a:r>
              <a:rPr b="0" lang="en-US" sz="1600" spc="-1" strike="noStrike" baseline="-25000">
                <a:solidFill>
                  <a:srgbClr val="ff0000"/>
                </a:solidFill>
                <a:latin typeface="Symbol"/>
                <a:ea typeface="HG丸ｺﾞｼｯｸM-PRO"/>
              </a:rPr>
              <a:t></a:t>
            </a:r>
            <a:endParaRPr b="0" lang="en-US" sz="1600" spc="-1" strike="noStrike">
              <a:solidFill>
                <a:srgbClr val="000000"/>
              </a:solidFill>
              <a:latin typeface="Arial"/>
            </a:endParaRPr>
          </a:p>
        </p:txBody>
      </p:sp>
      <p:sp>
        <p:nvSpPr>
          <p:cNvPr id="636" name="Text Box 9"/>
          <p:cNvSpPr/>
          <p:nvPr/>
        </p:nvSpPr>
        <p:spPr>
          <a:xfrm>
            <a:off x="6812280" y="1905120"/>
            <a:ext cx="3636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a:t>
            </a:r>
            <a:endParaRPr b="0" lang="en-US" sz="1600" spc="-1" strike="noStrike">
              <a:solidFill>
                <a:srgbClr val="000000"/>
              </a:solidFill>
              <a:latin typeface="Arial"/>
            </a:endParaRPr>
          </a:p>
        </p:txBody>
      </p:sp>
      <p:sp>
        <p:nvSpPr>
          <p:cNvPr id="637" name="Text Box 10"/>
          <p:cNvSpPr/>
          <p:nvPr/>
        </p:nvSpPr>
        <p:spPr>
          <a:xfrm>
            <a:off x="7574400" y="2254320"/>
            <a:ext cx="3636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638" name="Text Box 11"/>
          <p:cNvSpPr/>
          <p:nvPr/>
        </p:nvSpPr>
        <p:spPr>
          <a:xfrm>
            <a:off x="8092080" y="2666880"/>
            <a:ext cx="4474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ff0000"/>
                </a:solidFill>
                <a:latin typeface="Times New Roman"/>
                <a:ea typeface="HG丸ｺﾞｼｯｸM-PRO"/>
              </a:rPr>
              <a:t>T</a:t>
            </a:r>
            <a:r>
              <a:rPr b="0" lang="en-US" sz="1600" spc="-1" strike="noStrike" baseline="-25000">
                <a:solidFill>
                  <a:srgbClr val="ff0000"/>
                </a:solidFill>
                <a:latin typeface="Times New Roman"/>
                <a:ea typeface="HG丸ｺﾞｼｯｸM-PRO"/>
              </a:rPr>
              <a:t>2</a:t>
            </a:r>
            <a:r>
              <a:rPr b="0" lang="en-US" sz="1600" spc="-1" strike="noStrike" baseline="-25000">
                <a:solidFill>
                  <a:srgbClr val="ff0000"/>
                </a:solidFill>
                <a:latin typeface="Symbol"/>
                <a:ea typeface="HG丸ｺﾞｼｯｸM-PRO"/>
              </a:rPr>
              <a:t></a:t>
            </a:r>
            <a:endParaRPr b="0" lang="en-US" sz="1600" spc="-1" strike="noStrike">
              <a:solidFill>
                <a:srgbClr val="000000"/>
              </a:solidFill>
              <a:latin typeface="Arial"/>
            </a:endParaRPr>
          </a:p>
        </p:txBody>
      </p:sp>
      <p:sp>
        <p:nvSpPr>
          <p:cNvPr id="639" name="Line 12"/>
          <p:cNvSpPr/>
          <p:nvPr/>
        </p:nvSpPr>
        <p:spPr>
          <a:xfrm>
            <a:off x="6400800" y="3276360"/>
            <a:ext cx="18288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640" name="Text Box 13"/>
          <p:cNvSpPr/>
          <p:nvPr/>
        </p:nvSpPr>
        <p:spPr>
          <a:xfrm>
            <a:off x="8214840" y="30924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641" name="Text Box 19"/>
          <p:cNvSpPr/>
          <p:nvPr/>
        </p:nvSpPr>
        <p:spPr>
          <a:xfrm>
            <a:off x="6970320" y="3244680"/>
            <a:ext cx="28296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642" name="Text Box 20"/>
          <p:cNvSpPr/>
          <p:nvPr/>
        </p:nvSpPr>
        <p:spPr>
          <a:xfrm>
            <a:off x="7487640" y="3238560"/>
            <a:ext cx="28296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d</a:t>
            </a:r>
            <a:endParaRPr b="0" lang="en-US" sz="1600" spc="-1" strike="noStrike">
              <a:solidFill>
                <a:srgbClr val="000000"/>
              </a:solidFill>
              <a:latin typeface="Arial"/>
            </a:endParaRPr>
          </a:p>
        </p:txBody>
      </p:sp>
      <p:graphicFrame>
        <p:nvGraphicFramePr>
          <p:cNvPr id="643" name="Object 21"/>
          <p:cNvGraphicFramePr/>
          <p:nvPr/>
        </p:nvGraphicFramePr>
        <p:xfrm>
          <a:off x="527040" y="1892160"/>
          <a:ext cx="5422320" cy="291240"/>
        </p:xfrm>
        <a:graphic>
          <a:graphicData uri="http://schemas.openxmlformats.org/presentationml/2006/ole">
            <p:oleObj progId="Equation.DSMT4" r:id="rId1" spid="">
              <p:embed/>
              <p:pic>
                <p:nvPicPr>
                  <p:cNvPr id="644" name="Object 21" descr=""/>
                  <p:cNvPicPr/>
                  <p:nvPr/>
                </p:nvPicPr>
                <p:blipFill>
                  <a:blip r:embed="rId2"/>
                  <a:stretch/>
                </p:blipFill>
                <p:spPr>
                  <a:xfrm>
                    <a:off x="527040" y="1892160"/>
                    <a:ext cx="5422320" cy="291240"/>
                  </a:xfrm>
                  <a:prstGeom prst="rect">
                    <a:avLst/>
                  </a:prstGeom>
                  <a:ln w="0">
                    <a:noFill/>
                  </a:ln>
                </p:spPr>
              </p:pic>
            </p:oleObj>
          </a:graphicData>
        </a:graphic>
      </p:graphicFrame>
      <p:graphicFrame>
        <p:nvGraphicFramePr>
          <p:cNvPr id="645" name="Object 22"/>
          <p:cNvGraphicFramePr/>
          <p:nvPr/>
        </p:nvGraphicFramePr>
        <p:xfrm>
          <a:off x="1066680" y="2654280"/>
          <a:ext cx="4114080" cy="621720"/>
        </p:xfrm>
        <a:graphic>
          <a:graphicData uri="http://schemas.openxmlformats.org/presentationml/2006/ole">
            <p:oleObj progId="Equation.DSMT4" r:id="rId3" spid="">
              <p:embed/>
              <p:pic>
                <p:nvPicPr>
                  <p:cNvPr id="646" name="Object 22" descr=""/>
                  <p:cNvPicPr/>
                  <p:nvPr/>
                </p:nvPicPr>
                <p:blipFill>
                  <a:blip r:embed="rId4"/>
                  <a:stretch/>
                </p:blipFill>
                <p:spPr>
                  <a:xfrm>
                    <a:off x="1066680" y="2654280"/>
                    <a:ext cx="4114080" cy="621720"/>
                  </a:xfrm>
                  <a:prstGeom prst="rect">
                    <a:avLst/>
                  </a:prstGeom>
                  <a:ln w="0">
                    <a:noFill/>
                  </a:ln>
                </p:spPr>
              </p:pic>
            </p:oleObj>
          </a:graphicData>
        </a:graphic>
      </p:graphicFrame>
      <p:graphicFrame>
        <p:nvGraphicFramePr>
          <p:cNvPr id="647" name="Object 23"/>
          <p:cNvGraphicFramePr/>
          <p:nvPr/>
        </p:nvGraphicFramePr>
        <p:xfrm>
          <a:off x="1066680" y="3340080"/>
          <a:ext cx="4139640" cy="621720"/>
        </p:xfrm>
        <a:graphic>
          <a:graphicData uri="http://schemas.openxmlformats.org/presentationml/2006/ole">
            <p:oleObj progId="Equation.DSMT4" r:id="rId5" spid="">
              <p:embed/>
              <p:pic>
                <p:nvPicPr>
                  <p:cNvPr id="648" name="Object 23" descr=""/>
                  <p:cNvPicPr/>
                  <p:nvPr/>
                </p:nvPicPr>
                <p:blipFill>
                  <a:blip r:embed="rId6"/>
                  <a:stretch/>
                </p:blipFill>
                <p:spPr>
                  <a:xfrm>
                    <a:off x="1066680" y="3340080"/>
                    <a:ext cx="4139640" cy="621720"/>
                  </a:xfrm>
                  <a:prstGeom prst="rect">
                    <a:avLst/>
                  </a:prstGeom>
                  <a:ln w="0">
                    <a:noFill/>
                  </a:ln>
                </p:spPr>
              </p:pic>
            </p:oleObj>
          </a:graphicData>
        </a:graphic>
      </p:graphicFrame>
      <p:sp>
        <p:nvSpPr>
          <p:cNvPr id="649" name="Rectangle 24"/>
          <p:cNvSpPr/>
          <p:nvPr/>
        </p:nvSpPr>
        <p:spPr>
          <a:xfrm>
            <a:off x="6400800" y="4267080"/>
            <a:ext cx="532800" cy="16758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50" name="Rectangle 25"/>
          <p:cNvSpPr/>
          <p:nvPr/>
        </p:nvSpPr>
        <p:spPr>
          <a:xfrm>
            <a:off x="6934320" y="4267080"/>
            <a:ext cx="685080" cy="16758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51" name="Rectangle 26"/>
          <p:cNvSpPr/>
          <p:nvPr/>
        </p:nvSpPr>
        <p:spPr>
          <a:xfrm>
            <a:off x="7620120" y="4267080"/>
            <a:ext cx="608760" cy="16758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52" name="Arc 27"/>
          <p:cNvSpPr/>
          <p:nvPr/>
        </p:nvSpPr>
        <p:spPr>
          <a:xfrm>
            <a:off x="5943600" y="4267080"/>
            <a:ext cx="456480" cy="380160"/>
          </a:xfrm>
          <a:custGeom>
            <a:avLst/>
            <a:gdLst>
              <a:gd name="textAreaLeft" fmla="*/ 0 w 456480"/>
              <a:gd name="textAreaRight" fmla="*/ 457200 w 45648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19050">
            <a:solidFill>
              <a:srgbClr val="ff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53" name="Line 28"/>
          <p:cNvSpPr/>
          <p:nvPr/>
        </p:nvSpPr>
        <p:spPr>
          <a:xfrm>
            <a:off x="6400800" y="4647960"/>
            <a:ext cx="533160" cy="381240"/>
          </a:xfrm>
          <a:prstGeom prst="line">
            <a:avLst/>
          </a:prstGeom>
          <a:ln w="19050">
            <a:solidFill>
              <a:srgbClr val="ff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54" name="Arc 29"/>
          <p:cNvSpPr/>
          <p:nvPr/>
        </p:nvSpPr>
        <p:spPr>
          <a:xfrm flipH="1" flipV="1">
            <a:off x="8228880" y="5562000"/>
            <a:ext cx="456480" cy="380160"/>
          </a:xfrm>
          <a:custGeom>
            <a:avLst/>
            <a:gdLst>
              <a:gd name="textAreaLeft" fmla="*/ -360 w 456480"/>
              <a:gd name="textAreaRight" fmla="*/ 456840 w 45648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19050">
            <a:solidFill>
              <a:srgbClr val="ff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55" name="Line 30"/>
          <p:cNvSpPr/>
          <p:nvPr/>
        </p:nvSpPr>
        <p:spPr>
          <a:xfrm>
            <a:off x="6933960" y="5029200"/>
            <a:ext cx="685800" cy="152280"/>
          </a:xfrm>
          <a:prstGeom prst="line">
            <a:avLst/>
          </a:prstGeom>
          <a:ln w="19050">
            <a:solidFill>
              <a:srgbClr val="ff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56" name="Line 31"/>
          <p:cNvSpPr/>
          <p:nvPr/>
        </p:nvSpPr>
        <p:spPr>
          <a:xfrm>
            <a:off x="7619760" y="5181480"/>
            <a:ext cx="609840" cy="380880"/>
          </a:xfrm>
          <a:prstGeom prst="line">
            <a:avLst/>
          </a:prstGeom>
          <a:ln w="19050">
            <a:solidFill>
              <a:srgbClr val="ff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aphicFrame>
        <p:nvGraphicFramePr>
          <p:cNvPr id="657" name="Object 32"/>
          <p:cNvGraphicFramePr/>
          <p:nvPr/>
        </p:nvGraphicFramePr>
        <p:xfrm>
          <a:off x="1397160" y="4876920"/>
          <a:ext cx="2488320" cy="482040"/>
        </p:xfrm>
        <a:graphic>
          <a:graphicData uri="http://schemas.openxmlformats.org/presentationml/2006/ole">
            <p:oleObj progId="Equation.DSMT4" r:id="rId7" spid="">
              <p:embed/>
              <p:pic>
                <p:nvPicPr>
                  <p:cNvPr id="658" name="Object 32" descr=""/>
                  <p:cNvPicPr/>
                  <p:nvPr/>
                </p:nvPicPr>
                <p:blipFill>
                  <a:blip r:embed="rId8"/>
                  <a:stretch/>
                </p:blipFill>
                <p:spPr>
                  <a:xfrm>
                    <a:off x="1397160" y="4876920"/>
                    <a:ext cx="2488320" cy="48204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3.1.1 </a:t>
            </a:r>
            <a:r>
              <a:rPr b="1" lang="ja-JP" sz="3200" spc="-1" strike="noStrike">
                <a:solidFill>
                  <a:srgbClr val="000099"/>
                </a:solidFill>
                <a:latin typeface="Times New Roman"/>
                <a:ea typeface="HG丸ｺﾞｼｯｸM-PRO"/>
              </a:rPr>
              <a:t>定常熱伝導（無限平板・</a:t>
            </a:r>
            <a:r>
              <a:rPr b="1" lang="ja-JP" sz="3200" spc="-1" strike="noStrike">
                <a:solidFill>
                  <a:srgbClr val="ff0000"/>
                </a:solidFill>
                <a:latin typeface="Times New Roman"/>
                <a:ea typeface="HG丸ｺﾞｼｯｸM-PRO"/>
              </a:rPr>
              <a:t>内部発熱あり</a:t>
            </a:r>
            <a:r>
              <a:rPr b="1" lang="ja-JP" sz="3200" spc="-1" strike="noStrike">
                <a:solidFill>
                  <a:srgbClr val="000099"/>
                </a:solidFill>
                <a:latin typeface="Times New Roman"/>
                <a:ea typeface="HG丸ｺﾞｼｯｸM-PRO"/>
              </a:rPr>
              <a:t>）</a:t>
            </a:r>
            <a:endParaRPr b="0" lang="en-US" sz="3200" spc="-1" strike="noStrike">
              <a:solidFill>
                <a:srgbClr val="000000"/>
              </a:solidFill>
              <a:latin typeface="Arial"/>
            </a:endParaRPr>
          </a:p>
        </p:txBody>
      </p:sp>
      <p:sp>
        <p:nvSpPr>
          <p:cNvPr id="660"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定常かつ空間一様な内部発熱（ジュール加熱）がある場合の熱伝導方程式は・・</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二階常微分方程式なので積分すると・・</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境界条件より積分定数を決める． </a:t>
            </a:r>
            <a:r>
              <a:rPr b="0" lang="en-US" sz="1800" spc="-1" strike="noStrike">
                <a:solidFill>
                  <a:srgbClr val="000099"/>
                </a:solidFill>
                <a:latin typeface="Times New Roman"/>
                <a:ea typeface="HG丸ｺﾞｼｯｸM-PRO"/>
              </a:rPr>
              <a:t>BC-1 </a:t>
            </a:r>
            <a:r>
              <a:rPr b="0" lang="ja-JP" sz="1800" spc="-1" strike="noStrike">
                <a:solidFill>
                  <a:srgbClr val="000099"/>
                </a:solidFill>
                <a:latin typeface="Times New Roman"/>
                <a:ea typeface="HG丸ｺﾞｼｯｸM-PRO"/>
              </a:rPr>
              <a:t>の境界条件（ディリクレ型）であれば，</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加熱 </a:t>
            </a:r>
            <a:r>
              <a:rPr b="0" lang="en-US" sz="1800" spc="-1" strike="noStrike">
                <a:solidFill>
                  <a:srgbClr val="000099"/>
                </a:solidFill>
                <a:latin typeface="Times New Roman"/>
                <a:ea typeface="HG丸ｺﾞｼｯｸM-PRO"/>
              </a:rPr>
              <a:t>(w &gt; 0) </a:t>
            </a:r>
            <a:r>
              <a:rPr b="0" lang="ja-JP" sz="1800" spc="-1" strike="noStrike">
                <a:solidFill>
                  <a:srgbClr val="000099"/>
                </a:solidFill>
                <a:latin typeface="Times New Roman"/>
                <a:ea typeface="HG丸ｺﾞｼｯｸM-PRO"/>
              </a:rPr>
              <a:t>なら温度分布 </a:t>
            </a:r>
            <a:r>
              <a:rPr b="0" lang="en-US" sz="1800" spc="-1" strike="noStrike">
                <a:solidFill>
                  <a:srgbClr val="000099"/>
                </a:solidFill>
                <a:latin typeface="Times New Roman"/>
                <a:ea typeface="HG丸ｺﾞｼｯｸM-PRO"/>
              </a:rPr>
              <a:t>T </a:t>
            </a:r>
            <a:r>
              <a:rPr b="0" lang="ja-JP" sz="1800" spc="-1" strike="noStrike">
                <a:solidFill>
                  <a:srgbClr val="000099"/>
                </a:solidFill>
                <a:latin typeface="Times New Roman"/>
                <a:ea typeface="HG丸ｺﾞｼｯｸM-PRO"/>
              </a:rPr>
              <a:t>は上に凸．熱流束 </a:t>
            </a:r>
            <a:r>
              <a:rPr b="0" lang="en-US" sz="1800" spc="-1" strike="noStrike">
                <a:solidFill>
                  <a:srgbClr val="000099"/>
                </a:solidFill>
                <a:latin typeface="Times New Roman"/>
                <a:ea typeface="HG丸ｺﾞｼｯｸM-PRO"/>
              </a:rPr>
              <a:t>q </a:t>
            </a:r>
            <a:r>
              <a:rPr b="0" lang="ja-JP" sz="1800" spc="-1" strike="noStrike">
                <a:solidFill>
                  <a:srgbClr val="000099"/>
                </a:solidFill>
                <a:latin typeface="Times New Roman"/>
                <a:ea typeface="HG丸ｺﾞｼｯｸM-PRO"/>
              </a:rPr>
              <a:t>は </a:t>
            </a:r>
            <a:r>
              <a:rPr b="0" lang="en-US" sz="1800" spc="-1" strike="noStrike">
                <a:solidFill>
                  <a:srgbClr val="000099"/>
                </a:solidFill>
                <a:latin typeface="Times New Roman"/>
                <a:ea typeface="HG丸ｺﾞｼｯｸM-PRO"/>
              </a:rPr>
              <a:t>x </a:t>
            </a:r>
            <a:r>
              <a:rPr b="0" lang="ja-JP" sz="1800" spc="-1" strike="noStrike">
                <a:solidFill>
                  <a:srgbClr val="000099"/>
                </a:solidFill>
                <a:latin typeface="Times New Roman"/>
                <a:ea typeface="HG丸ｺﾞｼｯｸM-PRO"/>
              </a:rPr>
              <a:t>とともに直線的に増加．</a:t>
            </a:r>
            <a:endParaRPr b="0" lang="en-US" sz="1800" spc="-1" strike="noStrike">
              <a:solidFill>
                <a:srgbClr val="000000"/>
              </a:solidFill>
              <a:latin typeface="Arial"/>
            </a:endParaRPr>
          </a:p>
          <a:p>
            <a:pPr marL="343080" indent="-343080">
              <a:lnSpc>
                <a:spcPct val="100000"/>
              </a:lnSpc>
              <a:spcBef>
                <a:spcPts val="901"/>
              </a:spcBef>
              <a:buClr>
                <a:srgbClr val="ff0000"/>
              </a:buClr>
              <a:buFont typeface="Wingdings" charset="2"/>
              <a:buChar char=""/>
              <a:tabLst>
                <a:tab algn="l" pos="0"/>
              </a:tabLst>
            </a:pPr>
            <a:r>
              <a:rPr b="0" lang="ja-JP" sz="1800" spc="-1" strike="noStrike">
                <a:solidFill>
                  <a:srgbClr val="ff0000"/>
                </a:solidFill>
                <a:latin typeface="Times New Roman"/>
                <a:ea typeface="HG丸ｺﾞｼｯｸM-PRO"/>
              </a:rPr>
              <a:t>演習</a:t>
            </a:r>
            <a:r>
              <a:rPr b="0" lang="en-US" sz="1800" spc="-1" strike="noStrike">
                <a:solidFill>
                  <a:srgbClr val="ff0000"/>
                </a:solidFill>
                <a:latin typeface="Times New Roman"/>
                <a:ea typeface="HG丸ｺﾞｼｯｸM-PRO"/>
              </a:rPr>
              <a:t>3.1.3</a:t>
            </a:r>
            <a:r>
              <a:rPr b="0" lang="ja-JP" sz="1800" spc="-1" strike="noStrike">
                <a:solidFill>
                  <a:srgbClr val="ff0000"/>
                </a:solidFill>
                <a:latin typeface="Times New Roman"/>
                <a:ea typeface="HG丸ｺﾞｼｯｸM-PRO"/>
              </a:rPr>
              <a:t>：内部発熱しているにもかかわらず温度一定だから，板は正味で冷却されているはず．</a:t>
            </a:r>
            <a:r>
              <a:rPr b="0" lang="en-US" sz="1800" spc="-1" strike="noStrike">
                <a:solidFill>
                  <a:srgbClr val="ff0000"/>
                </a:solidFill>
                <a:latin typeface="Times New Roman"/>
                <a:ea typeface="HG丸ｺﾞｼｯｸM-PRO"/>
              </a:rPr>
              <a:t>x = 0 </a:t>
            </a:r>
            <a:r>
              <a:rPr b="0" lang="ja-JP" sz="1800" spc="-1" strike="noStrike">
                <a:solidFill>
                  <a:srgbClr val="ff0000"/>
                </a:solidFill>
                <a:latin typeface="Times New Roman"/>
                <a:ea typeface="HG丸ｺﾞｼｯｸM-PRO"/>
              </a:rPr>
              <a:t>の面が断熱となるのはどのような場合か？このとき，</a:t>
            </a:r>
            <a:r>
              <a:rPr b="0" lang="en-US" sz="1800" spc="-1" strike="noStrike">
                <a:solidFill>
                  <a:srgbClr val="ff0000"/>
                </a:solidFill>
                <a:latin typeface="Times New Roman"/>
                <a:ea typeface="HG丸ｺﾞｼｯｸM-PRO"/>
              </a:rPr>
              <a:t>x = 0 </a:t>
            </a:r>
            <a:r>
              <a:rPr b="0" lang="ja-JP" sz="1800" spc="-1" strike="noStrike">
                <a:solidFill>
                  <a:srgbClr val="ff0000"/>
                </a:solidFill>
                <a:latin typeface="Times New Roman"/>
                <a:ea typeface="HG丸ｺﾞｼｯｸM-PRO"/>
              </a:rPr>
              <a:t>における温度勾配はどうなるか？さらに，</a:t>
            </a:r>
            <a:r>
              <a:rPr b="0" lang="en-US" sz="1800" spc="-1" strike="noStrike">
                <a:solidFill>
                  <a:srgbClr val="ff0000"/>
                </a:solidFill>
                <a:latin typeface="Times New Roman"/>
                <a:ea typeface="HG丸ｺﾞｼｯｸM-PRO"/>
              </a:rPr>
              <a:t>x = d </a:t>
            </a:r>
            <a:r>
              <a:rPr b="0" lang="ja-JP" sz="1800" spc="-1" strike="noStrike">
                <a:solidFill>
                  <a:srgbClr val="ff0000"/>
                </a:solidFill>
                <a:latin typeface="Times New Roman"/>
                <a:ea typeface="HG丸ｺﾞｼｯｸM-PRO"/>
              </a:rPr>
              <a:t>の面で行われている冷却は内部発熱量とどのような関係にあるか？</a:t>
            </a:r>
            <a:endParaRPr b="0" lang="en-US" sz="1800" spc="-1" strike="noStrike">
              <a:solidFill>
                <a:srgbClr val="000000"/>
              </a:solidFill>
              <a:latin typeface="Arial"/>
            </a:endParaRPr>
          </a:p>
        </p:txBody>
      </p:sp>
      <p:graphicFrame>
        <p:nvGraphicFramePr>
          <p:cNvPr id="661" name="Object 4"/>
          <p:cNvGraphicFramePr/>
          <p:nvPr/>
        </p:nvGraphicFramePr>
        <p:xfrm>
          <a:off x="1219320" y="1447920"/>
          <a:ext cx="1307520" cy="596160"/>
        </p:xfrm>
        <a:graphic>
          <a:graphicData uri="http://schemas.openxmlformats.org/presentationml/2006/ole">
            <p:oleObj progId="Equation.DSMT4" r:id="rId1" spid="">
              <p:embed/>
              <p:pic>
                <p:nvPicPr>
                  <p:cNvPr id="662" name="Object 4" descr=""/>
                  <p:cNvPicPr/>
                  <p:nvPr/>
                </p:nvPicPr>
                <p:blipFill>
                  <a:blip r:embed="rId2"/>
                  <a:stretch/>
                </p:blipFill>
                <p:spPr>
                  <a:xfrm>
                    <a:off x="1219320" y="1447920"/>
                    <a:ext cx="1307520" cy="596160"/>
                  </a:xfrm>
                  <a:prstGeom prst="rect">
                    <a:avLst/>
                  </a:prstGeom>
                  <a:ln w="0">
                    <a:noFill/>
                  </a:ln>
                </p:spPr>
              </p:pic>
            </p:oleObj>
          </a:graphicData>
        </a:graphic>
      </p:graphicFrame>
      <p:graphicFrame>
        <p:nvGraphicFramePr>
          <p:cNvPr id="663" name="Object 5"/>
          <p:cNvGraphicFramePr/>
          <p:nvPr/>
        </p:nvGraphicFramePr>
        <p:xfrm>
          <a:off x="1244520" y="2641680"/>
          <a:ext cx="5333400" cy="672480"/>
        </p:xfrm>
        <a:graphic>
          <a:graphicData uri="http://schemas.openxmlformats.org/presentationml/2006/ole">
            <p:oleObj progId="Equation.DSMT4" r:id="rId3" spid="">
              <p:embed/>
              <p:pic>
                <p:nvPicPr>
                  <p:cNvPr id="664" name="Object 5" descr=""/>
                  <p:cNvPicPr/>
                  <p:nvPr/>
                </p:nvPicPr>
                <p:blipFill>
                  <a:blip r:embed="rId4"/>
                  <a:stretch/>
                </p:blipFill>
                <p:spPr>
                  <a:xfrm>
                    <a:off x="1244520" y="2641680"/>
                    <a:ext cx="5333400" cy="672480"/>
                  </a:xfrm>
                  <a:prstGeom prst="rect">
                    <a:avLst/>
                  </a:prstGeom>
                  <a:ln w="0">
                    <a:noFill/>
                  </a:ln>
                </p:spPr>
              </p:pic>
            </p:oleObj>
          </a:graphicData>
        </a:graphic>
      </p:graphicFrame>
      <p:graphicFrame>
        <p:nvGraphicFramePr>
          <p:cNvPr id="665" name="Object 6"/>
          <p:cNvGraphicFramePr/>
          <p:nvPr/>
        </p:nvGraphicFramePr>
        <p:xfrm>
          <a:off x="1206360" y="3886200"/>
          <a:ext cx="6869880" cy="723240"/>
        </p:xfrm>
        <a:graphic>
          <a:graphicData uri="http://schemas.openxmlformats.org/presentationml/2006/ole">
            <p:oleObj progId="Equation.DSMT4" r:id="rId5" spid="">
              <p:embed/>
              <p:pic>
                <p:nvPicPr>
                  <p:cNvPr id="666" name="Object 6" descr=""/>
                  <p:cNvPicPr/>
                  <p:nvPr/>
                </p:nvPicPr>
                <p:blipFill>
                  <a:blip r:embed="rId6"/>
                  <a:stretch/>
                </p:blipFill>
                <p:spPr>
                  <a:xfrm>
                    <a:off x="1206360" y="3886200"/>
                    <a:ext cx="6869880" cy="723240"/>
                  </a:xfrm>
                  <a:prstGeom prst="rect">
                    <a:avLst/>
                  </a:prstGeom>
                  <a:ln w="0">
                    <a:noFill/>
                  </a:ln>
                </p:spPr>
              </p:pic>
            </p:oleObj>
          </a:graphicData>
        </a:graphic>
      </p:graphicFrame>
      <p:pic>
        <p:nvPicPr>
          <p:cNvPr id="667" name="Picture 7" descr=""/>
          <p:cNvPicPr/>
          <p:nvPr/>
        </p:nvPicPr>
        <p:blipFill>
          <a:blip r:embed="rId7"/>
          <a:stretch/>
        </p:blipFill>
        <p:spPr>
          <a:xfrm>
            <a:off x="6781680" y="1427040"/>
            <a:ext cx="2162880" cy="1959840"/>
          </a:xfrm>
          <a:prstGeom prst="rect">
            <a:avLst/>
          </a:prstGeom>
          <a:ln w="28575">
            <a:solidFill>
              <a:srgbClr val="ff0000"/>
            </a:solidFill>
            <a:miter/>
          </a:ln>
        </p:spPr>
      </p:pic>
      <p:sp>
        <p:nvSpPr>
          <p:cNvPr id="668" name="Freeform 8"/>
          <p:cNvSpPr/>
          <p:nvPr/>
        </p:nvSpPr>
        <p:spPr>
          <a:xfrm>
            <a:off x="8381880" y="3429000"/>
            <a:ext cx="380160" cy="1447200"/>
          </a:xfrm>
          <a:custGeom>
            <a:avLst/>
            <a:gdLst>
              <a:gd name="textAreaLeft" fmla="*/ 0 w 380160"/>
              <a:gd name="textAreaRight" fmla="*/ 380880 w 380160"/>
              <a:gd name="textAreaTop" fmla="*/ 0 h 1447200"/>
              <a:gd name="textAreaBottom" fmla="*/ 1447920 h 1447200"/>
            </a:gdLst>
            <a:ahLst/>
            <a:rect l="textAreaLeft" t="textAreaTop" r="textAreaRight" b="textAreaBottom"/>
            <a:pathLst>
              <a:path w="240" h="912">
                <a:moveTo>
                  <a:pt x="0" y="912"/>
                </a:moveTo>
                <a:lnTo>
                  <a:pt x="240" y="912"/>
                </a:lnTo>
                <a:lnTo>
                  <a:pt x="240" y="0"/>
                </a:lnTo>
              </a:path>
            </a:pathLst>
          </a:custGeom>
          <a:noFill/>
          <a:ln w="25400">
            <a:solidFill>
              <a:srgbClr val="ff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1.1 </a:t>
            </a:r>
            <a:r>
              <a:rPr b="1" lang="ja-JP" sz="3200" spc="-1" strike="noStrike">
                <a:solidFill>
                  <a:srgbClr val="000099"/>
                </a:solidFill>
                <a:latin typeface="Times New Roman"/>
                <a:ea typeface="HG丸ｺﾞｼｯｸM-PRO"/>
              </a:rPr>
              <a:t>輸送現象と流束</a:t>
            </a:r>
            <a:endParaRPr b="0" lang="en-US" sz="3200" spc="-1" strike="noStrike">
              <a:solidFill>
                <a:srgbClr val="000000"/>
              </a:solidFill>
              <a:latin typeface="Arial"/>
            </a:endParaRPr>
          </a:p>
        </p:txBody>
      </p:sp>
      <p:sp>
        <p:nvSpPr>
          <p:cNvPr id="254" name="PlaceHolder 2"/>
          <p:cNvSpPr>
            <a:spLocks noGrp="1"/>
          </p:cNvSpPr>
          <p:nvPr>
            <p:ph/>
          </p:nvPr>
        </p:nvSpPr>
        <p:spPr>
          <a:xfrm>
            <a:off x="152280" y="990720"/>
            <a:ext cx="4331520" cy="5333400"/>
          </a:xfrm>
          <a:prstGeom prst="rect">
            <a:avLst/>
          </a:prstGeom>
          <a:noFill/>
          <a:ln w="38160">
            <a:solidFill>
              <a:srgbClr val="000099"/>
            </a:solidFill>
            <a:miter/>
          </a:ln>
        </p:spPr>
        <p:txBody>
          <a:bodyPr numCol="1" spcCol="0" lIns="0" rIns="0" tIns="0" bIns="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物質，エネルギー，運動量，電荷などの『輸送』あるいは『移動』に関する知識を体系化した学問</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輸送現象の例・・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体温はなぜ一定か？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空調</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熱交換器</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CPU</a:t>
            </a:r>
            <a:r>
              <a:rPr b="0" lang="ja-JP" sz="1800" spc="-1" strike="noStrike">
                <a:solidFill>
                  <a:srgbClr val="000099"/>
                </a:solidFill>
                <a:latin typeface="Times New Roman"/>
                <a:ea typeface="HG丸ｺﾞｼｯｸM-PRO"/>
              </a:rPr>
              <a:t>冷却</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省エネルギー（高効率熱利用）</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地球温暖化</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熱移動・伝熱工学（２－９章）</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物質移動（１０章）</a:t>
            </a:r>
            <a:endParaRPr b="0" lang="en-US" sz="1800" spc="-1" strike="noStrike">
              <a:solidFill>
                <a:srgbClr val="000000"/>
              </a:solidFill>
              <a:latin typeface="Arial"/>
            </a:endParaRPr>
          </a:p>
        </p:txBody>
      </p:sp>
      <p:sp>
        <p:nvSpPr>
          <p:cNvPr id="255" name="PlaceHolder 3"/>
          <p:cNvSpPr>
            <a:spLocks noGrp="1"/>
          </p:cNvSpPr>
          <p:nvPr>
            <p:ph/>
          </p:nvPr>
        </p:nvSpPr>
        <p:spPr>
          <a:xfrm>
            <a:off x="4659480" y="990720"/>
            <a:ext cx="4331520" cy="5333400"/>
          </a:xfrm>
          <a:prstGeom prst="rect">
            <a:avLst/>
          </a:prstGeom>
          <a:noFill/>
          <a:ln w="38160">
            <a:solidFill>
              <a:srgbClr val="000099"/>
            </a:solidFill>
            <a:miter/>
          </a:ln>
        </p:spPr>
        <p:txBody>
          <a:bodyPr numCol="1" spcCol="0" lIns="0" rIns="0" tIns="0" bIns="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輸送量は流束 </a:t>
            </a:r>
            <a:r>
              <a:rPr b="0" lang="en-US" sz="1800" spc="-1" strike="noStrike">
                <a:solidFill>
                  <a:srgbClr val="000099"/>
                </a:solidFill>
                <a:latin typeface="Times New Roman"/>
                <a:ea typeface="HG丸ｺﾞｼｯｸM-PRO"/>
              </a:rPr>
              <a:t>(</a:t>
            </a:r>
            <a:r>
              <a:rPr b="1" lang="en-US" sz="1800" spc="-1" strike="noStrike">
                <a:solidFill>
                  <a:srgbClr val="ff0000"/>
                </a:solidFill>
                <a:latin typeface="Times New Roman"/>
                <a:ea typeface="HG丸ｺﾞｼｯｸM-PRO"/>
              </a:rPr>
              <a:t>Flux</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で表される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単位面積を単位時間あたりに通過する量</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輸送される物理量が熱なら・・</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熱流束 </a:t>
            </a:r>
            <a:r>
              <a:rPr b="0" lang="en-US" sz="1800" spc="-1" strike="noStrike">
                <a:solidFill>
                  <a:srgbClr val="000099"/>
                </a:solidFill>
                <a:latin typeface="Times New Roman"/>
                <a:ea typeface="HG丸ｺﾞｼｯｸM-PRO"/>
              </a:rPr>
              <a:t>(</a:t>
            </a:r>
            <a:r>
              <a:rPr b="1" lang="en-US" sz="1800" spc="-1" strike="noStrike">
                <a:solidFill>
                  <a:srgbClr val="ff0000"/>
                </a:solidFill>
                <a:latin typeface="Times New Roman"/>
                <a:ea typeface="HG丸ｺﾞｼｯｸM-PRO"/>
              </a:rPr>
              <a:t>Heat Flux</a:t>
            </a:r>
            <a:r>
              <a:rPr b="0" lang="en-US" sz="1800" spc="-1" strike="noStrike">
                <a:solidFill>
                  <a:srgbClr val="000099"/>
                </a:solidFill>
                <a:latin typeface="Times New Roman"/>
                <a:ea typeface="HG丸ｺﾞｼｯｸM-PRO"/>
              </a:rPr>
              <a:t>); J/m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s = W/m</a:t>
            </a:r>
            <a:r>
              <a:rPr b="0" lang="en-US" sz="1800" spc="-1" strike="noStrike" baseline="30000">
                <a:solidFill>
                  <a:srgbClr val="000099"/>
                </a:solidFill>
                <a:latin typeface="Times New Roman"/>
                <a:ea typeface="HG丸ｺﾞｼｯｸM-PRO"/>
              </a:rPr>
              <a:t>2</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物質なら・・</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質量流束 </a:t>
            </a:r>
            <a:r>
              <a:rPr b="0" lang="en-US" sz="1800" spc="-1" strike="noStrike">
                <a:solidFill>
                  <a:srgbClr val="000099"/>
                </a:solidFill>
                <a:latin typeface="Times New Roman"/>
                <a:ea typeface="HG丸ｺﾞｼｯｸM-PRO"/>
              </a:rPr>
              <a:t>(</a:t>
            </a:r>
            <a:r>
              <a:rPr b="1" lang="en-US" sz="1800" spc="-1" strike="noStrike">
                <a:solidFill>
                  <a:srgbClr val="ff0000"/>
                </a:solidFill>
                <a:latin typeface="Times New Roman"/>
                <a:ea typeface="HG丸ｺﾞｼｯｸM-PRO"/>
              </a:rPr>
              <a:t>Mass Flux</a:t>
            </a:r>
            <a:r>
              <a:rPr b="0" lang="en-US" sz="1800" spc="-1" strike="noStrike">
                <a:solidFill>
                  <a:srgbClr val="000099"/>
                </a:solidFill>
                <a:latin typeface="Times New Roman"/>
                <a:ea typeface="HG丸ｺﾞｼｯｸM-PRO"/>
              </a:rPr>
              <a:t>); kg/m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s</a:t>
            </a:r>
            <a:endParaRPr b="0" lang="en-US" sz="1800" spc="-1" strike="noStrike">
              <a:solidFill>
                <a:srgbClr val="000000"/>
              </a:solidFill>
              <a:latin typeface="Arial"/>
            </a:endParaRPr>
          </a:p>
        </p:txBody>
      </p:sp>
      <p:grpSp>
        <p:nvGrpSpPr>
          <p:cNvPr id="256" name="Group 3087"/>
          <p:cNvGrpSpPr/>
          <p:nvPr/>
        </p:nvGrpSpPr>
        <p:grpSpPr>
          <a:xfrm>
            <a:off x="5790960" y="4077000"/>
            <a:ext cx="2133720" cy="1523160"/>
            <a:chOff x="5790960" y="4077000"/>
            <a:chExt cx="2133720" cy="1523160"/>
          </a:xfrm>
        </p:grpSpPr>
        <p:sp>
          <p:nvSpPr>
            <p:cNvPr id="257" name="Oval 3077"/>
            <p:cNvSpPr/>
            <p:nvPr/>
          </p:nvSpPr>
          <p:spPr>
            <a:xfrm>
              <a:off x="6477120" y="4077000"/>
              <a:ext cx="761400" cy="152316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58" name="Line 3078"/>
            <p:cNvSpPr/>
            <p:nvPr/>
          </p:nvSpPr>
          <p:spPr>
            <a:xfrm>
              <a:off x="5790960" y="4838760"/>
              <a:ext cx="21337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59" name="Line 3081"/>
            <p:cNvSpPr/>
            <p:nvPr/>
          </p:nvSpPr>
          <p:spPr>
            <a:xfrm>
              <a:off x="5790960" y="4610160"/>
              <a:ext cx="21337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60" name="Line 3082"/>
            <p:cNvSpPr/>
            <p:nvPr/>
          </p:nvSpPr>
          <p:spPr>
            <a:xfrm>
              <a:off x="5790960" y="4381560"/>
              <a:ext cx="21337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61" name="Line 3085"/>
            <p:cNvSpPr/>
            <p:nvPr/>
          </p:nvSpPr>
          <p:spPr>
            <a:xfrm>
              <a:off x="5790960" y="5295960"/>
              <a:ext cx="21337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62" name="Line 3086"/>
            <p:cNvSpPr/>
            <p:nvPr/>
          </p:nvSpPr>
          <p:spPr>
            <a:xfrm>
              <a:off x="5790960" y="5067360"/>
              <a:ext cx="21337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useBgFill="1">
          <p:nvSpPr>
            <p:cNvPr id="263" name="Arc 3079"/>
            <p:cNvSpPr/>
            <p:nvPr/>
          </p:nvSpPr>
          <p:spPr>
            <a:xfrm>
              <a:off x="6858000" y="4077000"/>
              <a:ext cx="380160" cy="761400"/>
            </a:xfrm>
            <a:custGeom>
              <a:avLst/>
              <a:gdLst>
                <a:gd name="textAreaLeft" fmla="*/ 0 w 380160"/>
                <a:gd name="textAreaRight" fmla="*/ 380880 w 380160"/>
                <a:gd name="textAreaTop" fmla="*/ 0 h 761400"/>
                <a:gd name="textAreaBottom" fmla="*/ 762120 h 7614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useBgFill="1">
          <p:nvSpPr>
            <p:cNvPr id="264" name="Arc 3080"/>
            <p:cNvSpPr/>
            <p:nvPr/>
          </p:nvSpPr>
          <p:spPr>
            <a:xfrm flipV="1">
              <a:off x="6858000" y="4838400"/>
              <a:ext cx="380160" cy="761400"/>
            </a:xfrm>
            <a:custGeom>
              <a:avLst/>
              <a:gdLst>
                <a:gd name="textAreaLeft" fmla="*/ 0 w 380160"/>
                <a:gd name="textAreaRight" fmla="*/ 380880 w 380160"/>
                <a:gd name="textAreaTop" fmla="*/ 360 h 761400"/>
                <a:gd name="textAreaBottom" fmla="*/ 762480 h 7614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pSp>
      <p:sp>
        <p:nvSpPr>
          <p:cNvPr id="265" name="テキスト ボックス 1"/>
          <p:cNvSpPr/>
          <p:nvPr/>
        </p:nvSpPr>
        <p:spPr>
          <a:xfrm>
            <a:off x="5725800" y="5877360"/>
            <a:ext cx="22075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＊たとえば壁面熱流束</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3.1.2 </a:t>
            </a:r>
            <a:r>
              <a:rPr b="1" lang="ja-JP" sz="3200" spc="-1" strike="noStrike">
                <a:solidFill>
                  <a:srgbClr val="000099"/>
                </a:solidFill>
                <a:latin typeface="Times New Roman"/>
                <a:ea typeface="HG丸ｺﾞｼｯｸM-PRO"/>
              </a:rPr>
              <a:t>無限円筒の場合</a:t>
            </a:r>
            <a:endParaRPr b="0" lang="en-US" sz="3200" spc="-1" strike="noStrike">
              <a:solidFill>
                <a:srgbClr val="000000"/>
              </a:solidFill>
              <a:latin typeface="Arial"/>
            </a:endParaRPr>
          </a:p>
        </p:txBody>
      </p:sp>
      <p:sp>
        <p:nvSpPr>
          <p:cNvPr id="670" name="PlaceHolder 2"/>
          <p:cNvSpPr>
            <a:spLocks noGrp="1"/>
          </p:cNvSpPr>
          <p:nvPr>
            <p:ph/>
          </p:nvPr>
        </p:nvSpPr>
        <p:spPr>
          <a:xfrm>
            <a:off x="152280" y="990720"/>
            <a:ext cx="624780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無限円筒（円管）の熱伝導方程式は，一次元，定常，内部発熱なしなら・・</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en-US" sz="2000" spc="-1" strike="noStrike">
                <a:solidFill>
                  <a:srgbClr val="000099"/>
                </a:solidFill>
                <a:latin typeface="Times New Roman"/>
                <a:ea typeface="HG丸ｺﾞｼｯｸM-PRO"/>
              </a:rPr>
              <a:t>r </a:t>
            </a:r>
            <a:r>
              <a:rPr b="0" lang="ja-JP" sz="2000" spc="-1" strike="noStrike">
                <a:solidFill>
                  <a:srgbClr val="000099"/>
                </a:solidFill>
                <a:latin typeface="Times New Roman"/>
                <a:ea typeface="HG丸ｺﾞｼｯｸM-PRO"/>
              </a:rPr>
              <a:t>で２回積分して・・</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ディリクレ型境界条件とすれば・・</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ff0000"/>
              </a:buClr>
              <a:buFont typeface="Wingdings" charset="2"/>
              <a:buChar char=""/>
              <a:tabLst>
                <a:tab algn="l" pos="0"/>
              </a:tabLst>
            </a:pPr>
            <a:r>
              <a:rPr b="0" lang="ja-JP" sz="2000" spc="-1" strike="noStrike">
                <a:solidFill>
                  <a:srgbClr val="ff0000"/>
                </a:solidFill>
                <a:latin typeface="Times New Roman"/>
                <a:ea typeface="HG丸ｺﾞｼｯｸM-PRO"/>
              </a:rPr>
              <a:t>演習</a:t>
            </a:r>
            <a:r>
              <a:rPr b="0" lang="en-US" sz="2000" spc="-1" strike="noStrike">
                <a:solidFill>
                  <a:srgbClr val="ff0000"/>
                </a:solidFill>
                <a:latin typeface="Times New Roman"/>
                <a:ea typeface="HG丸ｺﾞｼｯｸM-PRO"/>
              </a:rPr>
              <a:t>3.1.4</a:t>
            </a:r>
            <a:r>
              <a:rPr b="0" lang="ja-JP" sz="2000" spc="-1" strike="noStrike">
                <a:solidFill>
                  <a:srgbClr val="ff0000"/>
                </a:solidFill>
                <a:latin typeface="Times New Roman"/>
                <a:ea typeface="HG丸ｺﾞｼｯｸM-PRO"/>
              </a:rPr>
              <a:t>：定常であるにもかかわらず熱流束が </a:t>
            </a:r>
            <a:r>
              <a:rPr b="0" lang="en-US" sz="2000" spc="-1" strike="noStrike">
                <a:solidFill>
                  <a:srgbClr val="ff0000"/>
                </a:solidFill>
                <a:latin typeface="Times New Roman"/>
                <a:ea typeface="HG丸ｺﾞｼｯｸM-PRO"/>
              </a:rPr>
              <a:t>r </a:t>
            </a:r>
            <a:r>
              <a:rPr b="0" lang="ja-JP" sz="2000" spc="-1" strike="noStrike">
                <a:solidFill>
                  <a:srgbClr val="ff0000"/>
                </a:solidFill>
                <a:latin typeface="Times New Roman"/>
                <a:ea typeface="HG丸ｺﾞｼｯｸM-PRO"/>
              </a:rPr>
              <a:t>に依存している（外の方が小さい）．なぜか？</a:t>
            </a:r>
            <a:endParaRPr b="0" lang="en-US" sz="2000" spc="-1" strike="noStrike">
              <a:solidFill>
                <a:srgbClr val="000000"/>
              </a:solidFill>
              <a:latin typeface="Arial"/>
            </a:endParaRPr>
          </a:p>
        </p:txBody>
      </p:sp>
      <p:grpSp>
        <p:nvGrpSpPr>
          <p:cNvPr id="671" name="Group 1040"/>
          <p:cNvGrpSpPr/>
          <p:nvPr/>
        </p:nvGrpSpPr>
        <p:grpSpPr>
          <a:xfrm>
            <a:off x="6858000" y="1066680"/>
            <a:ext cx="2003400" cy="3809160"/>
            <a:chOff x="6858000" y="1066680"/>
            <a:chExt cx="2003400" cy="3809160"/>
          </a:xfrm>
        </p:grpSpPr>
        <p:sp>
          <p:nvSpPr>
            <p:cNvPr id="672" name="AutoShape 1028"/>
            <p:cNvSpPr/>
            <p:nvPr/>
          </p:nvSpPr>
          <p:spPr>
            <a:xfrm>
              <a:off x="6858000" y="1752480"/>
              <a:ext cx="1523160" cy="3123360"/>
            </a:xfrm>
            <a:prstGeom prst="can">
              <a:avLst>
                <a:gd name="adj" fmla="val 51250"/>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73" name="Oval 1029"/>
            <p:cNvSpPr/>
            <p:nvPr/>
          </p:nvSpPr>
          <p:spPr>
            <a:xfrm>
              <a:off x="7238880" y="1943280"/>
              <a:ext cx="761400" cy="38016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74" name="Line 1031"/>
            <p:cNvSpPr/>
            <p:nvPr/>
          </p:nvSpPr>
          <p:spPr>
            <a:xfrm>
              <a:off x="7619760" y="2133360"/>
              <a:ext cx="9907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675" name="Text Box 1032"/>
            <p:cNvSpPr/>
            <p:nvPr/>
          </p:nvSpPr>
          <p:spPr>
            <a:xfrm>
              <a:off x="8595360" y="1901880"/>
              <a:ext cx="2660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pc="-1" strike="noStrike">
                  <a:solidFill>
                    <a:srgbClr val="000000"/>
                  </a:solidFill>
                  <a:latin typeface="Times New Roman"/>
                  <a:ea typeface="HG丸ｺﾞｼｯｸM-PRO"/>
                </a:rPr>
                <a:t>r</a:t>
              </a:r>
              <a:endParaRPr b="0" lang="en-US" sz="2000" spc="-1" strike="noStrike">
                <a:solidFill>
                  <a:srgbClr val="000000"/>
                </a:solidFill>
                <a:latin typeface="Arial"/>
              </a:endParaRPr>
            </a:p>
          </p:txBody>
        </p:sp>
        <p:sp>
          <p:nvSpPr>
            <p:cNvPr id="676" name="Line 1033"/>
            <p:cNvSpPr/>
            <p:nvPr/>
          </p:nvSpPr>
          <p:spPr>
            <a:xfrm flipV="1">
              <a:off x="8001000" y="1447560"/>
              <a:ext cx="360" cy="685800"/>
            </a:xfrm>
            <a:prstGeom prst="line">
              <a:avLst/>
            </a:prstGeom>
            <a:ln w="9525">
              <a:solidFill>
                <a:srgbClr val="000000"/>
              </a:solidFill>
              <a:prstDash val="dash"/>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77" name="Line 1034"/>
            <p:cNvSpPr/>
            <p:nvPr/>
          </p:nvSpPr>
          <p:spPr>
            <a:xfrm flipV="1">
              <a:off x="8381880" y="1447560"/>
              <a:ext cx="360" cy="685800"/>
            </a:xfrm>
            <a:prstGeom prst="line">
              <a:avLst/>
            </a:prstGeom>
            <a:ln w="9525">
              <a:solidFill>
                <a:srgbClr val="000000"/>
              </a:solidFill>
              <a:prstDash val="dash"/>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78" name="Text Box 1035"/>
            <p:cNvSpPr/>
            <p:nvPr/>
          </p:nvSpPr>
          <p:spPr>
            <a:xfrm>
              <a:off x="7883280" y="1066680"/>
              <a:ext cx="340560" cy="4363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2000" spc="-1" strike="noStrike">
                  <a:solidFill>
                    <a:srgbClr val="000000"/>
                  </a:solidFill>
                  <a:latin typeface="Times New Roman"/>
                  <a:ea typeface="HG丸ｺﾞｼｯｸM-PRO"/>
                </a:rPr>
                <a:t>r</a:t>
              </a:r>
              <a:r>
                <a:rPr b="0" lang="en-US" sz="2000" spc="-1" strike="noStrike" baseline="-25000">
                  <a:solidFill>
                    <a:srgbClr val="000000"/>
                  </a:solidFill>
                  <a:latin typeface="Times New Roman"/>
                  <a:ea typeface="HG丸ｺﾞｼｯｸM-PRO"/>
                </a:rPr>
                <a:t>1</a:t>
              </a:r>
              <a:endParaRPr b="0" lang="en-US" sz="2000" spc="-1" strike="noStrike">
                <a:solidFill>
                  <a:srgbClr val="000000"/>
                </a:solidFill>
                <a:latin typeface="Arial"/>
              </a:endParaRPr>
            </a:p>
          </p:txBody>
        </p:sp>
        <p:sp>
          <p:nvSpPr>
            <p:cNvPr id="679" name="Text Box 1036"/>
            <p:cNvSpPr/>
            <p:nvPr/>
          </p:nvSpPr>
          <p:spPr>
            <a:xfrm>
              <a:off x="8234280" y="1066680"/>
              <a:ext cx="340560" cy="4363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2000" spc="-1" strike="noStrike">
                  <a:solidFill>
                    <a:srgbClr val="000000"/>
                  </a:solidFill>
                  <a:latin typeface="Times New Roman"/>
                  <a:ea typeface="HG丸ｺﾞｼｯｸM-PRO"/>
                </a:rPr>
                <a:t>r</a:t>
              </a:r>
              <a:r>
                <a:rPr b="0" lang="en-US" sz="2000" spc="-1" strike="noStrike" baseline="-25000">
                  <a:solidFill>
                    <a:srgbClr val="000000"/>
                  </a:solidFill>
                  <a:latin typeface="Times New Roman"/>
                  <a:ea typeface="HG丸ｺﾞｼｯｸM-PRO"/>
                </a:rPr>
                <a:t>2</a:t>
              </a:r>
              <a:endParaRPr b="0" lang="en-US" sz="2000" spc="-1" strike="noStrike">
                <a:solidFill>
                  <a:srgbClr val="000000"/>
                </a:solidFill>
                <a:latin typeface="Arial"/>
              </a:endParaRPr>
            </a:p>
          </p:txBody>
        </p:sp>
      </p:grpSp>
      <p:graphicFrame>
        <p:nvGraphicFramePr>
          <p:cNvPr id="680" name="Object 1037"/>
          <p:cNvGraphicFramePr/>
          <p:nvPr/>
        </p:nvGraphicFramePr>
        <p:xfrm>
          <a:off x="876240" y="1828800"/>
          <a:ext cx="4990320" cy="646920"/>
        </p:xfrm>
        <a:graphic>
          <a:graphicData uri="http://schemas.openxmlformats.org/presentationml/2006/ole">
            <p:oleObj progId="Equation.DSMT4" r:id="rId1" spid="">
              <p:embed/>
              <p:pic>
                <p:nvPicPr>
                  <p:cNvPr id="681" name="Object 1037" descr=""/>
                  <p:cNvPicPr/>
                  <p:nvPr/>
                </p:nvPicPr>
                <p:blipFill>
                  <a:blip r:embed="rId2"/>
                  <a:stretch/>
                </p:blipFill>
                <p:spPr>
                  <a:xfrm>
                    <a:off x="876240" y="1828800"/>
                    <a:ext cx="4990320" cy="646920"/>
                  </a:xfrm>
                  <a:prstGeom prst="rect">
                    <a:avLst/>
                  </a:prstGeom>
                  <a:ln w="0">
                    <a:noFill/>
                  </a:ln>
                </p:spPr>
              </p:pic>
            </p:oleObj>
          </a:graphicData>
        </a:graphic>
      </p:graphicFrame>
      <p:graphicFrame>
        <p:nvGraphicFramePr>
          <p:cNvPr id="682" name="Object 1038"/>
          <p:cNvGraphicFramePr/>
          <p:nvPr/>
        </p:nvGraphicFramePr>
        <p:xfrm>
          <a:off x="876240" y="3187800"/>
          <a:ext cx="2704320" cy="672480"/>
        </p:xfrm>
        <a:graphic>
          <a:graphicData uri="http://schemas.openxmlformats.org/presentationml/2006/ole">
            <p:oleObj progId="Equation.DSMT4" r:id="rId3" spid="">
              <p:embed/>
              <p:pic>
                <p:nvPicPr>
                  <p:cNvPr id="683" name="Object 1038" descr=""/>
                  <p:cNvPicPr/>
                  <p:nvPr/>
                </p:nvPicPr>
                <p:blipFill>
                  <a:blip r:embed="rId4"/>
                  <a:stretch/>
                </p:blipFill>
                <p:spPr>
                  <a:xfrm>
                    <a:off x="876240" y="3187800"/>
                    <a:ext cx="2704320" cy="672480"/>
                  </a:xfrm>
                  <a:prstGeom prst="rect">
                    <a:avLst/>
                  </a:prstGeom>
                  <a:ln w="0">
                    <a:noFill/>
                  </a:ln>
                </p:spPr>
              </p:pic>
            </p:oleObj>
          </a:graphicData>
        </a:graphic>
      </p:graphicFrame>
      <p:graphicFrame>
        <p:nvGraphicFramePr>
          <p:cNvPr id="684" name="Object 1039"/>
          <p:cNvGraphicFramePr/>
          <p:nvPr/>
        </p:nvGraphicFramePr>
        <p:xfrm>
          <a:off x="838080" y="4572000"/>
          <a:ext cx="4710960" cy="723240"/>
        </p:xfrm>
        <a:graphic>
          <a:graphicData uri="http://schemas.openxmlformats.org/presentationml/2006/ole">
            <p:oleObj progId="Equation.DSMT4" r:id="rId5" spid="">
              <p:embed/>
              <p:pic>
                <p:nvPicPr>
                  <p:cNvPr id="685" name="Object 1039" descr=""/>
                  <p:cNvPicPr/>
                  <p:nvPr/>
                </p:nvPicPr>
                <p:blipFill>
                  <a:blip r:embed="rId6"/>
                  <a:stretch/>
                </p:blipFill>
                <p:spPr>
                  <a:xfrm>
                    <a:off x="838080" y="4572000"/>
                    <a:ext cx="4710960" cy="723240"/>
                  </a:xfrm>
                  <a:prstGeom prst="rect">
                    <a:avLst/>
                  </a:prstGeom>
                  <a:ln w="0">
                    <a:noFill/>
                  </a:ln>
                </p:spPr>
              </p:pic>
            </p:oleObj>
          </a:graphicData>
        </a:graphic>
      </p:graphicFrame>
      <p:sp>
        <p:nvSpPr>
          <p:cNvPr id="686" name="Text Box 1041"/>
          <p:cNvSpPr/>
          <p:nvPr/>
        </p:nvSpPr>
        <p:spPr>
          <a:xfrm>
            <a:off x="6629400" y="5092560"/>
            <a:ext cx="1996200" cy="1063080"/>
          </a:xfrm>
          <a:prstGeom prst="rect">
            <a:avLst/>
          </a:prstGeom>
          <a:noFill/>
          <a:ln w="9525">
            <a:solidFill>
              <a:srgbClr val="000000"/>
            </a:solidFill>
            <a:prstDash val="dash"/>
            <a:miter/>
          </a:ln>
        </p:spPr>
        <p:style>
          <a:lnRef idx="0"/>
          <a:fillRef idx="0"/>
          <a:effectRef idx="0"/>
          <a:fontRef idx="minor"/>
        </p:style>
        <p:txBody>
          <a:bodyPr lIns="90000" rIns="90000" tIns="45000" bIns="45000" anchor="t">
            <a:spAutoFit/>
          </a:bodyPr>
          <a:p>
            <a:pPr>
              <a:lnSpc>
                <a:spcPct val="100000"/>
              </a:lnSpc>
            </a:pPr>
            <a:r>
              <a:rPr b="0" lang="ja-JP" sz="1600" spc="-1" strike="noStrike">
                <a:solidFill>
                  <a:srgbClr val="000000"/>
                </a:solidFill>
                <a:latin typeface="Times New Roman"/>
                <a:ea typeface="HG丸ｺﾞｼｯｸM-PRO"/>
              </a:rPr>
              <a:t>無限円筒で内部発熱がある場合，球殻の場合，二次元の場合は省略</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3.1.5 </a:t>
            </a:r>
            <a:r>
              <a:rPr b="1" lang="ja-JP" sz="3200" spc="-1" strike="noStrike">
                <a:solidFill>
                  <a:srgbClr val="000099"/>
                </a:solidFill>
                <a:latin typeface="Times New Roman"/>
                <a:ea typeface="HG丸ｺﾞｼｯｸM-PRO"/>
              </a:rPr>
              <a:t>フィン（熱伝導の応用問題）</a:t>
            </a:r>
            <a:endParaRPr b="0" lang="en-US" sz="3200" spc="-1" strike="noStrike">
              <a:solidFill>
                <a:srgbClr val="000000"/>
              </a:solidFill>
              <a:latin typeface="Arial"/>
            </a:endParaRPr>
          </a:p>
        </p:txBody>
      </p:sp>
      <p:sp>
        <p:nvSpPr>
          <p:cNvPr id="688"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定常だから </a:t>
            </a:r>
            <a:r>
              <a:rPr b="0" lang="en-US" sz="1800" spc="-1" strike="noStrike">
                <a:solidFill>
                  <a:srgbClr val="000099"/>
                </a:solidFill>
                <a:latin typeface="Wingdings"/>
                <a:ea typeface="HG丸ｺﾞｼｯｸM-PRO"/>
              </a:rPr>
              <a:t></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各項を評価すると・・</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代入すれば・・</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上記常微分方程式の一般解は２つの特殊解の線形結合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式</a:t>
            </a:r>
            <a:r>
              <a:rPr b="0" lang="en-US" sz="1800" spc="-1" strike="noStrike">
                <a:solidFill>
                  <a:srgbClr val="000099"/>
                </a:solidFill>
                <a:latin typeface="Times New Roman"/>
                <a:ea typeface="HG丸ｺﾞｼｯｸM-PRO"/>
              </a:rPr>
              <a:t>(3.64)</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境界条件（複合型）より積分定数を定めて・・</a:t>
            </a:r>
            <a:endParaRPr b="0" lang="en-US" sz="1800" spc="-1" strike="noStrike">
              <a:solidFill>
                <a:srgbClr val="000000"/>
              </a:solidFill>
              <a:latin typeface="Arial"/>
            </a:endParaRPr>
          </a:p>
        </p:txBody>
      </p:sp>
      <p:sp>
        <p:nvSpPr>
          <p:cNvPr id="689" name="Freeform 4"/>
          <p:cNvSpPr/>
          <p:nvPr/>
        </p:nvSpPr>
        <p:spPr>
          <a:xfrm>
            <a:off x="6248520" y="1582560"/>
            <a:ext cx="1828080" cy="1751760"/>
          </a:xfrm>
          <a:custGeom>
            <a:avLst/>
            <a:gdLst>
              <a:gd name="textAreaLeft" fmla="*/ 0 w 1828080"/>
              <a:gd name="textAreaRight" fmla="*/ 1828800 w 1828080"/>
              <a:gd name="textAreaTop" fmla="*/ 0 h 1751760"/>
              <a:gd name="textAreaBottom" fmla="*/ 1752480 h 1751760"/>
            </a:gdLst>
            <a:ahLst/>
            <a:rect l="textAreaLeft" t="textAreaTop" r="textAreaRight" b="textAreaBottom"/>
            <a:pathLst>
              <a:path w="1152" h="1104">
                <a:moveTo>
                  <a:pt x="0" y="0"/>
                </a:moveTo>
                <a:lnTo>
                  <a:pt x="0" y="480"/>
                </a:lnTo>
                <a:lnTo>
                  <a:pt x="1152" y="480"/>
                </a:lnTo>
                <a:lnTo>
                  <a:pt x="1152" y="672"/>
                </a:lnTo>
                <a:lnTo>
                  <a:pt x="0" y="672"/>
                </a:lnTo>
                <a:lnTo>
                  <a:pt x="0" y="1104"/>
                </a:lnTo>
              </a:path>
            </a:pathLst>
          </a:custGeom>
          <a:noFill/>
          <a:ln w="222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90" name="Line 5"/>
          <p:cNvSpPr/>
          <p:nvPr/>
        </p:nvSpPr>
        <p:spPr>
          <a:xfrm>
            <a:off x="6248160" y="3335040"/>
            <a:ext cx="21337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691" name="Text Box 6"/>
          <p:cNvSpPr/>
          <p:nvPr/>
        </p:nvSpPr>
        <p:spPr>
          <a:xfrm>
            <a:off x="8382960" y="31510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692" name="Text Box 7"/>
          <p:cNvSpPr/>
          <p:nvPr/>
        </p:nvSpPr>
        <p:spPr>
          <a:xfrm>
            <a:off x="8073000" y="2192400"/>
            <a:ext cx="991440" cy="5763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ff0000"/>
                </a:solidFill>
                <a:latin typeface="Times New Roman"/>
                <a:ea typeface="HG丸ｺﾞｼｯｸM-PRO"/>
              </a:rPr>
              <a:t>先端断熱</a:t>
            </a:r>
            <a:endParaRPr b="0" lang="en-US" sz="1600" spc="-1" strike="noStrike">
              <a:solidFill>
                <a:srgbClr val="000000"/>
              </a:solidFill>
              <a:latin typeface="Arial"/>
            </a:endParaRPr>
          </a:p>
          <a:p>
            <a:pPr algn="ctr">
              <a:lnSpc>
                <a:spcPct val="100000"/>
              </a:lnSpc>
            </a:pPr>
            <a:r>
              <a:rPr b="0" lang="en-US" sz="1600" spc="-1" strike="noStrike">
                <a:solidFill>
                  <a:srgbClr val="ff0000"/>
                </a:solidFill>
                <a:latin typeface="Times New Roman"/>
                <a:ea typeface="HG丸ｺﾞｼｯｸM-PRO"/>
              </a:rPr>
              <a:t>(q = 0)</a:t>
            </a:r>
            <a:endParaRPr b="0" lang="en-US" sz="1600" spc="-1" strike="noStrike">
              <a:solidFill>
                <a:srgbClr val="000000"/>
              </a:solidFill>
              <a:latin typeface="Arial"/>
            </a:endParaRPr>
          </a:p>
        </p:txBody>
      </p:sp>
      <p:sp>
        <p:nvSpPr>
          <p:cNvPr id="693" name="Line 8"/>
          <p:cNvSpPr/>
          <p:nvPr/>
        </p:nvSpPr>
        <p:spPr>
          <a:xfrm>
            <a:off x="8076960" y="2649240"/>
            <a:ext cx="360" cy="685800"/>
          </a:xfrm>
          <a:prstGeom prst="line">
            <a:avLst/>
          </a:prstGeom>
          <a:ln w="9525">
            <a:solidFill>
              <a:srgbClr val="000000"/>
            </a:solidFill>
            <a:prstDash val="dash"/>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694" name="Text Box 9"/>
          <p:cNvSpPr/>
          <p:nvPr/>
        </p:nvSpPr>
        <p:spPr>
          <a:xfrm>
            <a:off x="6116040" y="333540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695" name="Text Box 10"/>
          <p:cNvSpPr/>
          <p:nvPr/>
        </p:nvSpPr>
        <p:spPr>
          <a:xfrm>
            <a:off x="7923240" y="3379680"/>
            <a:ext cx="304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L</a:t>
            </a:r>
            <a:endParaRPr b="0" lang="en-US" sz="1600" spc="-1" strike="noStrike">
              <a:solidFill>
                <a:srgbClr val="000000"/>
              </a:solidFill>
              <a:latin typeface="Arial"/>
            </a:endParaRPr>
          </a:p>
        </p:txBody>
      </p:sp>
      <p:sp>
        <p:nvSpPr>
          <p:cNvPr id="696" name="Text Box 11"/>
          <p:cNvSpPr/>
          <p:nvPr/>
        </p:nvSpPr>
        <p:spPr>
          <a:xfrm>
            <a:off x="5259960" y="2192400"/>
            <a:ext cx="991440" cy="6098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ff0000"/>
                </a:solidFill>
                <a:latin typeface="Times New Roman"/>
                <a:ea typeface="HG丸ｺﾞｼｯｸM-PRO"/>
              </a:rPr>
              <a:t>温度一定</a:t>
            </a:r>
            <a:endParaRPr b="0" lang="en-US" sz="1600" spc="-1" strike="noStrike">
              <a:solidFill>
                <a:srgbClr val="000000"/>
              </a:solidFill>
              <a:latin typeface="Arial"/>
            </a:endParaRPr>
          </a:p>
          <a:p>
            <a:pPr algn="ctr">
              <a:lnSpc>
                <a:spcPct val="100000"/>
              </a:lnSpc>
            </a:pPr>
            <a:r>
              <a:rPr b="0" lang="en-US" sz="1600" spc="-1" strike="noStrike">
                <a:solidFill>
                  <a:srgbClr val="ff0000"/>
                </a:solidFill>
                <a:latin typeface="Times New Roman"/>
                <a:ea typeface="HG丸ｺﾞｼｯｸM-PRO"/>
              </a:rPr>
              <a:t>(T = T</a:t>
            </a:r>
            <a:r>
              <a:rPr b="0" lang="en-US" sz="1600" spc="-1" strike="noStrike" baseline="-25000">
                <a:solidFill>
                  <a:srgbClr val="ff0000"/>
                </a:solidFill>
                <a:latin typeface="Times New Roman"/>
                <a:ea typeface="HG丸ｺﾞｼｯｸM-PRO"/>
              </a:rPr>
              <a:t>0</a:t>
            </a:r>
            <a:r>
              <a:rPr b="0" lang="en-US" sz="1600" spc="-1" strike="noStrike">
                <a:solidFill>
                  <a:srgbClr val="ff0000"/>
                </a:solidFill>
                <a:latin typeface="Times New Roman"/>
                <a:ea typeface="HG丸ｺﾞｼｯｸM-PRO"/>
              </a:rPr>
              <a:t>)</a:t>
            </a:r>
            <a:endParaRPr b="0" lang="en-US" sz="1600" spc="-1" strike="noStrike">
              <a:solidFill>
                <a:srgbClr val="000000"/>
              </a:solidFill>
              <a:latin typeface="Arial"/>
            </a:endParaRPr>
          </a:p>
        </p:txBody>
      </p:sp>
      <p:sp>
        <p:nvSpPr>
          <p:cNvPr id="697" name="Rectangle 12"/>
          <p:cNvSpPr/>
          <p:nvPr/>
        </p:nvSpPr>
        <p:spPr>
          <a:xfrm>
            <a:off x="6934320" y="2344680"/>
            <a:ext cx="304200" cy="304200"/>
          </a:xfrm>
          <a:prstGeom prst="rect">
            <a:avLst/>
          </a:prstGeom>
          <a:noFill/>
          <a:ln w="9525">
            <a:solidFill>
              <a:srgbClr val="000000"/>
            </a:solidFill>
            <a:prstDash val="dash"/>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698" name="Line 13"/>
          <p:cNvSpPr/>
          <p:nvPr/>
        </p:nvSpPr>
        <p:spPr>
          <a:xfrm>
            <a:off x="6629400" y="2496960"/>
            <a:ext cx="30456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699" name="Line 14"/>
          <p:cNvSpPr/>
          <p:nvPr/>
        </p:nvSpPr>
        <p:spPr>
          <a:xfrm>
            <a:off x="7238880" y="2496960"/>
            <a:ext cx="3049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700" name="Line 15"/>
          <p:cNvSpPr/>
          <p:nvPr/>
        </p:nvSpPr>
        <p:spPr>
          <a:xfrm flipV="1">
            <a:off x="7086600" y="203976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701" name="Text Box 16"/>
          <p:cNvSpPr/>
          <p:nvPr/>
        </p:nvSpPr>
        <p:spPr>
          <a:xfrm>
            <a:off x="7156440" y="1187280"/>
            <a:ext cx="3880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Symbol"/>
                <a:ea typeface="HG丸ｺﾞｼｯｸM-PRO"/>
              </a:rPr>
              <a:t></a:t>
            </a:r>
            <a:endParaRPr b="0" lang="en-US" sz="1600" spc="-1" strike="noStrike">
              <a:solidFill>
                <a:srgbClr val="000000"/>
              </a:solidFill>
              <a:latin typeface="Arial"/>
            </a:endParaRPr>
          </a:p>
        </p:txBody>
      </p:sp>
      <p:sp>
        <p:nvSpPr>
          <p:cNvPr id="702" name="Text Box 17"/>
          <p:cNvSpPr/>
          <p:nvPr/>
        </p:nvSpPr>
        <p:spPr>
          <a:xfrm>
            <a:off x="6255000" y="2332080"/>
            <a:ext cx="3862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Q</a:t>
            </a:r>
            <a:r>
              <a:rPr b="0" lang="en-US" sz="1600" spc="-1" strike="noStrike" baseline="-25000">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703" name="Text Box 18"/>
          <p:cNvSpPr/>
          <p:nvPr/>
        </p:nvSpPr>
        <p:spPr>
          <a:xfrm>
            <a:off x="7548480" y="2338560"/>
            <a:ext cx="5706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Q</a:t>
            </a:r>
            <a:r>
              <a:rPr b="0" lang="en-US" sz="1600" spc="-1" strike="noStrike" baseline="-25000">
                <a:solidFill>
                  <a:srgbClr val="000000"/>
                </a:solidFill>
                <a:latin typeface="Times New Roman"/>
                <a:ea typeface="HG丸ｺﾞｼｯｸM-PRO"/>
              </a:rPr>
              <a:t>x+dx</a:t>
            </a:r>
            <a:endParaRPr b="0" lang="en-US" sz="1600" spc="-1" strike="noStrike">
              <a:solidFill>
                <a:srgbClr val="000000"/>
              </a:solidFill>
              <a:latin typeface="Arial"/>
            </a:endParaRPr>
          </a:p>
        </p:txBody>
      </p:sp>
      <p:sp>
        <p:nvSpPr>
          <p:cNvPr id="704" name="Text Box 19"/>
          <p:cNvSpPr/>
          <p:nvPr/>
        </p:nvSpPr>
        <p:spPr>
          <a:xfrm>
            <a:off x="6884280" y="1735200"/>
            <a:ext cx="4291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dQ</a:t>
            </a:r>
            <a:endParaRPr b="0" lang="en-US" sz="1600" spc="-1" strike="noStrike">
              <a:solidFill>
                <a:srgbClr val="000000"/>
              </a:solidFill>
              <a:latin typeface="Arial"/>
            </a:endParaRPr>
          </a:p>
        </p:txBody>
      </p:sp>
      <p:graphicFrame>
        <p:nvGraphicFramePr>
          <p:cNvPr id="705" name="Object 20"/>
          <p:cNvGraphicFramePr/>
          <p:nvPr/>
        </p:nvGraphicFramePr>
        <p:xfrm>
          <a:off x="2146320" y="965160"/>
          <a:ext cx="1561320" cy="393120"/>
        </p:xfrm>
        <a:graphic>
          <a:graphicData uri="http://schemas.openxmlformats.org/presentationml/2006/ole">
            <p:oleObj progId="Equation.DSMT4" r:id="rId1" spid="">
              <p:embed/>
              <p:pic>
                <p:nvPicPr>
                  <p:cNvPr id="706" name="Object 20" descr=""/>
                  <p:cNvPicPr/>
                  <p:nvPr/>
                </p:nvPicPr>
                <p:blipFill>
                  <a:blip r:embed="rId2"/>
                  <a:stretch/>
                </p:blipFill>
                <p:spPr>
                  <a:xfrm>
                    <a:off x="2146320" y="965160"/>
                    <a:ext cx="1561320" cy="393120"/>
                  </a:xfrm>
                  <a:prstGeom prst="rect">
                    <a:avLst/>
                  </a:prstGeom>
                  <a:ln w="0">
                    <a:noFill/>
                  </a:ln>
                </p:spPr>
              </p:pic>
            </p:oleObj>
          </a:graphicData>
        </a:graphic>
      </p:graphicFrame>
      <p:graphicFrame>
        <p:nvGraphicFramePr>
          <p:cNvPr id="707" name="Object 21"/>
          <p:cNvGraphicFramePr/>
          <p:nvPr/>
        </p:nvGraphicFramePr>
        <p:xfrm>
          <a:off x="228600" y="1784520"/>
          <a:ext cx="5028480" cy="735840"/>
        </p:xfrm>
        <a:graphic>
          <a:graphicData uri="http://schemas.openxmlformats.org/presentationml/2006/ole">
            <p:oleObj progId="Equation.DSMT4" r:id="rId3" spid="">
              <p:embed/>
              <p:pic>
                <p:nvPicPr>
                  <p:cNvPr id="708" name="Object 21" descr=""/>
                  <p:cNvPicPr/>
                  <p:nvPr/>
                </p:nvPicPr>
                <p:blipFill>
                  <a:blip r:embed="rId4"/>
                  <a:stretch/>
                </p:blipFill>
                <p:spPr>
                  <a:xfrm>
                    <a:off x="228600" y="1784520"/>
                    <a:ext cx="5028480" cy="735840"/>
                  </a:xfrm>
                  <a:prstGeom prst="rect">
                    <a:avLst/>
                  </a:prstGeom>
                  <a:ln w="0">
                    <a:noFill/>
                  </a:ln>
                </p:spPr>
              </p:pic>
            </p:oleObj>
          </a:graphicData>
        </a:graphic>
      </p:graphicFrame>
      <p:graphicFrame>
        <p:nvGraphicFramePr>
          <p:cNvPr id="709" name="Object 22"/>
          <p:cNvGraphicFramePr/>
          <p:nvPr/>
        </p:nvGraphicFramePr>
        <p:xfrm>
          <a:off x="888840" y="3200400"/>
          <a:ext cx="3834720" cy="1307520"/>
        </p:xfrm>
        <a:graphic>
          <a:graphicData uri="http://schemas.openxmlformats.org/presentationml/2006/ole">
            <p:oleObj progId="Equation.DSMT4" r:id="rId5" spid="">
              <p:embed/>
              <p:pic>
                <p:nvPicPr>
                  <p:cNvPr id="710" name="Object 22" descr=""/>
                  <p:cNvPicPr/>
                  <p:nvPr/>
                </p:nvPicPr>
                <p:blipFill>
                  <a:blip r:embed="rId6"/>
                  <a:stretch/>
                </p:blipFill>
                <p:spPr>
                  <a:xfrm>
                    <a:off x="888840" y="3200400"/>
                    <a:ext cx="3834720" cy="1307520"/>
                  </a:xfrm>
                  <a:prstGeom prst="rect">
                    <a:avLst/>
                  </a:prstGeom>
                  <a:ln w="0">
                    <a:noFill/>
                  </a:ln>
                </p:spPr>
              </p:pic>
            </p:oleObj>
          </a:graphicData>
        </a:graphic>
      </p:graphicFrame>
      <p:graphicFrame>
        <p:nvGraphicFramePr>
          <p:cNvPr id="711" name="Object 23"/>
          <p:cNvGraphicFramePr/>
          <p:nvPr/>
        </p:nvGraphicFramePr>
        <p:xfrm>
          <a:off x="1549440" y="5575320"/>
          <a:ext cx="4469760" cy="672480"/>
        </p:xfrm>
        <a:graphic>
          <a:graphicData uri="http://schemas.openxmlformats.org/presentationml/2006/ole">
            <p:oleObj progId="Equation.DSMT4" r:id="rId7" spid="">
              <p:embed/>
              <p:pic>
                <p:nvPicPr>
                  <p:cNvPr id="712" name="Object 23" descr=""/>
                  <p:cNvPicPr/>
                  <p:nvPr/>
                </p:nvPicPr>
                <p:blipFill>
                  <a:blip r:embed="rId8"/>
                  <a:stretch/>
                </p:blipFill>
                <p:spPr>
                  <a:xfrm>
                    <a:off x="1549440" y="5575320"/>
                    <a:ext cx="4469760" cy="672480"/>
                  </a:xfrm>
                  <a:prstGeom prst="rect">
                    <a:avLst/>
                  </a:prstGeom>
                  <a:ln w="0">
                    <a:noFill/>
                  </a:ln>
                </p:spPr>
              </p:pic>
            </p:oleObj>
          </a:graphicData>
        </a:graphic>
      </p:graphicFrame>
      <p:sp>
        <p:nvSpPr>
          <p:cNvPr id="713" name="Rectangle 24"/>
          <p:cNvSpPr/>
          <p:nvPr/>
        </p:nvSpPr>
        <p:spPr>
          <a:xfrm>
            <a:off x="5334120" y="1125360"/>
            <a:ext cx="3656880" cy="2590200"/>
          </a:xfrm>
          <a:prstGeom prst="rect">
            <a:avLst/>
          </a:prstGeom>
          <a:noFill/>
          <a:ln w="381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14" name="AutoShape 25"/>
          <p:cNvSpPr/>
          <p:nvPr/>
        </p:nvSpPr>
        <p:spPr>
          <a:xfrm>
            <a:off x="7835760" y="1658880"/>
            <a:ext cx="913680" cy="380160"/>
          </a:xfrm>
          <a:prstGeom prst="borderCallout2">
            <a:avLst>
              <a:gd name="adj1" fmla="val 30000"/>
              <a:gd name="adj2" fmla="val -8333"/>
              <a:gd name="adj3" fmla="val 30000"/>
              <a:gd name="adj4" fmla="val -24653"/>
              <a:gd name="adj5" fmla="val 170000"/>
              <a:gd name="adj6" fmla="val -41667"/>
            </a:avLst>
          </a:prstGeom>
          <a:noFill/>
          <a:ln w="9525">
            <a:solidFill>
              <a:srgbClr val="000000"/>
            </a:solidFill>
            <a:miter/>
            <a:tailEnd len="med" type="arrow" w="med"/>
          </a:ln>
        </p:spPr>
        <p:style>
          <a:lnRef idx="0"/>
          <a:fillRef idx="0"/>
          <a:effectRef idx="0"/>
          <a:fontRef idx="minor"/>
        </p:style>
        <p:txBody>
          <a:bodyPr lIns="90000" rIns="90000" tIns="45000" bIns="45000" anchor="t">
            <a:noAutofit/>
          </a:bodyPr>
          <a:p>
            <a:pPr algn="ctr">
              <a:lnSpc>
                <a:spcPct val="100000"/>
              </a:lnSpc>
            </a:pPr>
            <a:r>
              <a:rPr b="0" lang="ja-JP" sz="1600" spc="-1" strike="noStrike">
                <a:solidFill>
                  <a:srgbClr val="000000"/>
                </a:solidFill>
                <a:latin typeface="Times New Roman"/>
                <a:ea typeface="HG丸ｺﾞｼｯｸM-PRO"/>
              </a:rPr>
              <a:t>フィン</a:t>
            </a:r>
            <a:endParaRPr b="0" lang="en-US" sz="1600" spc="-1" strike="noStrike">
              <a:solidFill>
                <a:srgbClr val="000000"/>
              </a:solidFill>
              <a:latin typeface="Arial"/>
            </a:endParaRPr>
          </a:p>
        </p:txBody>
      </p:sp>
      <p:graphicFrame>
        <p:nvGraphicFramePr>
          <p:cNvPr id="715" name="Object 26"/>
          <p:cNvGraphicFramePr/>
          <p:nvPr/>
        </p:nvGraphicFramePr>
        <p:xfrm>
          <a:off x="6477120" y="5562720"/>
          <a:ext cx="1637640" cy="621720"/>
        </p:xfrm>
        <a:graphic>
          <a:graphicData uri="http://schemas.openxmlformats.org/presentationml/2006/ole">
            <p:oleObj progId="Equation.DSMT4" r:id="rId9" spid="">
              <p:embed/>
              <p:pic>
                <p:nvPicPr>
                  <p:cNvPr id="716" name="Object 26" descr=""/>
                  <p:cNvPicPr/>
                  <p:nvPr/>
                </p:nvPicPr>
                <p:blipFill>
                  <a:blip r:embed="rId10"/>
                  <a:stretch/>
                </p:blipFill>
                <p:spPr>
                  <a:xfrm>
                    <a:off x="6477120" y="5562720"/>
                    <a:ext cx="1637640" cy="621720"/>
                  </a:xfrm>
                  <a:prstGeom prst="rect">
                    <a:avLst/>
                  </a:prstGeom>
                  <a:ln w="0">
                    <a:noFill/>
                  </a:ln>
                </p:spPr>
              </p:pic>
            </p:oleObj>
          </a:graphicData>
        </a:graphic>
      </p:graphicFrame>
      <p:pic>
        <p:nvPicPr>
          <p:cNvPr id="717" name="Picture 28" descr=""/>
          <p:cNvPicPr/>
          <p:nvPr/>
        </p:nvPicPr>
        <p:blipFill>
          <a:blip r:embed="rId11"/>
          <a:stretch/>
        </p:blipFill>
        <p:spPr>
          <a:xfrm>
            <a:off x="7345440" y="3860640"/>
            <a:ext cx="1618560" cy="1142280"/>
          </a:xfrm>
          <a:prstGeom prst="rect">
            <a:avLst/>
          </a:prstGeom>
          <a:ln w="0">
            <a:noFill/>
          </a:ln>
        </p:spPr>
      </p:pic>
      <p:pic>
        <p:nvPicPr>
          <p:cNvPr id="718" name="図 1" descr=""/>
          <p:cNvPicPr/>
          <p:nvPr/>
        </p:nvPicPr>
        <p:blipFill>
          <a:blip r:embed="rId12"/>
          <a:stretch/>
        </p:blipFill>
        <p:spPr>
          <a:xfrm>
            <a:off x="8051760" y="108000"/>
            <a:ext cx="930960" cy="128808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just">
              <a:lnSpc>
                <a:spcPct val="100000"/>
              </a:lnSpc>
              <a:buNone/>
              <a:tabLst>
                <a:tab algn="l" pos="0"/>
              </a:tabLst>
            </a:pPr>
            <a:r>
              <a:rPr b="1" lang="ja-JP" sz="3200" spc="-1" strike="noStrike">
                <a:solidFill>
                  <a:srgbClr val="000099"/>
                </a:solidFill>
                <a:latin typeface="Times New Roman"/>
                <a:ea typeface="HG丸ｺﾞｼｯｸM-PRO"/>
              </a:rPr>
              <a:t>フィン（つづき）</a:t>
            </a:r>
            <a:endParaRPr b="0" lang="en-US" sz="3200" spc="-1" strike="noStrike">
              <a:solidFill>
                <a:srgbClr val="000000"/>
              </a:solidFill>
              <a:latin typeface="Arial"/>
            </a:endParaRPr>
          </a:p>
        </p:txBody>
      </p:sp>
      <p:sp>
        <p:nvSpPr>
          <p:cNvPr id="720" name="PlaceHolder 2"/>
          <p:cNvSpPr>
            <a:spLocks noGrp="1"/>
          </p:cNvSpPr>
          <p:nvPr>
            <p:ph/>
          </p:nvPr>
        </p:nvSpPr>
        <p:spPr>
          <a:xfrm>
            <a:off x="152280" y="990720"/>
            <a:ext cx="525708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計算された温度分布は・・</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フィンからの全放熱量は，根元からフィンに入る全熱量に等しいから・・</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フィンがないときの放熱量は・・</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u="sng">
                <a:solidFill>
                  <a:srgbClr val="000099"/>
                </a:solidFill>
                <a:uFillTx/>
                <a:latin typeface="Times New Roman"/>
                <a:ea typeface="HG丸ｺﾞｼｯｸM-PRO"/>
              </a:rPr>
              <a:t>フィン効率</a:t>
            </a:r>
            <a:r>
              <a:rPr b="0" lang="ja-JP" sz="2000" spc="-1" strike="noStrike">
                <a:solidFill>
                  <a:srgbClr val="000099"/>
                </a:solidFill>
                <a:latin typeface="Times New Roman"/>
                <a:ea typeface="HG丸ｺﾞｼｯｸM-PRO"/>
              </a:rPr>
              <a:t>：フィンの温度分布を </a:t>
            </a:r>
            <a:r>
              <a:rPr b="0" lang="en-US" sz="2000" spc="-1" strike="noStrike">
                <a:solidFill>
                  <a:srgbClr val="000099"/>
                </a:solidFill>
                <a:latin typeface="Times New Roman"/>
                <a:ea typeface="HG丸ｺﾞｼｯｸM-PRO"/>
              </a:rPr>
              <a:t>T = T</a:t>
            </a:r>
            <a:r>
              <a:rPr b="0" lang="en-US" sz="2000" spc="-1" strike="noStrike" baseline="-25000">
                <a:solidFill>
                  <a:srgbClr val="000099"/>
                </a:solidFill>
                <a:latin typeface="Times New Roman"/>
                <a:ea typeface="HG丸ｺﾞｼｯｸM-PRO"/>
              </a:rPr>
              <a:t>0</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と仮定したときの</a:t>
            </a:r>
            <a:r>
              <a:rPr b="0" lang="ja-JP" sz="2000" spc="-1" strike="noStrike" u="sng">
                <a:solidFill>
                  <a:srgbClr val="000099"/>
                </a:solidFill>
                <a:uFillTx/>
                <a:latin typeface="Times New Roman"/>
                <a:ea typeface="HG丸ｺﾞｼｯｸM-PRO"/>
              </a:rPr>
              <a:t>放熱量</a:t>
            </a:r>
            <a:r>
              <a:rPr b="0" lang="ja-JP" sz="2000" spc="-1" strike="noStrike">
                <a:solidFill>
                  <a:srgbClr val="000099"/>
                </a:solidFill>
                <a:latin typeface="Times New Roman"/>
                <a:ea typeface="HG丸ｺﾞｼｯｸM-PRO"/>
              </a:rPr>
              <a:t>に対する実際の放熱量．</a:t>
            </a:r>
            <a:endParaRPr b="0" lang="en-US" sz="2000" spc="-1" strike="noStrike">
              <a:solidFill>
                <a:srgbClr val="000000"/>
              </a:solidFill>
              <a:latin typeface="Arial"/>
            </a:endParaRPr>
          </a:p>
        </p:txBody>
      </p:sp>
      <p:graphicFrame>
        <p:nvGraphicFramePr>
          <p:cNvPr id="721" name="Object 4"/>
          <p:cNvGraphicFramePr/>
          <p:nvPr/>
        </p:nvGraphicFramePr>
        <p:xfrm>
          <a:off x="990720" y="1523880"/>
          <a:ext cx="3517200" cy="672480"/>
        </p:xfrm>
        <a:graphic>
          <a:graphicData uri="http://schemas.openxmlformats.org/presentationml/2006/ole">
            <p:oleObj progId="Equation.DSMT4" r:id="rId1" spid="">
              <p:embed/>
              <p:pic>
                <p:nvPicPr>
                  <p:cNvPr id="722" name="Object 4" descr=""/>
                  <p:cNvPicPr/>
                  <p:nvPr/>
                </p:nvPicPr>
                <p:blipFill>
                  <a:blip r:embed="rId2"/>
                  <a:stretch/>
                </p:blipFill>
                <p:spPr>
                  <a:xfrm>
                    <a:off x="990720" y="1523880"/>
                    <a:ext cx="3517200" cy="672480"/>
                  </a:xfrm>
                  <a:prstGeom prst="rect">
                    <a:avLst/>
                  </a:prstGeom>
                  <a:ln w="0">
                    <a:noFill/>
                  </a:ln>
                </p:spPr>
              </p:pic>
            </p:oleObj>
          </a:graphicData>
        </a:graphic>
      </p:graphicFrame>
      <p:graphicFrame>
        <p:nvGraphicFramePr>
          <p:cNvPr id="723" name="Object 5"/>
          <p:cNvGraphicFramePr/>
          <p:nvPr/>
        </p:nvGraphicFramePr>
        <p:xfrm>
          <a:off x="152280" y="3225960"/>
          <a:ext cx="5714280" cy="659520"/>
        </p:xfrm>
        <a:graphic>
          <a:graphicData uri="http://schemas.openxmlformats.org/presentationml/2006/ole">
            <p:oleObj progId="Equation.DSMT4" r:id="rId3" spid="">
              <p:embed/>
              <p:pic>
                <p:nvPicPr>
                  <p:cNvPr id="724" name="Object 5" descr=""/>
                  <p:cNvPicPr/>
                  <p:nvPr/>
                </p:nvPicPr>
                <p:blipFill>
                  <a:blip r:embed="rId4"/>
                  <a:stretch/>
                </p:blipFill>
                <p:spPr>
                  <a:xfrm>
                    <a:off x="152280" y="3225960"/>
                    <a:ext cx="5714280" cy="659520"/>
                  </a:xfrm>
                  <a:prstGeom prst="rect">
                    <a:avLst/>
                  </a:prstGeom>
                  <a:ln w="0">
                    <a:noFill/>
                  </a:ln>
                </p:spPr>
              </p:pic>
            </p:oleObj>
          </a:graphicData>
        </a:graphic>
      </p:graphicFrame>
      <p:graphicFrame>
        <p:nvGraphicFramePr>
          <p:cNvPr id="725" name="Object 6"/>
          <p:cNvGraphicFramePr/>
          <p:nvPr/>
        </p:nvGraphicFramePr>
        <p:xfrm>
          <a:off x="1371600" y="4508640"/>
          <a:ext cx="1764720" cy="291240"/>
        </p:xfrm>
        <a:graphic>
          <a:graphicData uri="http://schemas.openxmlformats.org/presentationml/2006/ole">
            <p:oleObj progId="Equation.DSMT4" r:id="rId5" spid="">
              <p:embed/>
              <p:pic>
                <p:nvPicPr>
                  <p:cNvPr id="726" name="Object 6" descr=""/>
                  <p:cNvPicPr/>
                  <p:nvPr/>
                </p:nvPicPr>
                <p:blipFill>
                  <a:blip r:embed="rId6"/>
                  <a:stretch/>
                </p:blipFill>
                <p:spPr>
                  <a:xfrm>
                    <a:off x="1371600" y="4508640"/>
                    <a:ext cx="1764720" cy="291240"/>
                  </a:xfrm>
                  <a:prstGeom prst="rect">
                    <a:avLst/>
                  </a:prstGeom>
                  <a:ln w="0">
                    <a:noFill/>
                  </a:ln>
                </p:spPr>
              </p:pic>
            </p:oleObj>
          </a:graphicData>
        </a:graphic>
      </p:graphicFrame>
      <p:graphicFrame>
        <p:nvGraphicFramePr>
          <p:cNvPr id="727" name="Object 7"/>
          <p:cNvGraphicFramePr/>
          <p:nvPr/>
        </p:nvGraphicFramePr>
        <p:xfrm>
          <a:off x="2743200" y="6006960"/>
          <a:ext cx="2513880" cy="393120"/>
        </p:xfrm>
        <a:graphic>
          <a:graphicData uri="http://schemas.openxmlformats.org/presentationml/2006/ole">
            <p:oleObj progId="Equation.DSMT4" r:id="rId7" spid="">
              <p:embed/>
              <p:pic>
                <p:nvPicPr>
                  <p:cNvPr id="728" name="Object 7" descr=""/>
                  <p:cNvPicPr/>
                  <p:nvPr/>
                </p:nvPicPr>
                <p:blipFill>
                  <a:blip r:embed="rId8"/>
                  <a:stretch/>
                </p:blipFill>
                <p:spPr>
                  <a:xfrm>
                    <a:off x="2743200" y="6006960"/>
                    <a:ext cx="2513880" cy="393120"/>
                  </a:xfrm>
                  <a:prstGeom prst="rect">
                    <a:avLst/>
                  </a:prstGeom>
                  <a:ln w="0">
                    <a:noFill/>
                  </a:ln>
                </p:spPr>
              </p:pic>
            </p:oleObj>
          </a:graphicData>
        </a:graphic>
      </p:graphicFrame>
      <p:sp>
        <p:nvSpPr>
          <p:cNvPr id="729" name="Line 8"/>
          <p:cNvSpPr/>
          <p:nvPr/>
        </p:nvSpPr>
        <p:spPr>
          <a:xfrm flipV="1">
            <a:off x="3047760" y="5638680"/>
            <a:ext cx="360" cy="3808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pic>
        <p:nvPicPr>
          <p:cNvPr id="730" name="Picture 9" descr=""/>
          <p:cNvPicPr/>
          <p:nvPr/>
        </p:nvPicPr>
        <p:blipFill>
          <a:blip r:embed="rId9"/>
          <a:stretch/>
        </p:blipFill>
        <p:spPr>
          <a:xfrm>
            <a:off x="5715000" y="3129120"/>
            <a:ext cx="3276000" cy="3270960"/>
          </a:xfrm>
          <a:prstGeom prst="rect">
            <a:avLst/>
          </a:prstGeom>
          <a:ln w="0">
            <a:noFill/>
          </a:ln>
        </p:spPr>
      </p:pic>
      <p:pic>
        <p:nvPicPr>
          <p:cNvPr id="731" name="Picture 10" descr=""/>
          <p:cNvPicPr/>
          <p:nvPr/>
        </p:nvPicPr>
        <p:blipFill>
          <a:blip r:embed="rId10"/>
          <a:stretch/>
        </p:blipFill>
        <p:spPr>
          <a:xfrm>
            <a:off x="6019920" y="990720"/>
            <a:ext cx="2890080" cy="201060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宿題</a:t>
            </a:r>
            <a:endParaRPr b="0" lang="en-US" sz="3200" spc="-1" strike="noStrike">
              <a:solidFill>
                <a:srgbClr val="000000"/>
              </a:solidFill>
              <a:latin typeface="Arial"/>
            </a:endParaRPr>
          </a:p>
        </p:txBody>
      </p:sp>
      <p:sp>
        <p:nvSpPr>
          <p:cNvPr id="733"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演習</a:t>
            </a:r>
            <a:r>
              <a:rPr b="0" lang="en-US" sz="2000" spc="-1" strike="noStrike">
                <a:solidFill>
                  <a:srgbClr val="000099"/>
                </a:solidFill>
                <a:latin typeface="Times New Roman"/>
                <a:ea typeface="HG丸ｺﾞｼｯｸM-PRO"/>
              </a:rPr>
              <a:t>3.1.1</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3.1.4</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教科書</a:t>
            </a:r>
            <a:r>
              <a:rPr b="0" lang="en-US" sz="2000" spc="-1" strike="noStrike">
                <a:solidFill>
                  <a:srgbClr val="000099"/>
                </a:solidFill>
                <a:latin typeface="Times New Roman"/>
                <a:ea typeface="HG丸ｺﾞｼｯｸM-PRO"/>
              </a:rPr>
              <a:t>95</a:t>
            </a:r>
            <a:r>
              <a:rPr b="0" lang="ja-JP" sz="2000" spc="-1" strike="noStrike">
                <a:solidFill>
                  <a:srgbClr val="000099"/>
                </a:solidFill>
                <a:latin typeface="Times New Roman"/>
                <a:ea typeface="HG丸ｺﾞｼｯｸM-PRO"/>
              </a:rPr>
              <a:t>ページの演習問題</a:t>
            </a:r>
            <a:r>
              <a:rPr b="0" lang="en-US" sz="2000" spc="-1" strike="noStrike">
                <a:solidFill>
                  <a:srgbClr val="000099"/>
                </a:solidFill>
                <a:latin typeface="Times New Roman"/>
                <a:ea typeface="HG丸ｺﾞｼｯｸM-PRO"/>
              </a:rPr>
              <a:t>[1], [2]</a:t>
            </a:r>
            <a:r>
              <a:rPr b="0" lang="ja-JP" sz="2000" spc="-1" strike="noStrike">
                <a:solidFill>
                  <a:srgbClr val="000099"/>
                </a:solidFill>
                <a:latin typeface="Times New Roman"/>
                <a:ea typeface="HG丸ｺﾞｼｯｸM-PRO"/>
              </a:rPr>
              <a:t>（余力があれば）</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4</a:t>
            </a:r>
            <a:r>
              <a:rPr b="1" lang="ja-JP" sz="4000" spc="-1" strike="noStrike" cap="all">
                <a:solidFill>
                  <a:srgbClr val="000099"/>
                </a:solidFill>
                <a:latin typeface="Times New Roman"/>
                <a:ea typeface="HG丸ｺﾞｼｯｸM-PRO"/>
              </a:rPr>
              <a:t>回　非定常熱伝導</a:t>
            </a:r>
            <a:endParaRPr b="0" lang="en-US" sz="4000" spc="-1" strike="noStrike">
              <a:solidFill>
                <a:srgbClr val="000000"/>
              </a:solidFill>
              <a:latin typeface="Arial"/>
            </a:endParaRPr>
          </a:p>
        </p:txBody>
      </p:sp>
      <p:sp>
        <p:nvSpPr>
          <p:cNvPr id="735"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3.2 </a:t>
            </a:r>
            <a:r>
              <a:rPr b="1" lang="ja-JP" sz="3200" spc="-1" strike="noStrike">
                <a:solidFill>
                  <a:srgbClr val="000099"/>
                </a:solidFill>
                <a:latin typeface="Times New Roman"/>
                <a:ea typeface="HG丸ｺﾞｼｯｸM-PRO"/>
              </a:rPr>
              <a:t>非定常熱伝導</a:t>
            </a:r>
            <a:endParaRPr b="0" lang="en-US" sz="3200" spc="-1" strike="noStrike">
              <a:solidFill>
                <a:srgbClr val="000000"/>
              </a:solidFill>
              <a:latin typeface="Arial"/>
            </a:endParaRPr>
          </a:p>
        </p:txBody>
      </p:sp>
      <p:sp>
        <p:nvSpPr>
          <p:cNvPr id="737" name="PlaceHolder 2"/>
          <p:cNvSpPr>
            <a:spLocks noGrp="1"/>
          </p:cNvSpPr>
          <p:nvPr>
            <p:ph/>
          </p:nvPr>
        </p:nvSpPr>
        <p:spPr>
          <a:xfrm>
            <a:off x="152280" y="83808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非定常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一般には温度 </a:t>
            </a:r>
            <a:r>
              <a:rPr b="0" lang="en-US" sz="1800" spc="-1" strike="noStrike">
                <a:solidFill>
                  <a:srgbClr val="000099"/>
                </a:solidFill>
                <a:latin typeface="Times New Roman"/>
                <a:ea typeface="HG丸ｺﾞｼｯｸM-PRO"/>
              </a:rPr>
              <a:t>T </a:t>
            </a:r>
            <a:r>
              <a:rPr b="0" lang="ja-JP" sz="1800" spc="-1" strike="noStrike">
                <a:solidFill>
                  <a:srgbClr val="000099"/>
                </a:solidFill>
                <a:latin typeface="Times New Roman"/>
                <a:ea typeface="HG丸ｺﾞｼｯｸM-PRO"/>
              </a:rPr>
              <a:t>が 場所 </a:t>
            </a:r>
            <a:r>
              <a:rPr b="0" lang="en-US" sz="1800" spc="-1" strike="noStrike">
                <a:solidFill>
                  <a:srgbClr val="000099"/>
                </a:solidFill>
                <a:latin typeface="Times New Roman"/>
                <a:ea typeface="HG丸ｺﾞｼｯｸM-PRO"/>
              </a:rPr>
              <a:t>(x, y, z) </a:t>
            </a:r>
            <a:r>
              <a:rPr b="0" lang="ja-JP" sz="1800" spc="-1" strike="noStrike">
                <a:solidFill>
                  <a:srgbClr val="000099"/>
                </a:solidFill>
                <a:latin typeface="Times New Roman"/>
                <a:ea typeface="HG丸ｺﾞｼｯｸM-PRO"/>
              </a:rPr>
              <a:t>と </a:t>
            </a:r>
            <a:r>
              <a:rPr b="0" lang="ja-JP" sz="1800" spc="-1" strike="noStrike">
                <a:solidFill>
                  <a:srgbClr val="ff0000"/>
                </a:solidFill>
                <a:latin typeface="Times New Roman"/>
                <a:ea typeface="HG丸ｺﾞｼｯｸM-PRO"/>
              </a:rPr>
              <a:t>時間 </a:t>
            </a:r>
            <a:r>
              <a:rPr b="0" lang="en-US" sz="1800" spc="-1" strike="noStrike">
                <a:solidFill>
                  <a:srgbClr val="ff0000"/>
                </a:solidFill>
                <a:latin typeface="Times New Roman"/>
                <a:ea typeface="HG丸ｺﾞｼｯｸM-PRO"/>
              </a:rPr>
              <a:t>t </a:t>
            </a:r>
            <a:r>
              <a:rPr b="0" lang="ja-JP" sz="1800" spc="-1" strike="noStrike">
                <a:solidFill>
                  <a:srgbClr val="000099"/>
                </a:solidFill>
                <a:latin typeface="Times New Roman"/>
                <a:ea typeface="HG丸ｺﾞｼｯｸM-PRO"/>
              </a:rPr>
              <a:t>の関数</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en-US" sz="1800" spc="-1" strike="noStrike" u="sng">
                <a:solidFill>
                  <a:srgbClr val="000099"/>
                </a:solidFill>
                <a:uFillTx/>
                <a:latin typeface="Times New Roman"/>
                <a:ea typeface="HG丸ｺﾞｼｯｸM-PRO"/>
              </a:rPr>
              <a:t>3.2.1 </a:t>
            </a:r>
            <a:r>
              <a:rPr b="0" lang="ja-JP" sz="1800" spc="-1" strike="noStrike" u="sng">
                <a:solidFill>
                  <a:srgbClr val="000099"/>
                </a:solidFill>
                <a:uFillTx/>
                <a:latin typeface="Times New Roman"/>
                <a:ea typeface="HG丸ｺﾞｼｯｸM-PRO"/>
              </a:rPr>
              <a:t>温度が一様な物体</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いちばん簡単な非定常問題；</a:t>
            </a:r>
            <a:r>
              <a:rPr b="0" lang="en-US" sz="1800" spc="-1" strike="noStrike">
                <a:solidFill>
                  <a:srgbClr val="000099"/>
                </a:solidFill>
                <a:latin typeface="Times New Roman"/>
                <a:ea typeface="HG丸ｺﾞｼｯｸM-PRO"/>
              </a:rPr>
              <a:t>T </a:t>
            </a:r>
            <a:r>
              <a:rPr b="0" lang="ja-JP" sz="1800" spc="-1" strike="noStrike">
                <a:solidFill>
                  <a:srgbClr val="000099"/>
                </a:solidFill>
                <a:latin typeface="Times New Roman"/>
                <a:ea typeface="HG丸ｺﾞｼｯｸM-PRO"/>
              </a:rPr>
              <a:t>が時間だけの関数；</a:t>
            </a:r>
            <a:r>
              <a:rPr b="0" lang="ja-JP" sz="1800" spc="-1" strike="noStrike">
                <a:solidFill>
                  <a:srgbClr val="ff0000"/>
                </a:solidFill>
                <a:latin typeface="Times New Roman"/>
                <a:ea typeface="HG丸ｺﾞｼｯｸM-PRO"/>
              </a:rPr>
              <a:t>空間０次元</a:t>
            </a:r>
            <a:r>
              <a:rPr b="0" lang="ja-JP" sz="1800" spc="-1" strike="noStrike">
                <a:solidFill>
                  <a:srgbClr val="000099"/>
                </a:solidFill>
                <a:latin typeface="Times New Roman"/>
                <a:ea typeface="HG丸ｺﾞｼｯｸM-PRO"/>
              </a:rPr>
              <a:t>）～ </a:t>
            </a:r>
            <a:r>
              <a:rPr b="0" lang="ja-JP" sz="1800" spc="-1" strike="noStrike" u="sng">
                <a:solidFill>
                  <a:srgbClr val="000099"/>
                </a:solidFill>
                <a:uFillTx/>
                <a:latin typeface="Times New Roman"/>
                <a:ea typeface="HG丸ｺﾞｼｯｸM-PRO"/>
              </a:rPr>
              <a:t>物体が十分に小さいか熱伝導率が十分に大きいときに許される近似</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保存式：（物体の温度低下量）＝（周囲に奪われる熱量）</a:t>
            </a:r>
            <a:endParaRPr b="0" lang="en-US" sz="1800" spc="-1" strike="noStrike">
              <a:solidFill>
                <a:srgbClr val="000000"/>
              </a:solidFill>
              <a:latin typeface="Arial"/>
            </a:endParaRPr>
          </a:p>
        </p:txBody>
      </p:sp>
      <p:graphicFrame>
        <p:nvGraphicFramePr>
          <p:cNvPr id="738" name="Object 4"/>
          <p:cNvGraphicFramePr/>
          <p:nvPr/>
        </p:nvGraphicFramePr>
        <p:xfrm>
          <a:off x="876240" y="2736720"/>
          <a:ext cx="4952160" cy="659520"/>
        </p:xfrm>
        <a:graphic>
          <a:graphicData uri="http://schemas.openxmlformats.org/presentationml/2006/ole">
            <p:oleObj progId="Equation.DSMT4" r:id="rId1" spid="">
              <p:embed/>
              <p:pic>
                <p:nvPicPr>
                  <p:cNvPr id="739" name="Object 4" descr=""/>
                  <p:cNvPicPr/>
                  <p:nvPr/>
                </p:nvPicPr>
                <p:blipFill>
                  <a:blip r:embed="rId2"/>
                  <a:stretch/>
                </p:blipFill>
                <p:spPr>
                  <a:xfrm>
                    <a:off x="876240" y="2736720"/>
                    <a:ext cx="4952160" cy="659520"/>
                  </a:xfrm>
                  <a:prstGeom prst="rect">
                    <a:avLst/>
                  </a:prstGeom>
                  <a:ln w="0">
                    <a:noFill/>
                  </a:ln>
                </p:spPr>
              </p:pic>
            </p:oleObj>
          </a:graphicData>
        </a:graphic>
      </p:graphicFrame>
      <p:pic>
        <p:nvPicPr>
          <p:cNvPr id="740" name="Picture 5" descr=""/>
          <p:cNvPicPr/>
          <p:nvPr/>
        </p:nvPicPr>
        <p:blipFill>
          <a:blip r:embed="rId3"/>
          <a:stretch/>
        </p:blipFill>
        <p:spPr>
          <a:xfrm>
            <a:off x="5000400" y="3339000"/>
            <a:ext cx="1861560" cy="1385280"/>
          </a:xfrm>
          <a:prstGeom prst="rect">
            <a:avLst/>
          </a:prstGeom>
          <a:ln w="38100">
            <a:solidFill>
              <a:srgbClr val="000000"/>
            </a:solidFill>
            <a:miter/>
          </a:ln>
        </p:spPr>
      </p:pic>
      <p:graphicFrame>
        <p:nvGraphicFramePr>
          <p:cNvPr id="741" name="Object 6"/>
          <p:cNvGraphicFramePr/>
          <p:nvPr/>
        </p:nvGraphicFramePr>
        <p:xfrm>
          <a:off x="1212840" y="3613320"/>
          <a:ext cx="3593520" cy="761400"/>
        </p:xfrm>
        <a:graphic>
          <a:graphicData uri="http://schemas.openxmlformats.org/presentationml/2006/ole">
            <p:oleObj progId="Equation.DSMT4" r:id="rId4" spid="">
              <p:embed/>
              <p:pic>
                <p:nvPicPr>
                  <p:cNvPr id="742" name="Object 6" descr=""/>
                  <p:cNvPicPr/>
                  <p:nvPr/>
                </p:nvPicPr>
                <p:blipFill>
                  <a:blip r:embed="rId5"/>
                  <a:stretch/>
                </p:blipFill>
                <p:spPr>
                  <a:xfrm>
                    <a:off x="1212840" y="3613320"/>
                    <a:ext cx="3593520" cy="761400"/>
                  </a:xfrm>
                  <a:prstGeom prst="rect">
                    <a:avLst/>
                  </a:prstGeom>
                  <a:ln w="0">
                    <a:noFill/>
                  </a:ln>
                </p:spPr>
              </p:pic>
            </p:oleObj>
          </a:graphicData>
        </a:graphic>
      </p:graphicFrame>
      <p:graphicFrame>
        <p:nvGraphicFramePr>
          <p:cNvPr id="743" name="Object 7"/>
          <p:cNvGraphicFramePr/>
          <p:nvPr/>
        </p:nvGraphicFramePr>
        <p:xfrm>
          <a:off x="838080" y="4552920"/>
          <a:ext cx="2374200" cy="875520"/>
        </p:xfrm>
        <a:graphic>
          <a:graphicData uri="http://schemas.openxmlformats.org/presentationml/2006/ole">
            <p:oleObj progId="Equation.DSMT4" r:id="rId6" spid="">
              <p:embed/>
              <p:pic>
                <p:nvPicPr>
                  <p:cNvPr id="744" name="Object 7" descr=""/>
                  <p:cNvPicPr/>
                  <p:nvPr/>
                </p:nvPicPr>
                <p:blipFill>
                  <a:blip r:embed="rId7"/>
                  <a:stretch/>
                </p:blipFill>
                <p:spPr>
                  <a:xfrm>
                    <a:off x="838080" y="4552920"/>
                    <a:ext cx="2374200" cy="875520"/>
                  </a:xfrm>
                  <a:prstGeom prst="rect">
                    <a:avLst/>
                  </a:prstGeom>
                  <a:ln w="0">
                    <a:noFill/>
                  </a:ln>
                </p:spPr>
              </p:pic>
            </p:oleObj>
          </a:graphicData>
        </a:graphic>
      </p:graphicFrame>
      <p:sp>
        <p:nvSpPr>
          <p:cNvPr id="745" name="Line 8"/>
          <p:cNvSpPr/>
          <p:nvPr/>
        </p:nvSpPr>
        <p:spPr>
          <a:xfrm>
            <a:off x="1066680" y="3352680"/>
            <a:ext cx="360" cy="12193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746" name="Text Box 9"/>
          <p:cNvSpPr/>
          <p:nvPr/>
        </p:nvSpPr>
        <p:spPr>
          <a:xfrm>
            <a:off x="3206160" y="4910760"/>
            <a:ext cx="541872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（最初 </a:t>
            </a: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で時間の経過とともに指数関数的に </a:t>
            </a: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inf</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に近づく）</a:t>
            </a:r>
            <a:endParaRPr b="0" lang="en-US" sz="1600" spc="-1" strike="noStrike">
              <a:solidFill>
                <a:srgbClr val="000000"/>
              </a:solidFill>
              <a:latin typeface="Arial"/>
            </a:endParaRPr>
          </a:p>
        </p:txBody>
      </p:sp>
      <p:sp>
        <p:nvSpPr>
          <p:cNvPr id="747" name="Text Box 11"/>
          <p:cNvSpPr/>
          <p:nvPr/>
        </p:nvSpPr>
        <p:spPr>
          <a:xfrm>
            <a:off x="3204360" y="5378400"/>
            <a:ext cx="50238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逆数が時定数（</a:t>
            </a:r>
            <a:r>
              <a:rPr b="0" lang="en-US" sz="1600" spc="-1" strike="noStrike">
                <a:solidFill>
                  <a:srgbClr val="000000"/>
                </a:solidFill>
                <a:latin typeface="Times New Roman"/>
                <a:ea typeface="HG丸ｺﾞｼｯｸM-PRO"/>
              </a:rPr>
              <a:t>Time constant</a:t>
            </a:r>
            <a:r>
              <a:rPr b="0" lang="ja-JP" sz="1600" spc="-1" strike="noStrike">
                <a:solidFill>
                  <a:srgbClr val="000000"/>
                </a:solidFill>
                <a:latin typeface="Times New Roman"/>
                <a:ea typeface="HG丸ｺﾞｼｯｸM-PRO"/>
              </a:rPr>
              <a:t>）：</a:t>
            </a: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inf</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に近づく速さの指標</a:t>
            </a:r>
            <a:endParaRPr b="0" lang="en-US" sz="1600" spc="-1" strike="noStrike">
              <a:solidFill>
                <a:srgbClr val="000000"/>
              </a:solidFill>
              <a:latin typeface="Arial"/>
            </a:endParaRPr>
          </a:p>
        </p:txBody>
      </p:sp>
      <p:sp useBgFill="1">
        <p:nvSpPr>
          <p:cNvPr id="748" name="Rectangle 12"/>
          <p:cNvSpPr/>
          <p:nvPr/>
        </p:nvSpPr>
        <p:spPr>
          <a:xfrm>
            <a:off x="6781680" y="76320"/>
            <a:ext cx="1980360" cy="1599480"/>
          </a:xfrm>
          <a:prstGeom prst="rect">
            <a:avLst/>
          </a:prstGeom>
          <a:ln w="381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1600" spc="-1" strike="noStrike">
              <a:solidFill>
                <a:srgbClr val="000000"/>
              </a:solidFill>
              <a:latin typeface="Times New Roman"/>
              <a:ea typeface="HG丸ｺﾞｼｯｸM-PRO"/>
            </a:endParaRPr>
          </a:p>
        </p:txBody>
      </p:sp>
      <p:sp>
        <p:nvSpPr>
          <p:cNvPr id="749" name="Rectangle 13"/>
          <p:cNvSpPr/>
          <p:nvPr/>
        </p:nvSpPr>
        <p:spPr>
          <a:xfrm>
            <a:off x="7086600" y="533520"/>
            <a:ext cx="1370880" cy="9900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50" name="Rectangle 15"/>
          <p:cNvSpPr/>
          <p:nvPr/>
        </p:nvSpPr>
        <p:spPr>
          <a:xfrm>
            <a:off x="7086600" y="762120"/>
            <a:ext cx="1370880" cy="761400"/>
          </a:xfrm>
          <a:prstGeom prst="rect">
            <a:avLst/>
          </a:prstGeom>
          <a:solidFill>
            <a:srgbClr val="ccffff"/>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51" name="Freeform 16"/>
          <p:cNvSpPr/>
          <p:nvPr/>
        </p:nvSpPr>
        <p:spPr>
          <a:xfrm>
            <a:off x="7315200" y="457200"/>
            <a:ext cx="913680" cy="837360"/>
          </a:xfrm>
          <a:custGeom>
            <a:avLst/>
            <a:gdLst>
              <a:gd name="textAreaLeft" fmla="*/ 0 w 913680"/>
              <a:gd name="textAreaRight" fmla="*/ 914400 w 913680"/>
              <a:gd name="textAreaTop" fmla="*/ 0 h 837360"/>
              <a:gd name="textAreaBottom" fmla="*/ 838080 h 837360"/>
            </a:gdLst>
            <a:ahLst/>
            <a:rect l="textAreaLeft" t="textAreaTop" r="textAreaRight" b="textAreaBottom"/>
            <a:pathLst>
              <a:path w="528" h="624">
                <a:moveTo>
                  <a:pt x="0" y="0"/>
                </a:moveTo>
                <a:lnTo>
                  <a:pt x="0" y="624"/>
                </a:lnTo>
                <a:lnTo>
                  <a:pt x="528" y="624"/>
                </a:lnTo>
                <a:lnTo>
                  <a:pt x="528" y="0"/>
                </a:ln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52" name="Text Box 18"/>
          <p:cNvSpPr/>
          <p:nvPr/>
        </p:nvSpPr>
        <p:spPr>
          <a:xfrm>
            <a:off x="6866640" y="152280"/>
            <a:ext cx="184212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200" spc="-1" strike="noStrike">
                <a:solidFill>
                  <a:srgbClr val="000000"/>
                </a:solidFill>
                <a:latin typeface="Times New Roman"/>
                <a:ea typeface="HG丸ｺﾞｼｯｸM-PRO"/>
              </a:rPr>
              <a:t>細線の液中での温度変化</a:t>
            </a:r>
            <a:endParaRPr b="0" lang="en-US" sz="1200" spc="-1" strike="noStrike">
              <a:solidFill>
                <a:srgbClr val="000000"/>
              </a:solidFill>
              <a:latin typeface="Arial"/>
            </a:endParaRPr>
          </a:p>
        </p:txBody>
      </p:sp>
      <p:sp>
        <p:nvSpPr>
          <p:cNvPr id="753" name="Text Box 19"/>
          <p:cNvSpPr/>
          <p:nvPr/>
        </p:nvSpPr>
        <p:spPr>
          <a:xfrm>
            <a:off x="704880" y="5715000"/>
            <a:ext cx="4905720" cy="366480"/>
          </a:xfrm>
          <a:prstGeom prst="rect">
            <a:avLst/>
          </a:prstGeom>
          <a:noFill/>
          <a:ln w="0">
            <a:noFill/>
          </a:ln>
        </p:spPr>
        <p:style>
          <a:lnRef idx="0"/>
          <a:fillRef idx="0"/>
          <a:effectRef idx="0"/>
          <a:fontRef idx="minor"/>
        </p:style>
        <p:txBody>
          <a:bodyPr wrap="none" lIns="90000" rIns="90000" tIns="45000" bIns="45000" anchor="t">
            <a:spAutoFit/>
          </a:bodyPr>
          <a:p>
            <a:pPr algn="just">
              <a:lnSpc>
                <a:spcPct val="100000"/>
              </a:lnSpc>
            </a:pPr>
            <a:r>
              <a:rPr b="0" lang="ja-JP" sz="1600" spc="-1" strike="noStrike">
                <a:solidFill>
                  <a:srgbClr val="000000"/>
                </a:solidFill>
                <a:latin typeface="Times New Roman"/>
                <a:ea typeface="HG丸ｺﾞｼｯｸM-PRO"/>
              </a:rPr>
              <a:t>周囲温度が </a:t>
            </a: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inf</a:t>
            </a:r>
            <a:r>
              <a:rPr b="0" lang="en-US" sz="1600" spc="-1" strike="noStrike">
                <a:solidFill>
                  <a:srgbClr val="000000"/>
                </a:solidFill>
                <a:latin typeface="Times New Roman"/>
                <a:ea typeface="HG丸ｺﾞｼｯｸM-PRO"/>
              </a:rPr>
              <a:t> = T</a:t>
            </a:r>
            <a:r>
              <a:rPr b="0" lang="en-US" sz="1600" spc="-1" strike="noStrike" baseline="-25000">
                <a:solidFill>
                  <a:srgbClr val="000000"/>
                </a:solidFill>
                <a:latin typeface="Times New Roman"/>
                <a:ea typeface="HG丸ｺﾞｼｯｸM-PRO"/>
              </a:rPr>
              <a:t>0</a:t>
            </a:r>
            <a:r>
              <a:rPr b="0" lang="en-US" sz="1600" spc="-1" strike="noStrike">
                <a:solidFill>
                  <a:srgbClr val="000000"/>
                </a:solidFill>
                <a:latin typeface="Times New Roman"/>
                <a:ea typeface="HG丸ｺﾞｼｯｸM-PRO"/>
              </a:rPr>
              <a:t>cos(</a:t>
            </a:r>
            <a:r>
              <a:rPr b="0" lang="en-US" sz="1600" spc="-1" strike="noStrike">
                <a:solidFill>
                  <a:srgbClr val="000000"/>
                </a:solidFill>
                <a:latin typeface="Symbol"/>
                <a:ea typeface="HG丸ｺﾞｼｯｸM-PRO"/>
              </a:rPr>
              <a:t>w</a:t>
            </a:r>
            <a:r>
              <a:rPr b="0" lang="en-US" sz="1600" spc="-1" strike="noStrike">
                <a:solidFill>
                  <a:srgbClr val="000000"/>
                </a:solidFill>
                <a:latin typeface="Times New Roman"/>
                <a:ea typeface="HG丸ｺﾞｼｯｸM-PRO"/>
              </a:rPr>
              <a:t>t) </a:t>
            </a:r>
            <a:r>
              <a:rPr b="0" lang="ja-JP" sz="1600" spc="-1" strike="noStrike">
                <a:solidFill>
                  <a:srgbClr val="000000"/>
                </a:solidFill>
                <a:latin typeface="Times New Roman"/>
                <a:ea typeface="HG丸ｺﾞｼｯｸM-PRO"/>
              </a:rPr>
              <a:t>で時間的に振動するとき </a:t>
            </a:r>
            <a:r>
              <a:rPr b="0" lang="en-US" sz="1600" spc="-1" strike="noStrike">
                <a:solidFill>
                  <a:srgbClr val="000000"/>
                </a:solidFill>
                <a:latin typeface="Wingdings"/>
                <a:ea typeface="HG丸ｺﾞｼｯｸM-PRO"/>
              </a:rPr>
              <a:t></a:t>
            </a:r>
            <a:endParaRPr b="0" lang="en-US" sz="1600" spc="-1" strike="noStrike">
              <a:solidFill>
                <a:srgbClr val="000000"/>
              </a:solidFill>
              <a:latin typeface="Arial"/>
            </a:endParaRPr>
          </a:p>
        </p:txBody>
      </p:sp>
      <p:sp>
        <p:nvSpPr>
          <p:cNvPr id="754" name="Freeform 20"/>
          <p:cNvSpPr/>
          <p:nvPr/>
        </p:nvSpPr>
        <p:spPr>
          <a:xfrm>
            <a:off x="2666880" y="5334120"/>
            <a:ext cx="456480" cy="227880"/>
          </a:xfrm>
          <a:custGeom>
            <a:avLst/>
            <a:gdLst>
              <a:gd name="textAreaLeft" fmla="*/ 0 w 456480"/>
              <a:gd name="textAreaRight" fmla="*/ 457200 w 456480"/>
              <a:gd name="textAreaTop" fmla="*/ 0 h 227880"/>
              <a:gd name="textAreaBottom" fmla="*/ 228600 h 227880"/>
            </a:gdLst>
            <a:ahLst/>
            <a:rect l="textAreaLeft" t="textAreaTop" r="textAreaRight" b="textAreaBottom"/>
            <a:pathLst>
              <a:path w="288" h="144">
                <a:moveTo>
                  <a:pt x="0" y="0"/>
                </a:moveTo>
                <a:lnTo>
                  <a:pt x="0" y="144"/>
                </a:lnTo>
                <a:lnTo>
                  <a:pt x="288" y="144"/>
                </a:lnTo>
              </a:path>
            </a:pathLst>
          </a:custGeom>
          <a:noFill/>
          <a:ln w="9525">
            <a:solidFill>
              <a:srgbClr val="000000"/>
            </a:solidFill>
            <a:round/>
            <a:head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755" name="Object 21"/>
          <p:cNvGraphicFramePr/>
          <p:nvPr/>
        </p:nvGraphicFramePr>
        <p:xfrm>
          <a:off x="5664240" y="5676840"/>
          <a:ext cx="2615400" cy="774000"/>
        </p:xfrm>
        <a:graphic>
          <a:graphicData uri="http://schemas.openxmlformats.org/presentationml/2006/ole">
            <p:oleObj progId="Equation.DSMT4" r:id="rId8" spid="">
              <p:embed/>
              <p:pic>
                <p:nvPicPr>
                  <p:cNvPr id="756" name="Object 21" descr=""/>
                  <p:cNvPicPr/>
                  <p:nvPr/>
                </p:nvPicPr>
                <p:blipFill>
                  <a:blip r:embed="rId9"/>
                  <a:stretch/>
                </p:blipFill>
                <p:spPr>
                  <a:xfrm>
                    <a:off x="5664240" y="5676840"/>
                    <a:ext cx="2615400" cy="774000"/>
                  </a:xfrm>
                  <a:prstGeom prst="rect">
                    <a:avLst/>
                  </a:prstGeom>
                  <a:ln w="0">
                    <a:noFill/>
                  </a:ln>
                </p:spPr>
              </p:pic>
            </p:oleObj>
          </a:graphicData>
        </a:graphic>
      </p:graphicFrame>
      <p:sp>
        <p:nvSpPr>
          <p:cNvPr id="757" name="Text Box 22"/>
          <p:cNvSpPr/>
          <p:nvPr/>
        </p:nvSpPr>
        <p:spPr>
          <a:xfrm>
            <a:off x="76320" y="6095880"/>
            <a:ext cx="5485680" cy="272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ja-JP" sz="1200" spc="-1" strike="noStrike" u="sng">
                <a:solidFill>
                  <a:srgbClr val="000000"/>
                </a:solidFill>
                <a:uFillTx/>
                <a:latin typeface="Times New Roman"/>
                <a:ea typeface="HG丸ｺﾞｼｯｸM-PRO"/>
              </a:rPr>
              <a:t>過渡変化がある場合、時定数の小さい（細い）温度計を使わないといけない</a:t>
            </a:r>
            <a:endParaRPr b="0" lang="en-US" sz="1200" spc="-1" strike="noStrike">
              <a:solidFill>
                <a:srgbClr val="000000"/>
              </a:solidFill>
              <a:latin typeface="Arial"/>
            </a:endParaRPr>
          </a:p>
        </p:txBody>
      </p:sp>
      <p:pic>
        <p:nvPicPr>
          <p:cNvPr id="758" name="図 19" descr=""/>
          <p:cNvPicPr/>
          <p:nvPr/>
        </p:nvPicPr>
        <p:blipFill>
          <a:blip r:embed="rId10"/>
          <a:stretch/>
        </p:blipFill>
        <p:spPr>
          <a:xfrm>
            <a:off x="7034040" y="2057400"/>
            <a:ext cx="1956960" cy="1476360"/>
          </a:xfrm>
          <a:prstGeom prst="rect">
            <a:avLst/>
          </a:prstGeom>
          <a:ln w="0">
            <a:noFill/>
          </a:ln>
        </p:spPr>
      </p:pic>
      <p:pic>
        <p:nvPicPr>
          <p:cNvPr id="759" name="" descr="">
            <a:hlinkClick r:id="" action="ppaction://media"/>
          </p:cNvPr>
          <p:cNvPicPr/>
          <p:nvPr>
            <a:videoFile r:link="rId11"/>
            <p:extLst>
              <p:ext uri="{DAA4B4D4-6D71-4841-9C94-3DE7FCFB9230}">
                <p14:media r:embed="rId12"/>
              </p:ext>
            </p:extLst>
          </p:nvPr>
        </p:nvPicPr>
        <p:blipFill>
          <a:blip r:embed="rId13"/>
          <a:stretch>
            <a:fillRect/>
          </a:stretch>
        </p:blipFill>
        <p:spPr>
          <a:xfrm>
            <a:off x="7259040" y="3614400"/>
            <a:ext cx="1523880" cy="1144800"/>
          </a:xfrm>
          <a:prstGeom prst="rect">
            <a:avLst/>
          </a:prstGeom>
          <a:ln w="0">
            <a:noFill/>
          </a:ln>
        </p:spPr>
      </p:pic>
    </p:spTree>
  </p:cSld>
  <mc:AlternateContent>
    <mc:Choice Requires="p14">
      <p:transition spd="slow" p14:dur="1500">
        <p:random/>
      </p:transition>
    </mc:Choice>
    <mc:Fallback>
      <p:transition spd="slow">
        <p:random/>
      </p:transition>
    </mc:Fallback>
  </mc:AlternateContent>
  <p:timing>
    <p:tnLst>
      <p:par>
        <p:cTn id="159" dur="indefinite" restart="never" nodeType="tmRoot">
          <p:childTnLst>
            <p:video>
              <p:cMediaNode>
                <p:cTn>
                  <p:stCondLst>
                    <p:cond delay="indefinite"/>
                  </p:stCondLst>
                </p:cTn>
                <p:tgtEl>
                  <p:spTgt spid="759"/>
                </p:tgtEl>
              </p:cMediaNode>
            </p:video>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3.2.2 </a:t>
            </a:r>
            <a:r>
              <a:rPr b="1" lang="ja-JP" sz="3200" spc="-1" strike="noStrike">
                <a:solidFill>
                  <a:srgbClr val="000099"/>
                </a:solidFill>
                <a:latin typeface="Times New Roman"/>
                <a:ea typeface="HG丸ｺﾞｼｯｸM-PRO"/>
              </a:rPr>
              <a:t>半無限物体（空間一次元）</a:t>
            </a:r>
            <a:endParaRPr b="0" lang="en-US" sz="3200" spc="-1" strike="noStrike">
              <a:solidFill>
                <a:srgbClr val="000000"/>
              </a:solidFill>
              <a:latin typeface="Arial"/>
            </a:endParaRPr>
          </a:p>
        </p:txBody>
      </p:sp>
      <p:sp>
        <p:nvSpPr>
          <p:cNvPr id="761" name="PlaceHolder 2"/>
          <p:cNvSpPr>
            <a:spLocks noGrp="1"/>
          </p:cNvSpPr>
          <p:nvPr>
            <p:ph/>
          </p:nvPr>
        </p:nvSpPr>
        <p:spPr>
          <a:xfrm>
            <a:off x="152280" y="1143000"/>
            <a:ext cx="6476400" cy="518076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基  礎  式：</a:t>
            </a:r>
            <a:endParaRPr b="0" lang="en-US" sz="1800" spc="-1" strike="noStrike">
              <a:solidFill>
                <a:srgbClr val="000000"/>
              </a:solidFill>
              <a:latin typeface="Arial"/>
            </a:endParaRPr>
          </a:p>
          <a:p>
            <a:pPr marL="343080" indent="-343080">
              <a:lnSpc>
                <a:spcPct val="100000"/>
              </a:lnSpc>
              <a:spcBef>
                <a:spcPts val="1440"/>
              </a:spcBef>
              <a:buClr>
                <a:srgbClr val="000099"/>
              </a:buClr>
              <a:buFont typeface="Wingdings" charset="2"/>
              <a:buChar char=""/>
            </a:pPr>
            <a:r>
              <a:rPr b="0" lang="ja-JP" sz="1800" spc="-1" strike="noStrike">
                <a:solidFill>
                  <a:srgbClr val="000099"/>
                </a:solidFill>
                <a:latin typeface="Times New Roman"/>
                <a:ea typeface="HG丸ｺﾞｼｯｸM-PRO"/>
              </a:rPr>
              <a:t>初期条件：</a:t>
            </a:r>
            <a:endParaRPr b="0" lang="en-US" sz="1800" spc="-1" strike="noStrike">
              <a:solidFill>
                <a:srgbClr val="000000"/>
              </a:solidFill>
              <a:latin typeface="Arial"/>
            </a:endParaRPr>
          </a:p>
          <a:p>
            <a:pPr marL="343080" indent="-343080">
              <a:lnSpc>
                <a:spcPct val="100000"/>
              </a:lnSpc>
              <a:spcBef>
                <a:spcPts val="1440"/>
              </a:spcBef>
              <a:buClr>
                <a:srgbClr val="000099"/>
              </a:buClr>
              <a:buFont typeface="Wingdings" charset="2"/>
              <a:buChar char=""/>
            </a:pPr>
            <a:r>
              <a:rPr b="0" lang="ja-JP" sz="1800" spc="-1" strike="noStrike">
                <a:solidFill>
                  <a:srgbClr val="000099"/>
                </a:solidFill>
                <a:latin typeface="Times New Roman"/>
                <a:ea typeface="HG丸ｺﾞｼｯｸM-PRO"/>
              </a:rPr>
              <a:t>境界条件：</a:t>
            </a:r>
            <a:endParaRPr b="0" lang="en-US" sz="1800" spc="-1" strike="noStrike">
              <a:solidFill>
                <a:srgbClr val="000000"/>
              </a:solidFill>
              <a:latin typeface="Arial"/>
            </a:endParaRPr>
          </a:p>
          <a:p>
            <a:pPr marL="343080" indent="-343080">
              <a:lnSpc>
                <a:spcPct val="100000"/>
              </a:lnSpc>
              <a:spcBef>
                <a:spcPts val="1440"/>
              </a:spcBef>
              <a:buClr>
                <a:srgbClr val="000099"/>
              </a:buClr>
              <a:buFont typeface="Wingdings" charset="2"/>
              <a:buChar char=""/>
            </a:pPr>
            <a:r>
              <a:rPr b="0" lang="ja-JP" sz="1800" spc="-1" strike="noStrike">
                <a:solidFill>
                  <a:srgbClr val="000099"/>
                </a:solidFill>
                <a:latin typeface="Times New Roman"/>
                <a:ea typeface="HG丸ｺﾞｼｯｸM-PRO"/>
              </a:rPr>
              <a:t>ラプラス変換して解を求めると・・</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　　　が同じなら温度も同じ！</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温度浸透深さ：</a:t>
            </a:r>
            <a:r>
              <a:rPr b="0" lang="en-US" sz="1800" spc="-1" strike="noStrike">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の温度変化が生じる深さ</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　</a:t>
            </a:r>
            <a:endParaRPr b="0" lang="en-US" sz="1800" spc="-1" strike="noStrike">
              <a:solidFill>
                <a:srgbClr val="000000"/>
              </a:solidFill>
              <a:latin typeface="Arial"/>
            </a:endParaRPr>
          </a:p>
          <a:p>
            <a:pPr marL="343080" indent="-343080">
              <a:lnSpc>
                <a:spcPct val="100000"/>
              </a:lnSpc>
              <a:spcBef>
                <a:spcPts val="901"/>
              </a:spcBef>
              <a:buClr>
                <a:srgbClr val="ff0000"/>
              </a:buClr>
              <a:buFont typeface="Wingdings" charset="2"/>
              <a:buChar char=""/>
              <a:tabLst>
                <a:tab algn="l" pos="0"/>
              </a:tabLst>
            </a:pPr>
            <a:r>
              <a:rPr b="0" lang="ja-JP" sz="1800" spc="-1" strike="noStrike">
                <a:solidFill>
                  <a:srgbClr val="ff0000"/>
                </a:solidFill>
                <a:latin typeface="Times New Roman"/>
                <a:ea typeface="HG丸ｺﾞｼｯｸM-PRO"/>
              </a:rPr>
              <a:t>演習</a:t>
            </a:r>
            <a:r>
              <a:rPr b="0" lang="en-US" sz="1800" spc="-1" strike="noStrike">
                <a:solidFill>
                  <a:srgbClr val="ff0000"/>
                </a:solidFill>
                <a:latin typeface="Times New Roman"/>
                <a:ea typeface="HG丸ｺﾞｼｯｸM-PRO"/>
              </a:rPr>
              <a:t>3.2.1</a:t>
            </a:r>
            <a:r>
              <a:rPr b="0" lang="ja-JP" sz="1800" spc="-1" strike="noStrike">
                <a:solidFill>
                  <a:srgbClr val="ff0000"/>
                </a:solidFill>
                <a:latin typeface="Times New Roman"/>
                <a:ea typeface="HG丸ｺﾞｼｯｸM-PRO"/>
              </a:rPr>
              <a:t>：表面熱流束（地表温度を </a:t>
            </a:r>
            <a:r>
              <a:rPr b="0" lang="en-US" sz="1800" spc="-1" strike="noStrike">
                <a:solidFill>
                  <a:srgbClr val="ff0000"/>
                </a:solidFill>
                <a:latin typeface="Times New Roman"/>
                <a:ea typeface="HG丸ｺﾞｼｯｸM-PRO"/>
              </a:rPr>
              <a:t>T</a:t>
            </a:r>
            <a:r>
              <a:rPr b="0" lang="en-US" sz="1800" spc="-1" strike="noStrike" baseline="-25000">
                <a:solidFill>
                  <a:srgbClr val="ff0000"/>
                </a:solidFill>
                <a:latin typeface="Times New Roman"/>
                <a:ea typeface="HG丸ｺﾞｼｯｸM-PRO"/>
              </a:rPr>
              <a:t>s</a:t>
            </a:r>
            <a:r>
              <a:rPr b="0" lang="en-US" sz="1800" spc="-1" strike="noStrike">
                <a:solidFill>
                  <a:srgbClr val="ff0000"/>
                </a:solidFill>
                <a:latin typeface="Times New Roman"/>
                <a:ea typeface="HG丸ｺﾞｼｯｸM-PRO"/>
              </a:rPr>
              <a:t> </a:t>
            </a:r>
            <a:r>
              <a:rPr b="0" lang="ja-JP" sz="1800" spc="-1" strike="noStrike">
                <a:solidFill>
                  <a:srgbClr val="ff0000"/>
                </a:solidFill>
                <a:latin typeface="Times New Roman"/>
                <a:ea typeface="HG丸ｺﾞｼｯｸM-PRO"/>
              </a:rPr>
              <a:t>を保つのに必要な熱流束）を計算せよ．</a:t>
            </a:r>
            <a:r>
              <a:rPr b="0" lang="en-US" sz="1800" spc="-1" strike="noStrike">
                <a:solidFill>
                  <a:srgbClr val="ff0000"/>
                </a:solidFill>
                <a:latin typeface="Wingdings"/>
                <a:ea typeface="HG丸ｺﾞｼｯｸM-PRO"/>
              </a:rPr>
              <a:t></a:t>
            </a:r>
            <a:r>
              <a:rPr b="0" lang="en-US" sz="1800" spc="-1" strike="noStrike">
                <a:solidFill>
                  <a:srgbClr val="ff0000"/>
                </a:solidFill>
                <a:latin typeface="Times New Roman"/>
                <a:ea typeface="HG丸ｺﾞｼｯｸM-PRO"/>
              </a:rPr>
              <a:t> </a:t>
            </a:r>
            <a:r>
              <a:rPr b="0" lang="en-US" sz="1800" spc="-1" strike="noStrike">
                <a:solidFill>
                  <a:srgbClr val="ff0000"/>
                </a:solidFill>
                <a:latin typeface="Times New Roman"/>
                <a:ea typeface="HG丸ｺﾞｼｯｸM-PRO"/>
              </a:rPr>
              <a:t>Eqs. (3.88)-(3.90)</a:t>
            </a:r>
            <a:endParaRPr b="0" lang="en-US" sz="1800" spc="-1" strike="noStrike">
              <a:solidFill>
                <a:srgbClr val="000000"/>
              </a:solidFill>
              <a:latin typeface="Arial"/>
            </a:endParaRPr>
          </a:p>
        </p:txBody>
      </p:sp>
      <p:grpSp>
        <p:nvGrpSpPr>
          <p:cNvPr id="762" name="Group 23"/>
          <p:cNvGrpSpPr/>
          <p:nvPr/>
        </p:nvGrpSpPr>
        <p:grpSpPr>
          <a:xfrm>
            <a:off x="6725880" y="838080"/>
            <a:ext cx="2188800" cy="3457440"/>
            <a:chOff x="6725880" y="838080"/>
            <a:chExt cx="2188800" cy="3457440"/>
          </a:xfrm>
        </p:grpSpPr>
        <p:sp>
          <p:nvSpPr>
            <p:cNvPr id="763" name="Rectangle 6"/>
            <p:cNvSpPr/>
            <p:nvPr/>
          </p:nvSpPr>
          <p:spPr>
            <a:xfrm>
              <a:off x="6858000" y="1233360"/>
              <a:ext cx="1370880" cy="227880"/>
            </a:xfrm>
            <a:prstGeom prst="rect">
              <a:avLst/>
            </a:prstGeom>
            <a:pattFill prst="ltUpDiag">
              <a:fgClr>
                <a:srgbClr val="000000"/>
              </a:fgClr>
              <a:bgClr>
                <a:srgbClr val="ffffff"/>
              </a:bgClr>
            </a:patt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64" name="Line 4"/>
            <p:cNvSpPr/>
            <p:nvPr/>
          </p:nvSpPr>
          <p:spPr>
            <a:xfrm>
              <a:off x="6858000" y="1233360"/>
              <a:ext cx="1600200" cy="360"/>
            </a:xfrm>
            <a:prstGeom prst="line">
              <a:avLst/>
            </a:prstGeom>
            <a:ln w="25400">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765" name="Line 5"/>
            <p:cNvSpPr/>
            <p:nvPr/>
          </p:nvSpPr>
          <p:spPr>
            <a:xfrm>
              <a:off x="6858000" y="1233360"/>
              <a:ext cx="360" cy="2743200"/>
            </a:xfrm>
            <a:prstGeom prst="line">
              <a:avLst/>
            </a:prstGeom>
            <a:ln w="25400">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766" name="Text Box 7"/>
            <p:cNvSpPr/>
            <p:nvPr/>
          </p:nvSpPr>
          <p:spPr>
            <a:xfrm>
              <a:off x="8443800" y="1066680"/>
              <a:ext cx="304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endParaRPr b="0" lang="en-US" sz="1600" spc="-1" strike="noStrike">
                <a:solidFill>
                  <a:srgbClr val="000000"/>
                </a:solidFill>
                <a:latin typeface="Arial"/>
              </a:endParaRPr>
            </a:p>
          </p:txBody>
        </p:sp>
        <p:sp>
          <p:nvSpPr>
            <p:cNvPr id="767" name="Text Box 8"/>
            <p:cNvSpPr/>
            <p:nvPr/>
          </p:nvSpPr>
          <p:spPr>
            <a:xfrm>
              <a:off x="6725880" y="396252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768" name="Freeform 9"/>
            <p:cNvSpPr/>
            <p:nvPr/>
          </p:nvSpPr>
          <p:spPr>
            <a:xfrm>
              <a:off x="7067520" y="1233360"/>
              <a:ext cx="856440" cy="2742480"/>
            </a:xfrm>
            <a:custGeom>
              <a:avLst/>
              <a:gdLst>
                <a:gd name="textAreaLeft" fmla="*/ 0 w 856440"/>
                <a:gd name="textAreaRight" fmla="*/ 857160 w 856440"/>
                <a:gd name="textAreaTop" fmla="*/ 0 h 2742480"/>
                <a:gd name="textAreaBottom" fmla="*/ 2743200 h 2742480"/>
              </a:gdLst>
              <a:ahLst/>
              <a:rect l="textAreaLeft" t="textAreaTop" r="textAreaRight" b="textAreaBottom"/>
              <a:pathLst>
                <a:path w="540" h="1728">
                  <a:moveTo>
                    <a:pt x="540" y="0"/>
                  </a:moveTo>
                  <a:cubicBezTo>
                    <a:pt x="469" y="49"/>
                    <a:pt x="200" y="132"/>
                    <a:pt x="113" y="293"/>
                  </a:cubicBezTo>
                  <a:cubicBezTo>
                    <a:pt x="26" y="454"/>
                    <a:pt x="34" y="726"/>
                    <a:pt x="17" y="965"/>
                  </a:cubicBezTo>
                  <a:cubicBezTo>
                    <a:pt x="0" y="1204"/>
                    <a:pt x="13" y="1569"/>
                    <a:pt x="12" y="1728"/>
                  </a:cubicBez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69" name="Freeform 10"/>
            <p:cNvSpPr/>
            <p:nvPr/>
          </p:nvSpPr>
          <p:spPr>
            <a:xfrm>
              <a:off x="7086600" y="1233360"/>
              <a:ext cx="837360" cy="2742480"/>
            </a:xfrm>
            <a:custGeom>
              <a:avLst/>
              <a:gdLst>
                <a:gd name="textAreaLeft" fmla="*/ 0 w 837360"/>
                <a:gd name="textAreaRight" fmla="*/ 838080 w 837360"/>
                <a:gd name="textAreaTop" fmla="*/ 0 h 2742480"/>
                <a:gd name="textAreaBottom" fmla="*/ 2743200 h 2742480"/>
              </a:gdLst>
              <a:ahLst/>
              <a:rect l="textAreaLeft" t="textAreaTop" r="textAreaRight" b="textAreaBottom"/>
              <a:pathLst>
                <a:path w="528" h="1728">
                  <a:moveTo>
                    <a:pt x="528" y="0"/>
                  </a:moveTo>
                  <a:cubicBezTo>
                    <a:pt x="466" y="64"/>
                    <a:pt x="238" y="221"/>
                    <a:pt x="155" y="384"/>
                  </a:cubicBezTo>
                  <a:cubicBezTo>
                    <a:pt x="72" y="547"/>
                    <a:pt x="53" y="752"/>
                    <a:pt x="27" y="976"/>
                  </a:cubicBezTo>
                  <a:cubicBezTo>
                    <a:pt x="1" y="1200"/>
                    <a:pt x="6" y="1571"/>
                    <a:pt x="0" y="1728"/>
                  </a:cubicBez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70" name="Freeform 11"/>
            <p:cNvSpPr/>
            <p:nvPr/>
          </p:nvSpPr>
          <p:spPr>
            <a:xfrm>
              <a:off x="7072200" y="1198440"/>
              <a:ext cx="851760" cy="2777400"/>
            </a:xfrm>
            <a:custGeom>
              <a:avLst/>
              <a:gdLst>
                <a:gd name="textAreaLeft" fmla="*/ 0 w 851760"/>
                <a:gd name="textAreaRight" fmla="*/ 852480 w 851760"/>
                <a:gd name="textAreaTop" fmla="*/ 0 h 2777400"/>
                <a:gd name="textAreaBottom" fmla="*/ 2778120 h 2777400"/>
              </a:gdLst>
              <a:ahLst/>
              <a:rect l="textAreaLeft" t="textAreaTop" r="textAreaRight" b="textAreaBottom"/>
              <a:pathLst>
                <a:path w="537" h="1750">
                  <a:moveTo>
                    <a:pt x="537" y="22"/>
                  </a:moveTo>
                  <a:cubicBezTo>
                    <a:pt x="463" y="45"/>
                    <a:pt x="181" y="0"/>
                    <a:pt x="94" y="161"/>
                  </a:cubicBezTo>
                  <a:cubicBezTo>
                    <a:pt x="7" y="322"/>
                    <a:pt x="28" y="722"/>
                    <a:pt x="14" y="987"/>
                  </a:cubicBezTo>
                  <a:cubicBezTo>
                    <a:pt x="0" y="1252"/>
                    <a:pt x="10" y="1591"/>
                    <a:pt x="9" y="1750"/>
                  </a:cubicBez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71" name="Line 12"/>
            <p:cNvSpPr/>
            <p:nvPr/>
          </p:nvSpPr>
          <p:spPr>
            <a:xfrm>
              <a:off x="7086600" y="1233360"/>
              <a:ext cx="360" cy="2743200"/>
            </a:xfrm>
            <a:prstGeom prst="line">
              <a:avLst/>
            </a:prstGeom>
            <a:ln w="9525">
              <a:solidFill>
                <a:srgbClr val="000000"/>
              </a:solidFill>
              <a:prstDash val="lgDash"/>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772" name="Text Box 13"/>
            <p:cNvSpPr/>
            <p:nvPr/>
          </p:nvSpPr>
          <p:spPr>
            <a:xfrm>
              <a:off x="6904440" y="838080"/>
              <a:ext cx="3636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a:t>
              </a:r>
              <a:endParaRPr b="0" lang="en-US" sz="1600" spc="-1" strike="noStrike">
                <a:solidFill>
                  <a:srgbClr val="000000"/>
                </a:solidFill>
                <a:latin typeface="Arial"/>
              </a:endParaRPr>
            </a:p>
          </p:txBody>
        </p:sp>
        <p:sp>
          <p:nvSpPr>
            <p:cNvPr id="773" name="Text Box 14"/>
            <p:cNvSpPr/>
            <p:nvPr/>
          </p:nvSpPr>
          <p:spPr>
            <a:xfrm>
              <a:off x="7725240" y="844560"/>
              <a:ext cx="34992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s</a:t>
              </a:r>
              <a:endParaRPr b="0" lang="en-US" sz="1600" spc="-1" strike="noStrike">
                <a:solidFill>
                  <a:srgbClr val="000000"/>
                </a:solidFill>
                <a:latin typeface="Arial"/>
              </a:endParaRPr>
            </a:p>
          </p:txBody>
        </p:sp>
        <p:sp>
          <p:nvSpPr>
            <p:cNvPr id="774" name="Line 15"/>
            <p:cNvSpPr/>
            <p:nvPr/>
          </p:nvSpPr>
          <p:spPr>
            <a:xfrm>
              <a:off x="7467480" y="123336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775" name="Text Box 16"/>
            <p:cNvSpPr/>
            <p:nvPr/>
          </p:nvSpPr>
          <p:spPr>
            <a:xfrm>
              <a:off x="7299360" y="2577960"/>
              <a:ext cx="1615320" cy="1549800"/>
            </a:xfrm>
            <a:prstGeom prst="rect">
              <a:avLst/>
            </a:prstGeom>
            <a:noFill/>
            <a:ln w="9525">
              <a:solidFill>
                <a:srgbClr val="000000"/>
              </a:solidFill>
              <a:prstDash val="dash"/>
              <a:miter/>
            </a:ln>
          </p:spPr>
          <p:style>
            <a:lnRef idx="0"/>
            <a:fillRef idx="0"/>
            <a:effectRef idx="0"/>
            <a:fontRef idx="minor"/>
          </p:style>
          <p:txBody>
            <a:bodyPr lIns="90000" rIns="90000" tIns="45000" bIns="45000" anchor="t">
              <a:spAutoFit/>
            </a:bodyPr>
            <a:p>
              <a:pPr>
                <a:lnSpc>
                  <a:spcPct val="100000"/>
                </a:lnSpc>
              </a:pPr>
              <a:r>
                <a:rPr b="0" lang="ja-JP" sz="1600" spc="-1" strike="noStrike">
                  <a:solidFill>
                    <a:srgbClr val="000000"/>
                  </a:solidFill>
                  <a:latin typeface="Times New Roman"/>
                  <a:ea typeface="HG丸ｺﾞｼｯｸM-PRO"/>
                </a:rPr>
                <a:t>表面温度がだんだん地中に伝わるが，十分に深いところでは温度変化は無視できる．</a:t>
              </a:r>
              <a:endParaRPr b="0" lang="en-US" sz="1600" spc="-1" strike="noStrike">
                <a:solidFill>
                  <a:srgbClr val="000000"/>
                </a:solidFill>
                <a:latin typeface="Arial"/>
              </a:endParaRPr>
            </a:p>
          </p:txBody>
        </p:sp>
      </p:grpSp>
      <p:graphicFrame>
        <p:nvGraphicFramePr>
          <p:cNvPr id="776" name="Object 17"/>
          <p:cNvGraphicFramePr/>
          <p:nvPr/>
        </p:nvGraphicFramePr>
        <p:xfrm>
          <a:off x="1930320" y="990720"/>
          <a:ext cx="1116720" cy="596160"/>
        </p:xfrm>
        <a:graphic>
          <a:graphicData uri="http://schemas.openxmlformats.org/presentationml/2006/ole">
            <p:oleObj progId="Equation.DSMT4" r:id="rId1" spid="">
              <p:embed/>
              <p:pic>
                <p:nvPicPr>
                  <p:cNvPr id="777" name="Object 17" descr=""/>
                  <p:cNvPicPr/>
                  <p:nvPr/>
                </p:nvPicPr>
                <p:blipFill>
                  <a:blip r:embed="rId2"/>
                  <a:stretch/>
                </p:blipFill>
                <p:spPr>
                  <a:xfrm>
                    <a:off x="1930320" y="990720"/>
                    <a:ext cx="1116720" cy="596160"/>
                  </a:xfrm>
                  <a:prstGeom prst="rect">
                    <a:avLst/>
                  </a:prstGeom>
                  <a:ln w="0">
                    <a:noFill/>
                  </a:ln>
                </p:spPr>
              </p:pic>
            </p:oleObj>
          </a:graphicData>
        </a:graphic>
      </p:graphicFrame>
      <p:graphicFrame>
        <p:nvGraphicFramePr>
          <p:cNvPr id="778" name="Object 18"/>
          <p:cNvGraphicFramePr/>
          <p:nvPr/>
        </p:nvGraphicFramePr>
        <p:xfrm>
          <a:off x="1955880" y="1676520"/>
          <a:ext cx="1396440" cy="291240"/>
        </p:xfrm>
        <a:graphic>
          <a:graphicData uri="http://schemas.openxmlformats.org/presentationml/2006/ole">
            <p:oleObj progId="Equation.DSMT4" r:id="rId3" spid="">
              <p:embed/>
              <p:pic>
                <p:nvPicPr>
                  <p:cNvPr id="779" name="Object 18" descr=""/>
                  <p:cNvPicPr/>
                  <p:nvPr/>
                </p:nvPicPr>
                <p:blipFill>
                  <a:blip r:embed="rId4"/>
                  <a:stretch/>
                </p:blipFill>
                <p:spPr>
                  <a:xfrm>
                    <a:off x="1955880" y="1676520"/>
                    <a:ext cx="1396440" cy="291240"/>
                  </a:xfrm>
                  <a:prstGeom prst="rect">
                    <a:avLst/>
                  </a:prstGeom>
                  <a:ln w="0">
                    <a:noFill/>
                  </a:ln>
                </p:spPr>
              </p:pic>
            </p:oleObj>
          </a:graphicData>
        </a:graphic>
      </p:graphicFrame>
      <p:graphicFrame>
        <p:nvGraphicFramePr>
          <p:cNvPr id="780" name="Object 19"/>
          <p:cNvGraphicFramePr/>
          <p:nvPr/>
        </p:nvGraphicFramePr>
        <p:xfrm>
          <a:off x="1981080" y="2209680"/>
          <a:ext cx="3276000" cy="291240"/>
        </p:xfrm>
        <a:graphic>
          <a:graphicData uri="http://schemas.openxmlformats.org/presentationml/2006/ole">
            <p:oleObj progId="Equation.DSMT4" r:id="rId5" spid="">
              <p:embed/>
              <p:pic>
                <p:nvPicPr>
                  <p:cNvPr id="781" name="Object 19" descr=""/>
                  <p:cNvPicPr/>
                  <p:nvPr/>
                </p:nvPicPr>
                <p:blipFill>
                  <a:blip r:embed="rId6"/>
                  <a:stretch/>
                </p:blipFill>
                <p:spPr>
                  <a:xfrm>
                    <a:off x="1981080" y="2209680"/>
                    <a:ext cx="3276000" cy="291240"/>
                  </a:xfrm>
                  <a:prstGeom prst="rect">
                    <a:avLst/>
                  </a:prstGeom>
                  <a:ln w="0">
                    <a:noFill/>
                  </a:ln>
                </p:spPr>
              </p:pic>
            </p:oleObj>
          </a:graphicData>
        </a:graphic>
      </p:graphicFrame>
      <p:graphicFrame>
        <p:nvGraphicFramePr>
          <p:cNvPr id="782" name="Object 20"/>
          <p:cNvGraphicFramePr/>
          <p:nvPr/>
        </p:nvGraphicFramePr>
        <p:xfrm>
          <a:off x="730080" y="3070080"/>
          <a:ext cx="3631320" cy="774000"/>
        </p:xfrm>
        <a:graphic>
          <a:graphicData uri="http://schemas.openxmlformats.org/presentationml/2006/ole">
            <p:oleObj progId="Equation.DSMT4" r:id="rId7" spid="">
              <p:embed/>
              <p:pic>
                <p:nvPicPr>
                  <p:cNvPr id="783" name="Object 20" descr=""/>
                  <p:cNvPicPr/>
                  <p:nvPr/>
                </p:nvPicPr>
                <p:blipFill>
                  <a:blip r:embed="rId8"/>
                  <a:stretch/>
                </p:blipFill>
                <p:spPr>
                  <a:xfrm>
                    <a:off x="730080" y="3070080"/>
                    <a:ext cx="3631320" cy="774000"/>
                  </a:xfrm>
                  <a:prstGeom prst="rect">
                    <a:avLst/>
                  </a:prstGeom>
                  <a:ln w="0">
                    <a:noFill/>
                  </a:ln>
                </p:spPr>
              </p:pic>
            </p:oleObj>
          </a:graphicData>
        </a:graphic>
      </p:graphicFrame>
      <p:sp>
        <p:nvSpPr>
          <p:cNvPr id="784" name="Freeform 21"/>
          <p:cNvSpPr/>
          <p:nvPr/>
        </p:nvSpPr>
        <p:spPr>
          <a:xfrm>
            <a:off x="3263760" y="3794040"/>
            <a:ext cx="913680" cy="151560"/>
          </a:xfrm>
          <a:custGeom>
            <a:avLst/>
            <a:gdLst>
              <a:gd name="textAreaLeft" fmla="*/ 0 w 913680"/>
              <a:gd name="textAreaRight" fmla="*/ 914400 w 913680"/>
              <a:gd name="textAreaTop" fmla="*/ 0 h 151560"/>
              <a:gd name="textAreaBottom" fmla="*/ 152280 h 151560"/>
            </a:gdLst>
            <a:ahLst/>
            <a:rect l="textAreaLeft" t="textAreaTop" r="textAreaRight" b="textAreaBottom"/>
            <a:pathLst>
              <a:path w="576" h="144">
                <a:moveTo>
                  <a:pt x="0" y="0"/>
                </a:moveTo>
                <a:lnTo>
                  <a:pt x="0" y="144"/>
                </a:lnTo>
                <a:lnTo>
                  <a:pt x="576" y="144"/>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85" name="Text Box 22"/>
          <p:cNvSpPr/>
          <p:nvPr/>
        </p:nvSpPr>
        <p:spPr>
          <a:xfrm>
            <a:off x="4164480" y="3765600"/>
            <a:ext cx="991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誤差関数</a:t>
            </a:r>
            <a:endParaRPr b="0" lang="en-US" sz="1600" spc="-1" strike="noStrike">
              <a:solidFill>
                <a:srgbClr val="000000"/>
              </a:solidFill>
              <a:latin typeface="Arial"/>
            </a:endParaRPr>
          </a:p>
        </p:txBody>
      </p:sp>
      <p:sp>
        <p:nvSpPr>
          <p:cNvPr id="786" name="Freeform 24"/>
          <p:cNvSpPr/>
          <p:nvPr/>
        </p:nvSpPr>
        <p:spPr>
          <a:xfrm flipV="1">
            <a:off x="3124080" y="2994840"/>
            <a:ext cx="1065960" cy="127800"/>
          </a:xfrm>
          <a:custGeom>
            <a:avLst/>
            <a:gdLst>
              <a:gd name="textAreaLeft" fmla="*/ 0 w 1065960"/>
              <a:gd name="textAreaRight" fmla="*/ 1066680 w 1065960"/>
              <a:gd name="textAreaTop" fmla="*/ 360 h 127800"/>
              <a:gd name="textAreaBottom" fmla="*/ 128880 h 127800"/>
            </a:gdLst>
            <a:ahLst/>
            <a:rect l="textAreaLeft" t="textAreaTop" r="textAreaRight" b="textAreaBottom"/>
            <a:pathLst>
              <a:path w="576" h="144">
                <a:moveTo>
                  <a:pt x="0" y="0"/>
                </a:moveTo>
                <a:lnTo>
                  <a:pt x="0" y="144"/>
                </a:lnTo>
                <a:lnTo>
                  <a:pt x="576" y="144"/>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787" name="Text Box 25"/>
          <p:cNvSpPr/>
          <p:nvPr/>
        </p:nvSpPr>
        <p:spPr>
          <a:xfrm>
            <a:off x="4164840" y="2819520"/>
            <a:ext cx="11941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補誤差関数</a:t>
            </a:r>
            <a:endParaRPr b="0" lang="en-US" sz="1600" spc="-1" strike="noStrike">
              <a:solidFill>
                <a:srgbClr val="000000"/>
              </a:solidFill>
              <a:latin typeface="Arial"/>
            </a:endParaRPr>
          </a:p>
        </p:txBody>
      </p:sp>
      <p:pic>
        <p:nvPicPr>
          <p:cNvPr id="788" name="Picture 26" descr=""/>
          <p:cNvPicPr/>
          <p:nvPr/>
        </p:nvPicPr>
        <p:blipFill>
          <a:blip r:embed="rId9"/>
          <a:stretch/>
        </p:blipFill>
        <p:spPr>
          <a:xfrm>
            <a:off x="6781680" y="4449600"/>
            <a:ext cx="2056680" cy="1902600"/>
          </a:xfrm>
          <a:prstGeom prst="rect">
            <a:avLst/>
          </a:prstGeom>
          <a:ln w="38100">
            <a:solidFill>
              <a:srgbClr val="000000"/>
            </a:solidFill>
            <a:miter/>
          </a:ln>
        </p:spPr>
      </p:pic>
      <p:sp>
        <p:nvSpPr>
          <p:cNvPr id="789" name="Text Box 27"/>
          <p:cNvSpPr/>
          <p:nvPr/>
        </p:nvSpPr>
        <p:spPr>
          <a:xfrm>
            <a:off x="878400" y="4017960"/>
            <a:ext cx="3168360" cy="302760"/>
          </a:xfrm>
          <a:prstGeom prst="rect">
            <a:avLst/>
          </a:prstGeom>
          <a:noFill/>
          <a:ln w="9525">
            <a:solidFill>
              <a:srgbClr val="000000"/>
            </a:solidFill>
            <a:prstDash val="dash"/>
            <a:miter/>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Times New Roman"/>
                <a:ea typeface="HG丸ｺﾞｼｯｸM-PRO"/>
              </a:rPr>
              <a:t>x </a:t>
            </a:r>
            <a:r>
              <a:rPr b="0" lang="ja-JP" sz="1400" spc="-1" strike="noStrike">
                <a:solidFill>
                  <a:srgbClr val="000000"/>
                </a:solidFill>
                <a:latin typeface="Times New Roman"/>
                <a:ea typeface="HG丸ｺﾞｼｯｸM-PRO"/>
              </a:rPr>
              <a:t>と </a:t>
            </a:r>
            <a:r>
              <a:rPr b="0" lang="en-US" sz="1400" spc="-1" strike="noStrike">
                <a:solidFill>
                  <a:srgbClr val="000000"/>
                </a:solidFill>
                <a:latin typeface="Times New Roman"/>
                <a:ea typeface="HG丸ｺﾞｼｯｸM-PRO"/>
              </a:rPr>
              <a:t>t </a:t>
            </a:r>
            <a:r>
              <a:rPr b="0" lang="ja-JP" sz="1400" spc="-1" strike="noStrike">
                <a:solidFill>
                  <a:srgbClr val="000000"/>
                </a:solidFill>
                <a:latin typeface="Times New Roman"/>
                <a:ea typeface="HG丸ｺﾞｼｯｸM-PRO"/>
              </a:rPr>
              <a:t>による </a:t>
            </a:r>
            <a:r>
              <a:rPr b="0" lang="en-US" sz="1400" spc="-1" strike="noStrike">
                <a:solidFill>
                  <a:srgbClr val="000000"/>
                </a:solidFill>
                <a:latin typeface="Times New Roman"/>
                <a:ea typeface="HG丸ｺﾞｼｯｸM-PRO"/>
              </a:rPr>
              <a:t>T </a:t>
            </a:r>
            <a:r>
              <a:rPr b="0" lang="ja-JP" sz="1400" spc="-1" strike="noStrike">
                <a:solidFill>
                  <a:srgbClr val="000000"/>
                </a:solidFill>
                <a:latin typeface="Times New Roman"/>
                <a:ea typeface="HG丸ｺﾞｼｯｸM-PRO"/>
              </a:rPr>
              <a:t>の変化を考察してみよ</a:t>
            </a:r>
            <a:endParaRPr b="0" lang="en-US" sz="1400" spc="-1" strike="noStrike">
              <a:solidFill>
                <a:srgbClr val="000000"/>
              </a:solidFill>
              <a:latin typeface="Arial"/>
            </a:endParaRPr>
          </a:p>
        </p:txBody>
      </p:sp>
      <p:graphicFrame>
        <p:nvGraphicFramePr>
          <p:cNvPr id="790" name="Object 28"/>
          <p:cNvGraphicFramePr/>
          <p:nvPr/>
        </p:nvGraphicFramePr>
        <p:xfrm>
          <a:off x="533520" y="4456080"/>
          <a:ext cx="672480" cy="304200"/>
        </p:xfrm>
        <a:graphic>
          <a:graphicData uri="http://schemas.openxmlformats.org/presentationml/2006/ole">
            <p:oleObj progId="Equation.DSMT4" r:id="rId10" spid="">
              <p:embed/>
              <p:pic>
                <p:nvPicPr>
                  <p:cNvPr id="791" name="Object 28" descr=""/>
                  <p:cNvPicPr/>
                  <p:nvPr/>
                </p:nvPicPr>
                <p:blipFill>
                  <a:blip r:embed="rId11"/>
                  <a:stretch/>
                </p:blipFill>
                <p:spPr>
                  <a:xfrm>
                    <a:off x="533520" y="4456080"/>
                    <a:ext cx="672480" cy="304200"/>
                  </a:xfrm>
                  <a:prstGeom prst="rect">
                    <a:avLst/>
                  </a:prstGeom>
                  <a:ln w="0">
                    <a:noFill/>
                  </a:ln>
                </p:spPr>
              </p:pic>
            </p:oleObj>
          </a:graphicData>
        </a:graphic>
      </p:graphicFrame>
      <p:sp>
        <p:nvSpPr>
          <p:cNvPr id="792" name="Freeform 29"/>
          <p:cNvSpPr/>
          <p:nvPr/>
        </p:nvSpPr>
        <p:spPr>
          <a:xfrm>
            <a:off x="4038480" y="4191120"/>
            <a:ext cx="2742480" cy="990000"/>
          </a:xfrm>
          <a:custGeom>
            <a:avLst/>
            <a:gdLst>
              <a:gd name="textAreaLeft" fmla="*/ 0 w 2742480"/>
              <a:gd name="textAreaRight" fmla="*/ 2743200 w 2742480"/>
              <a:gd name="textAreaTop" fmla="*/ 0 h 990000"/>
              <a:gd name="textAreaBottom" fmla="*/ 990720 h 990000"/>
            </a:gdLst>
            <a:ahLst/>
            <a:rect l="textAreaLeft" t="textAreaTop" r="textAreaRight" b="textAreaBottom"/>
            <a:pathLst>
              <a:path w="1776" h="384">
                <a:moveTo>
                  <a:pt x="0" y="0"/>
                </a:moveTo>
                <a:lnTo>
                  <a:pt x="1440" y="0"/>
                </a:lnTo>
                <a:lnTo>
                  <a:pt x="1440" y="384"/>
                </a:lnTo>
                <a:lnTo>
                  <a:pt x="1776" y="384"/>
                </a:lnTo>
              </a:path>
            </a:pathLst>
          </a:custGeom>
          <a:noFill/>
          <a:ln w="9525">
            <a:solidFill>
              <a:srgbClr val="000000"/>
            </a:solidFill>
            <a:prstDash val="dash"/>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793" name="Object 31"/>
          <p:cNvGraphicFramePr/>
          <p:nvPr/>
        </p:nvGraphicFramePr>
        <p:xfrm>
          <a:off x="609480" y="5264280"/>
          <a:ext cx="4507920" cy="304200"/>
        </p:xfrm>
        <a:graphic>
          <a:graphicData uri="http://schemas.openxmlformats.org/presentationml/2006/ole">
            <p:oleObj progId="Equation.DSMT4" r:id="rId12" spid="">
              <p:embed/>
              <p:pic>
                <p:nvPicPr>
                  <p:cNvPr id="794" name="Object 31" descr=""/>
                  <p:cNvPicPr/>
                  <p:nvPr/>
                </p:nvPicPr>
                <p:blipFill>
                  <a:blip r:embed="rId13"/>
                  <a:stretch/>
                </p:blipFill>
                <p:spPr>
                  <a:xfrm>
                    <a:off x="609480" y="5264280"/>
                    <a:ext cx="4507920" cy="304200"/>
                  </a:xfrm>
                  <a:prstGeom prst="rect">
                    <a:avLst/>
                  </a:prstGeom>
                  <a:ln w="0">
                    <a:noFill/>
                  </a:ln>
                </p:spPr>
              </p:pic>
            </p:oleObj>
          </a:graphicData>
        </a:graphic>
      </p:graphicFrame>
      <p:sp>
        <p:nvSpPr>
          <p:cNvPr id="795" name="Text Box 32"/>
          <p:cNvSpPr/>
          <p:nvPr/>
        </p:nvSpPr>
        <p:spPr>
          <a:xfrm>
            <a:off x="5181480" y="5111640"/>
            <a:ext cx="929520" cy="515880"/>
          </a:xfrm>
          <a:prstGeom prst="rect">
            <a:avLst/>
          </a:prstGeom>
          <a:noFill/>
          <a:ln w="9525">
            <a:solidFill>
              <a:srgbClr val="000000"/>
            </a:solidFill>
            <a:prstDash val="dash"/>
            <a:miter/>
          </a:ln>
        </p:spPr>
        <p:style>
          <a:lnRef idx="0"/>
          <a:fillRef idx="0"/>
          <a:effectRef idx="0"/>
          <a:fontRef idx="minor"/>
        </p:style>
        <p:txBody>
          <a:bodyPr lIns="90000" rIns="90000" tIns="45000" bIns="45000" anchor="t">
            <a:spAutoFit/>
          </a:bodyPr>
          <a:p>
            <a:pPr>
              <a:lnSpc>
                <a:spcPct val="100000"/>
              </a:lnSpc>
            </a:pPr>
            <a:r>
              <a:rPr b="0" lang="ja-JP" sz="1400" spc="-1" strike="noStrike">
                <a:solidFill>
                  <a:srgbClr val="000000"/>
                </a:solidFill>
                <a:latin typeface="Times New Roman"/>
                <a:ea typeface="HG丸ｺﾞｼｯｸM-PRO"/>
              </a:rPr>
              <a:t>だんだん深くなる</a:t>
            </a:r>
            <a:endParaRPr b="0" lang="en-US" sz="1400" spc="-1" strike="noStrike">
              <a:solidFill>
                <a:srgbClr val="000000"/>
              </a:solidFill>
              <a:latin typeface="Arial"/>
            </a:endParaRPr>
          </a:p>
        </p:txBody>
      </p:sp>
      <p:sp>
        <p:nvSpPr>
          <p:cNvPr id="796" name="Rectangle 33"/>
          <p:cNvSpPr/>
          <p:nvPr/>
        </p:nvSpPr>
        <p:spPr>
          <a:xfrm>
            <a:off x="7696080" y="5334120"/>
            <a:ext cx="380160" cy="304200"/>
          </a:xfrm>
          <a:prstGeom prst="rect">
            <a:avLst/>
          </a:prstGeom>
          <a:noFill/>
          <a:ln w="15875">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pic>
        <p:nvPicPr>
          <p:cNvPr id="797" name="" descr="">
            <a:hlinkClick r:id="" action="ppaction://media"/>
          </p:cNvPr>
          <p:cNvPicPr/>
          <p:nvPr>
            <a:videoFile r:link="rId14"/>
            <p:extLst>
              <p:ext uri="{DAA4B4D4-6D71-4841-9C94-3DE7FCFB9230}">
                <p14:media r:embed="rId15"/>
              </p:ext>
            </p:extLst>
          </p:nvPr>
        </p:nvPicPr>
        <p:blipFill>
          <a:blip r:embed="rId16"/>
          <a:stretch>
            <a:fillRect/>
          </a:stretch>
        </p:blipFill>
        <p:spPr>
          <a:xfrm>
            <a:off x="4915800" y="980640"/>
            <a:ext cx="1523880" cy="1144800"/>
          </a:xfrm>
          <a:prstGeom prst="rect">
            <a:avLst/>
          </a:prstGeom>
          <a:ln w="0">
            <a:noFill/>
          </a:ln>
        </p:spPr>
      </p:pic>
      <p:sp>
        <p:nvSpPr>
          <p:cNvPr id="798" name="正方形/長方形 1"/>
          <p:cNvSpPr/>
          <p:nvPr/>
        </p:nvSpPr>
        <p:spPr>
          <a:xfrm>
            <a:off x="4500000" y="980640"/>
            <a:ext cx="261720" cy="1144800"/>
          </a:xfrm>
          <a:prstGeom prst="rect">
            <a:avLst/>
          </a:prstGeom>
          <a:noFill/>
          <a:ln w="9525">
            <a:solidFill>
              <a:srgbClr val="000000"/>
            </a:solidFill>
            <a:round/>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cxnSp>
        <p:nvCxnSpPr>
          <p:cNvPr id="799" name="直線コネクタ 3"/>
          <p:cNvCxnSpPr/>
          <p:nvPr/>
        </p:nvCxnSpPr>
        <p:spPr>
          <a:xfrm>
            <a:off x="4762440" y="990360"/>
            <a:ext cx="720" cy="1136160"/>
          </a:xfrm>
          <a:prstGeom prst="straightConnector1">
            <a:avLst/>
          </a:prstGeom>
          <a:ln w="38100">
            <a:solidFill>
              <a:srgbClr val="ff0000"/>
            </a:solidFill>
            <a:round/>
          </a:ln>
        </p:spPr>
      </p:cxnSp>
      <p:cxnSp>
        <p:nvCxnSpPr>
          <p:cNvPr id="800" name="直線矢印コネクタ 5"/>
          <p:cNvCxnSpPr/>
          <p:nvPr/>
        </p:nvCxnSpPr>
        <p:spPr>
          <a:xfrm>
            <a:off x="4162320" y="1538280"/>
            <a:ext cx="338040" cy="720"/>
          </a:xfrm>
          <a:prstGeom prst="straightConnector1">
            <a:avLst/>
          </a:prstGeom>
          <a:ln w="9525">
            <a:solidFill>
              <a:srgbClr val="000000"/>
            </a:solidFill>
            <a:round/>
            <a:tailEnd len="med" type="triangle" w="med"/>
          </a:ln>
        </p:spPr>
      </p:cxnSp>
      <p:sp>
        <p:nvSpPr>
          <p:cNvPr id="801" name="テキスト ボックス 7"/>
          <p:cNvSpPr/>
          <p:nvPr/>
        </p:nvSpPr>
        <p:spPr>
          <a:xfrm>
            <a:off x="7744320" y="415440"/>
            <a:ext cx="11941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沸騰モデル</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timing>
    <p:tnLst>
      <p:par>
        <p:cTn id="160" dur="indefinite" restart="never" nodeType="tmRoot">
          <p:childTnLst>
            <p:video>
              <p:cMediaNode>
                <p:cTn>
                  <p:stCondLst>
                    <p:cond delay="indefinite"/>
                  </p:stCondLst>
                </p:cTn>
                <p:tgtEl>
                  <p:spTgt spid="797"/>
                </p:tgtEl>
              </p:cMediaNode>
            </p:video>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3.2.6 </a:t>
            </a:r>
            <a:r>
              <a:rPr b="1" lang="ja-JP" sz="3200" spc="-1" strike="noStrike">
                <a:solidFill>
                  <a:srgbClr val="000099"/>
                </a:solidFill>
                <a:latin typeface="Times New Roman"/>
                <a:ea typeface="HG丸ｺﾞｼｯｸM-PRO"/>
              </a:rPr>
              <a:t>２つの物体の接触問題</a:t>
            </a:r>
            <a:endParaRPr b="0" lang="en-US" sz="3200" spc="-1" strike="noStrike">
              <a:solidFill>
                <a:srgbClr val="000000"/>
              </a:solidFill>
              <a:latin typeface="Arial"/>
            </a:endParaRPr>
          </a:p>
        </p:txBody>
      </p:sp>
      <p:sp>
        <p:nvSpPr>
          <p:cNvPr id="803"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en-US" sz="2000" spc="-1" strike="noStrike">
                <a:solidFill>
                  <a:srgbClr val="000099"/>
                </a:solidFill>
                <a:latin typeface="Times New Roman"/>
                <a:ea typeface="HG丸ｺﾞｼｯｸM-PRO"/>
              </a:rPr>
              <a:t>3.2.3-3.2.5 </a:t>
            </a:r>
            <a:r>
              <a:rPr b="0" lang="ja-JP" sz="2000" spc="-1" strike="noStrike">
                <a:solidFill>
                  <a:srgbClr val="000099"/>
                </a:solidFill>
                <a:latin typeface="Times New Roman"/>
                <a:ea typeface="HG丸ｺﾞｼｯｸM-PRO"/>
              </a:rPr>
              <a:t>省略</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接触問題：サウナ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木にはさわれるが鉄にはさわれない．</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半無限物体の解は </a:t>
            </a:r>
            <a:r>
              <a:rPr b="0" lang="en-US" sz="2000" spc="-1" strike="noStrike">
                <a:solidFill>
                  <a:srgbClr val="000099"/>
                </a:solidFill>
                <a:latin typeface="Wingdings"/>
                <a:ea typeface="HG丸ｺﾞｼｯｸM-PRO"/>
              </a:rPr>
              <a:t></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界面温度を </a:t>
            </a: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s</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とすれば</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界面の左右で熱流束が等しいから</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s</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について整理すると</a:t>
            </a:r>
            <a:endParaRPr b="0" lang="en-US" sz="2000" spc="-1" strike="noStrike">
              <a:solidFill>
                <a:srgbClr val="000000"/>
              </a:solidFill>
              <a:latin typeface="Arial"/>
            </a:endParaRPr>
          </a:p>
        </p:txBody>
      </p:sp>
      <p:graphicFrame>
        <p:nvGraphicFramePr>
          <p:cNvPr id="804" name="Object 11"/>
          <p:cNvGraphicFramePr/>
          <p:nvPr/>
        </p:nvGraphicFramePr>
        <p:xfrm>
          <a:off x="768240" y="2793960"/>
          <a:ext cx="4494960" cy="862920"/>
        </p:xfrm>
        <a:graphic>
          <a:graphicData uri="http://schemas.openxmlformats.org/presentationml/2006/ole">
            <p:oleObj progId="Equation.DSMT4" r:id="rId1" spid="">
              <p:embed/>
              <p:pic>
                <p:nvPicPr>
                  <p:cNvPr id="805" name="Object 11" descr=""/>
                  <p:cNvPicPr/>
                  <p:nvPr/>
                </p:nvPicPr>
                <p:blipFill>
                  <a:blip r:embed="rId2"/>
                  <a:stretch/>
                </p:blipFill>
                <p:spPr>
                  <a:xfrm>
                    <a:off x="768240" y="2793960"/>
                    <a:ext cx="4494960" cy="862920"/>
                  </a:xfrm>
                  <a:prstGeom prst="rect">
                    <a:avLst/>
                  </a:prstGeom>
                  <a:ln w="0">
                    <a:noFill/>
                  </a:ln>
                </p:spPr>
              </p:pic>
            </p:oleObj>
          </a:graphicData>
        </a:graphic>
      </p:graphicFrame>
      <p:graphicFrame>
        <p:nvGraphicFramePr>
          <p:cNvPr id="806" name="Object 12"/>
          <p:cNvGraphicFramePr/>
          <p:nvPr/>
        </p:nvGraphicFramePr>
        <p:xfrm>
          <a:off x="3035160" y="1886040"/>
          <a:ext cx="4050720" cy="380160"/>
        </p:xfrm>
        <a:graphic>
          <a:graphicData uri="http://schemas.openxmlformats.org/presentationml/2006/ole">
            <p:oleObj progId="Equation.DSMT4" r:id="rId3" spid="">
              <p:embed/>
              <p:pic>
                <p:nvPicPr>
                  <p:cNvPr id="807" name="Object 12" descr=""/>
                  <p:cNvPicPr/>
                  <p:nvPr/>
                </p:nvPicPr>
                <p:blipFill>
                  <a:blip r:embed="rId4"/>
                  <a:stretch/>
                </p:blipFill>
                <p:spPr>
                  <a:xfrm>
                    <a:off x="3035160" y="1886040"/>
                    <a:ext cx="4050720" cy="380160"/>
                  </a:xfrm>
                  <a:prstGeom prst="rect">
                    <a:avLst/>
                  </a:prstGeom>
                  <a:ln w="0">
                    <a:noFill/>
                  </a:ln>
                </p:spPr>
              </p:pic>
            </p:oleObj>
          </a:graphicData>
        </a:graphic>
      </p:graphicFrame>
      <p:graphicFrame>
        <p:nvGraphicFramePr>
          <p:cNvPr id="808" name="Object 13"/>
          <p:cNvGraphicFramePr/>
          <p:nvPr/>
        </p:nvGraphicFramePr>
        <p:xfrm>
          <a:off x="806400" y="4191120"/>
          <a:ext cx="6908040" cy="913680"/>
        </p:xfrm>
        <a:graphic>
          <a:graphicData uri="http://schemas.openxmlformats.org/presentationml/2006/ole">
            <p:oleObj progId="Equation.DSMT4" r:id="rId5" spid="">
              <p:embed/>
              <p:pic>
                <p:nvPicPr>
                  <p:cNvPr id="809" name="Object 13" descr=""/>
                  <p:cNvPicPr/>
                  <p:nvPr/>
                </p:nvPicPr>
                <p:blipFill>
                  <a:blip r:embed="rId6"/>
                  <a:stretch/>
                </p:blipFill>
                <p:spPr>
                  <a:xfrm>
                    <a:off x="806400" y="4191120"/>
                    <a:ext cx="6908040" cy="913680"/>
                  </a:xfrm>
                  <a:prstGeom prst="rect">
                    <a:avLst/>
                  </a:prstGeom>
                  <a:ln w="0">
                    <a:noFill/>
                  </a:ln>
                </p:spPr>
              </p:pic>
            </p:oleObj>
          </a:graphicData>
        </a:graphic>
      </p:graphicFrame>
      <p:grpSp>
        <p:nvGrpSpPr>
          <p:cNvPr id="810" name="Group 17"/>
          <p:cNvGrpSpPr/>
          <p:nvPr/>
        </p:nvGrpSpPr>
        <p:grpSpPr>
          <a:xfrm>
            <a:off x="6946200" y="1143000"/>
            <a:ext cx="2118240" cy="1738080"/>
            <a:chOff x="6946200" y="1143000"/>
            <a:chExt cx="2118240" cy="1738080"/>
          </a:xfrm>
        </p:grpSpPr>
        <p:sp>
          <p:nvSpPr>
            <p:cNvPr id="811" name="Rectangle 4"/>
            <p:cNvSpPr/>
            <p:nvPr/>
          </p:nvSpPr>
          <p:spPr>
            <a:xfrm>
              <a:off x="7315200" y="1219320"/>
              <a:ext cx="685080" cy="1370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812" name="Rectangle 5"/>
            <p:cNvSpPr/>
            <p:nvPr/>
          </p:nvSpPr>
          <p:spPr>
            <a:xfrm>
              <a:off x="8001000" y="1219320"/>
              <a:ext cx="685080" cy="13708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813" name="Freeform 6"/>
            <p:cNvSpPr/>
            <p:nvPr/>
          </p:nvSpPr>
          <p:spPr>
            <a:xfrm>
              <a:off x="7315200" y="1319040"/>
              <a:ext cx="1370880" cy="1224720"/>
            </a:xfrm>
            <a:custGeom>
              <a:avLst/>
              <a:gdLst>
                <a:gd name="textAreaLeft" fmla="*/ 0 w 1370880"/>
                <a:gd name="textAreaRight" fmla="*/ 1371600 w 1370880"/>
                <a:gd name="textAreaTop" fmla="*/ 0 h 1224720"/>
                <a:gd name="textAreaBottom" fmla="*/ 1225440 h 1224720"/>
              </a:gdLst>
              <a:ahLst/>
              <a:rect l="textAreaLeft" t="textAreaTop" r="textAreaRight" b="textAreaBottom"/>
              <a:pathLst>
                <a:path w="864" h="772">
                  <a:moveTo>
                    <a:pt x="0" y="33"/>
                  </a:moveTo>
                  <a:cubicBezTo>
                    <a:pt x="56" y="45"/>
                    <a:pt x="249" y="0"/>
                    <a:pt x="338" y="105"/>
                  </a:cubicBezTo>
                  <a:cubicBezTo>
                    <a:pt x="427" y="210"/>
                    <a:pt x="444" y="556"/>
                    <a:pt x="532" y="664"/>
                  </a:cubicBezTo>
                  <a:cubicBezTo>
                    <a:pt x="620" y="772"/>
                    <a:pt x="795" y="735"/>
                    <a:pt x="864" y="753"/>
                  </a:cubicBez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814" name="Text Box 7"/>
            <p:cNvSpPr/>
            <p:nvPr/>
          </p:nvSpPr>
          <p:spPr>
            <a:xfrm>
              <a:off x="7930080" y="1644480"/>
              <a:ext cx="34992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s</a:t>
              </a:r>
              <a:endParaRPr b="0" lang="en-US" sz="1600" spc="-1" strike="noStrike">
                <a:solidFill>
                  <a:srgbClr val="000000"/>
                </a:solidFill>
                <a:latin typeface="Arial"/>
              </a:endParaRPr>
            </a:p>
          </p:txBody>
        </p:sp>
        <p:sp>
          <p:nvSpPr>
            <p:cNvPr id="815" name="Text Box 8"/>
            <p:cNvSpPr/>
            <p:nvPr/>
          </p:nvSpPr>
          <p:spPr>
            <a:xfrm>
              <a:off x="8641440" y="2330280"/>
              <a:ext cx="4230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20</a:t>
              </a:r>
              <a:endParaRPr b="0" lang="en-US" sz="1600" spc="-1" strike="noStrike">
                <a:solidFill>
                  <a:srgbClr val="000000"/>
                </a:solidFill>
                <a:latin typeface="Arial"/>
              </a:endParaRPr>
            </a:p>
          </p:txBody>
        </p:sp>
        <p:sp>
          <p:nvSpPr>
            <p:cNvPr id="816" name="Text Box 9"/>
            <p:cNvSpPr/>
            <p:nvPr/>
          </p:nvSpPr>
          <p:spPr>
            <a:xfrm>
              <a:off x="6946200" y="1143000"/>
              <a:ext cx="42300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10</a:t>
              </a:r>
              <a:endParaRPr b="0" lang="en-US" sz="1600" spc="-1" strike="noStrike">
                <a:solidFill>
                  <a:srgbClr val="000000"/>
                </a:solidFill>
                <a:latin typeface="Arial"/>
              </a:endParaRPr>
            </a:p>
          </p:txBody>
        </p:sp>
        <p:sp>
          <p:nvSpPr>
            <p:cNvPr id="817" name="Line 14"/>
            <p:cNvSpPr/>
            <p:nvPr/>
          </p:nvSpPr>
          <p:spPr>
            <a:xfrm>
              <a:off x="7315200" y="2590560"/>
              <a:ext cx="1371600" cy="36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818" name="Text Box 15"/>
            <p:cNvSpPr/>
            <p:nvPr/>
          </p:nvSpPr>
          <p:spPr>
            <a:xfrm>
              <a:off x="8388000" y="2514600"/>
              <a:ext cx="34236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r>
                <a:rPr b="0" lang="en-US" sz="1600" spc="-1" strike="noStrike" baseline="-25000">
                  <a:solidFill>
                    <a:srgbClr val="000000"/>
                  </a:solidFill>
                  <a:latin typeface="Times New Roman"/>
                  <a:ea typeface="HG丸ｺﾞｼｯｸM-PRO"/>
                </a:rPr>
                <a:t>2</a:t>
              </a:r>
              <a:endParaRPr b="0" lang="en-US" sz="1600" spc="-1" strike="noStrike">
                <a:solidFill>
                  <a:srgbClr val="000000"/>
                </a:solidFill>
                <a:latin typeface="Arial"/>
              </a:endParaRPr>
            </a:p>
          </p:txBody>
        </p:sp>
        <p:sp>
          <p:nvSpPr>
            <p:cNvPr id="819" name="Text Box 16"/>
            <p:cNvSpPr/>
            <p:nvPr/>
          </p:nvSpPr>
          <p:spPr>
            <a:xfrm>
              <a:off x="7245000" y="2514600"/>
              <a:ext cx="34236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r>
                <a:rPr b="0" lang="en-US" sz="1600" spc="-1" strike="noStrike" baseline="-25000">
                  <a:solidFill>
                    <a:srgbClr val="000000"/>
                  </a:solidFill>
                  <a:latin typeface="Times New Roman"/>
                  <a:ea typeface="HG丸ｺﾞｼｯｸM-PRO"/>
                </a:rPr>
                <a:t>1</a:t>
              </a:r>
              <a:endParaRPr b="0" lang="en-US" sz="1600" spc="-1" strike="noStrike">
                <a:solidFill>
                  <a:srgbClr val="000000"/>
                </a:solidFill>
                <a:latin typeface="Arial"/>
              </a:endParaRPr>
            </a:p>
          </p:txBody>
        </p:sp>
      </p:grpSp>
      <p:graphicFrame>
        <p:nvGraphicFramePr>
          <p:cNvPr id="820" name="Object 18"/>
          <p:cNvGraphicFramePr/>
          <p:nvPr/>
        </p:nvGraphicFramePr>
        <p:xfrm>
          <a:off x="838080" y="5549760"/>
          <a:ext cx="2958480" cy="786600"/>
        </p:xfrm>
        <a:graphic>
          <a:graphicData uri="http://schemas.openxmlformats.org/presentationml/2006/ole">
            <p:oleObj progId="Equation.DSMT4" r:id="rId7" spid="">
              <p:embed/>
              <p:pic>
                <p:nvPicPr>
                  <p:cNvPr id="821" name="Object 18" descr=""/>
                  <p:cNvPicPr/>
                  <p:nvPr/>
                </p:nvPicPr>
                <p:blipFill>
                  <a:blip r:embed="rId8"/>
                  <a:stretch/>
                </p:blipFill>
                <p:spPr>
                  <a:xfrm>
                    <a:off x="838080" y="5549760"/>
                    <a:ext cx="2958480" cy="786600"/>
                  </a:xfrm>
                  <a:prstGeom prst="rect">
                    <a:avLst/>
                  </a:prstGeom>
                  <a:ln w="0">
                    <a:noFill/>
                  </a:ln>
                </p:spPr>
              </p:pic>
            </p:oleObj>
          </a:graphicData>
        </a:graphic>
      </p:graphicFrame>
      <p:sp>
        <p:nvSpPr>
          <p:cNvPr id="822" name="Text Box 19"/>
          <p:cNvSpPr/>
          <p:nvPr/>
        </p:nvSpPr>
        <p:spPr>
          <a:xfrm>
            <a:off x="3853440" y="5759280"/>
            <a:ext cx="15696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（重み付き平均）</a:t>
            </a:r>
            <a:endParaRPr b="0" lang="en-US" sz="1600" spc="-1" strike="noStrike">
              <a:solidFill>
                <a:srgbClr val="000000"/>
              </a:solidFill>
              <a:latin typeface="Arial"/>
            </a:endParaRPr>
          </a:p>
        </p:txBody>
      </p:sp>
      <p:sp>
        <p:nvSpPr>
          <p:cNvPr id="823" name="Text Box 20"/>
          <p:cNvSpPr/>
          <p:nvPr/>
        </p:nvSpPr>
        <p:spPr>
          <a:xfrm>
            <a:off x="5562720" y="5181480"/>
            <a:ext cx="3428280" cy="1224360"/>
          </a:xfrm>
          <a:prstGeom prst="rect">
            <a:avLst/>
          </a:prstGeom>
          <a:noFill/>
          <a:ln w="9525">
            <a:solidFill>
              <a:srgbClr val="ff0000"/>
            </a:solidFill>
            <a:miter/>
          </a:ln>
        </p:spPr>
        <p:style>
          <a:lnRef idx="0"/>
          <a:fillRef idx="0"/>
          <a:effectRef idx="0"/>
          <a:fontRef idx="minor"/>
        </p:style>
        <p:txBody>
          <a:bodyPr lIns="90000" rIns="90000" tIns="45000" bIns="45000" anchor="t">
            <a:spAutoFit/>
          </a:bodyPr>
          <a:p>
            <a:pPr marL="216000" indent="-216000">
              <a:lnSpc>
                <a:spcPct val="100000"/>
              </a:lnSpc>
              <a:spcBef>
                <a:spcPts val="901"/>
              </a:spcBef>
              <a:buClr>
                <a:srgbClr val="ff0000"/>
              </a:buClr>
              <a:buFont typeface="Wingdings" charset="2"/>
              <a:buChar char=""/>
            </a:pPr>
            <a:r>
              <a:rPr b="0" lang="ja-JP" sz="1800" spc="-1" strike="noStrike">
                <a:solidFill>
                  <a:srgbClr val="ff0000"/>
                </a:solidFill>
                <a:latin typeface="Times New Roman"/>
                <a:ea typeface="HG丸ｺﾞｼｯｸM-PRO"/>
              </a:rPr>
              <a:t>演習</a:t>
            </a:r>
            <a:r>
              <a:rPr b="0" lang="en-US" sz="1800" spc="-1" strike="noStrike">
                <a:solidFill>
                  <a:srgbClr val="ff0000"/>
                </a:solidFill>
                <a:latin typeface="Times New Roman"/>
                <a:ea typeface="HG丸ｺﾞｼｯｸM-PRO"/>
              </a:rPr>
              <a:t>3.2.2</a:t>
            </a:r>
            <a:r>
              <a:rPr b="0" lang="ja-JP" sz="1800" spc="-1" strike="noStrike">
                <a:solidFill>
                  <a:srgbClr val="ff0000"/>
                </a:solidFill>
                <a:latin typeface="Times New Roman"/>
                <a:ea typeface="HG丸ｺﾞｼｯｸM-PRO"/>
              </a:rPr>
              <a:t>：人の物性値は水と同じとして，サウナの中で杉の木にさわったときと鉄にさわったときの </a:t>
            </a:r>
            <a:r>
              <a:rPr b="0" lang="en-US" sz="1800" spc="-1" strike="noStrike">
                <a:solidFill>
                  <a:srgbClr val="ff0000"/>
                </a:solidFill>
                <a:latin typeface="Times New Roman"/>
                <a:ea typeface="HG丸ｺﾞｼｯｸM-PRO"/>
              </a:rPr>
              <a:t>T</a:t>
            </a:r>
            <a:r>
              <a:rPr b="0" lang="en-US" sz="1800" spc="-1" strike="noStrike" baseline="-25000">
                <a:solidFill>
                  <a:srgbClr val="ff0000"/>
                </a:solidFill>
                <a:latin typeface="Times New Roman"/>
                <a:ea typeface="HG丸ｺﾞｼｯｸM-PRO"/>
              </a:rPr>
              <a:t>s</a:t>
            </a:r>
            <a:r>
              <a:rPr b="0" lang="en-US" sz="1800" spc="-1" strike="noStrike">
                <a:solidFill>
                  <a:srgbClr val="ff0000"/>
                </a:solidFill>
                <a:latin typeface="Times New Roman"/>
                <a:ea typeface="HG丸ｺﾞｼｯｸM-PRO"/>
              </a:rPr>
              <a:t> </a:t>
            </a:r>
            <a:r>
              <a:rPr b="0" lang="ja-JP" sz="1800" spc="-1" strike="noStrike">
                <a:solidFill>
                  <a:srgbClr val="ff0000"/>
                </a:solidFill>
                <a:latin typeface="Times New Roman"/>
                <a:ea typeface="HG丸ｺﾞｼｯｸM-PRO"/>
              </a:rPr>
              <a:t>を比較せよ．</a:t>
            </a:r>
            <a:endParaRPr b="0" lang="en-US" sz="1800" spc="-1" strike="noStrike">
              <a:solidFill>
                <a:srgbClr val="000000"/>
              </a:solidFill>
              <a:latin typeface="Arial"/>
            </a:endParaRPr>
          </a:p>
        </p:txBody>
      </p:sp>
      <p:sp>
        <p:nvSpPr>
          <p:cNvPr id="824" name="Text Box 21"/>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pic>
        <p:nvPicPr>
          <p:cNvPr id="825" name="図 2" descr=""/>
          <p:cNvPicPr/>
          <p:nvPr/>
        </p:nvPicPr>
        <p:blipFill>
          <a:blip r:embed="rId9"/>
          <a:stretch/>
        </p:blipFill>
        <p:spPr>
          <a:xfrm>
            <a:off x="5796000" y="3131640"/>
            <a:ext cx="1776600" cy="785160"/>
          </a:xfrm>
          <a:prstGeom prst="rect">
            <a:avLst/>
          </a:prstGeom>
          <a:ln w="0">
            <a:noFill/>
          </a:ln>
        </p:spPr>
      </p:pic>
      <p:pic>
        <p:nvPicPr>
          <p:cNvPr id="826" name="図 3" descr=""/>
          <p:cNvPicPr/>
          <p:nvPr/>
        </p:nvPicPr>
        <p:blipFill>
          <a:blip r:embed="rId10"/>
          <a:stretch/>
        </p:blipFill>
        <p:spPr>
          <a:xfrm>
            <a:off x="7715160" y="3003480"/>
            <a:ext cx="1275480" cy="1220040"/>
          </a:xfrm>
          <a:prstGeom prst="rect">
            <a:avLst/>
          </a:prstGeom>
          <a:ln w="0">
            <a:noFill/>
          </a:ln>
        </p:spPr>
      </p:pic>
      <p:sp>
        <p:nvSpPr>
          <p:cNvPr id="827" name="テキスト ボックス 4"/>
          <p:cNvSpPr/>
          <p:nvPr/>
        </p:nvSpPr>
        <p:spPr>
          <a:xfrm>
            <a:off x="6571440" y="2949840"/>
            <a:ext cx="9914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クエンチ</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3.3 </a:t>
            </a:r>
            <a:r>
              <a:rPr b="1" lang="ja-JP" sz="3200" spc="-1" strike="noStrike">
                <a:solidFill>
                  <a:srgbClr val="000099"/>
                </a:solidFill>
                <a:latin typeface="Times New Roman"/>
                <a:ea typeface="HG丸ｺﾞｼｯｸM-PRO"/>
              </a:rPr>
              <a:t>熱伝導問題の数値解析法</a:t>
            </a:r>
            <a:endParaRPr b="0" lang="en-US" sz="3200" spc="-1" strike="noStrike">
              <a:solidFill>
                <a:srgbClr val="000000"/>
              </a:solidFill>
              <a:latin typeface="Arial"/>
            </a:endParaRPr>
          </a:p>
        </p:txBody>
      </p:sp>
      <p:sp>
        <p:nvSpPr>
          <p:cNvPr id="829" name="PlaceHolder 2"/>
          <p:cNvSpPr>
            <a:spLocks noGrp="1"/>
          </p:cNvSpPr>
          <p:nvPr>
            <p:ph/>
          </p:nvPr>
        </p:nvSpPr>
        <p:spPr>
          <a:xfrm>
            <a:off x="152280" y="1143000"/>
            <a:ext cx="8838360" cy="5028480"/>
          </a:xfrm>
          <a:prstGeom prst="rect">
            <a:avLst/>
          </a:prstGeom>
          <a:noFill/>
          <a:ln w="0">
            <a:noFill/>
          </a:ln>
        </p:spPr>
        <p:txBody>
          <a:bodyPr numCol="1" spcCol="0" lIns="90000" rIns="90000" tIns="45000" bIns="45000" anchor="t">
            <a:noAutofit/>
          </a:bodyPr>
          <a:p>
            <a:pPr marL="343080" indent="-343080">
              <a:lnSpc>
                <a:spcPct val="100000"/>
              </a:lnSpc>
              <a:spcBef>
                <a:spcPts val="2001"/>
              </a:spcBef>
              <a:buClr>
                <a:srgbClr val="000099"/>
              </a:buClr>
              <a:buFont typeface="Wingdings" charset="2"/>
              <a:buChar char=""/>
            </a:pPr>
            <a:r>
              <a:rPr b="0" lang="ja-JP" sz="2000" spc="-1" strike="noStrike">
                <a:solidFill>
                  <a:srgbClr val="000099"/>
                </a:solidFill>
                <a:latin typeface="Times New Roman"/>
                <a:ea typeface="HG丸ｺﾞｼｯｸM-PRO"/>
              </a:rPr>
              <a:t>教科書は解析的に解ける問題を集めている．問題を簡単化して解く解析的な方法は，現象理解に有用．これまでに出てきた例では，フィンの設計（一次元近似），温度計の時間応答，半無限物体など．</a:t>
            </a:r>
            <a:endParaRPr b="0" lang="en-US" sz="2000" spc="-1" strike="noStrike">
              <a:solidFill>
                <a:srgbClr val="000000"/>
              </a:solidFill>
              <a:latin typeface="Arial"/>
            </a:endParaRPr>
          </a:p>
          <a:p>
            <a:pPr marL="343080" indent="-343080">
              <a:lnSpc>
                <a:spcPct val="100000"/>
              </a:lnSpc>
              <a:spcBef>
                <a:spcPts val="2001"/>
              </a:spcBef>
              <a:buClr>
                <a:srgbClr val="000099"/>
              </a:buClr>
              <a:buFont typeface="Wingdings" charset="2"/>
              <a:buChar char=""/>
            </a:pPr>
            <a:r>
              <a:rPr b="0" lang="ja-JP" sz="2000" spc="-1" strike="noStrike">
                <a:solidFill>
                  <a:srgbClr val="000099"/>
                </a:solidFill>
                <a:latin typeface="Times New Roman"/>
                <a:ea typeface="HG丸ｺﾞｼｯｸM-PRO"/>
              </a:rPr>
              <a:t>実際には，三次元・非定常の場合もよくあり（定常状態のみを対象にする場合もあるが），境界条件も複雑．解析的に解ける問題はまれ．</a:t>
            </a:r>
            <a:endParaRPr b="0" lang="en-US" sz="2000" spc="-1" strike="noStrike">
              <a:solidFill>
                <a:srgbClr val="000000"/>
              </a:solidFill>
              <a:latin typeface="Arial"/>
            </a:endParaRPr>
          </a:p>
          <a:p>
            <a:pPr marL="343080" indent="-343080">
              <a:lnSpc>
                <a:spcPct val="100000"/>
              </a:lnSpc>
              <a:spcBef>
                <a:spcPts val="2001"/>
              </a:spcBef>
              <a:buClr>
                <a:srgbClr val="000099"/>
              </a:buClr>
              <a:buFont typeface="Wingdings" charset="2"/>
              <a:buChar char=""/>
            </a:pPr>
            <a:r>
              <a:rPr b="0" lang="ja-JP" sz="2000" spc="-1" strike="noStrike">
                <a:solidFill>
                  <a:srgbClr val="000099"/>
                </a:solidFill>
                <a:latin typeface="Times New Roman"/>
                <a:ea typeface="HG丸ｺﾞｼｯｸM-PRO"/>
              </a:rPr>
              <a:t>解析的に解けなければ数値的に（コンピューターで）解く．ある初期・境界条件における解が求まるだけであるが，複雑問題にも適用可能．</a:t>
            </a:r>
            <a:endParaRPr b="0" lang="en-US" sz="2000" spc="-1" strike="noStrike">
              <a:solidFill>
                <a:srgbClr val="000000"/>
              </a:solidFill>
              <a:latin typeface="Arial"/>
            </a:endParaRPr>
          </a:p>
          <a:p>
            <a:pPr marL="343080" indent="-343080">
              <a:lnSpc>
                <a:spcPct val="100000"/>
              </a:lnSpc>
              <a:spcBef>
                <a:spcPts val="2001"/>
              </a:spcBef>
              <a:buClr>
                <a:srgbClr val="000099"/>
              </a:buClr>
              <a:buFont typeface="Wingdings" charset="2"/>
              <a:buChar char=""/>
            </a:pPr>
            <a:r>
              <a:rPr b="0" lang="ja-JP" sz="2000" spc="-1" strike="noStrike">
                <a:solidFill>
                  <a:srgbClr val="000099"/>
                </a:solidFill>
                <a:latin typeface="Times New Roman"/>
                <a:ea typeface="HG丸ｺﾞｼｯｸM-PRO"/>
              </a:rPr>
              <a:t>パラメーター計算を実施することにより，形状，物性値，初期・境界条件の影響を知ることができる．解析的方法を併用すれば高い効果．</a:t>
            </a:r>
            <a:endParaRPr b="0" lang="en-US" sz="2000" spc="-1" strike="noStrike">
              <a:solidFill>
                <a:srgbClr val="000000"/>
              </a:solidFill>
              <a:latin typeface="Arial"/>
            </a:endParaRPr>
          </a:p>
          <a:p>
            <a:pPr marL="343080" indent="-343080">
              <a:lnSpc>
                <a:spcPct val="100000"/>
              </a:lnSpc>
              <a:spcBef>
                <a:spcPts val="2001"/>
              </a:spcBef>
              <a:buClr>
                <a:srgbClr val="000099"/>
              </a:buClr>
              <a:buFont typeface="Wingdings" charset="2"/>
              <a:buChar char=""/>
            </a:pPr>
            <a:r>
              <a:rPr b="0" lang="ja-JP" sz="2000" spc="-1" strike="noStrike">
                <a:solidFill>
                  <a:srgbClr val="000099"/>
                </a:solidFill>
                <a:latin typeface="Times New Roman"/>
                <a:ea typeface="HG丸ｺﾞｼｯｸM-PRO"/>
              </a:rPr>
              <a:t>フィンの設計例：解析的方法で各種パラメーターの影響を概略理解，数値シミュレーションで細部の形状をつめる，実験により有力な設計について性能検証</a:t>
            </a:r>
            <a:endParaRPr b="0" lang="en-US" sz="2000" spc="-1" strike="noStrike">
              <a:solidFill>
                <a:srgbClr val="000000"/>
              </a:solidFill>
              <a:latin typeface="Arial"/>
            </a:endParaRPr>
          </a:p>
        </p:txBody>
      </p:sp>
      <p:sp>
        <p:nvSpPr>
          <p:cNvPr id="830" name="Text Box 4"/>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熱伝導方程式の数値シミュレーション</a:t>
            </a:r>
            <a:endParaRPr b="0" lang="en-US" sz="3200" spc="-1" strike="noStrike">
              <a:solidFill>
                <a:srgbClr val="000000"/>
              </a:solidFill>
              <a:latin typeface="Arial"/>
            </a:endParaRPr>
          </a:p>
        </p:txBody>
      </p:sp>
      <p:sp>
        <p:nvSpPr>
          <p:cNvPr id="832"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熱伝導方程式－数値シミュレーションが簡単</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コンピューター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四則演算しかできない</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｢偏微分方程式</a:t>
            </a:r>
            <a:r>
              <a:rPr b="0" lang="en-US" sz="2000" spc="-1" strike="noStrike">
                <a:solidFill>
                  <a:srgbClr val="000099"/>
                </a:solidFill>
                <a:latin typeface="Times New Roman"/>
                <a:ea typeface="HG丸ｺﾞｼｯｸM-PRO"/>
              </a:rPr>
              <a:t>(PDE)</a:t>
            </a:r>
            <a:r>
              <a:rPr b="0" lang="ja-JP" sz="2000" spc="-1" strike="noStrike">
                <a:solidFill>
                  <a:srgbClr val="000099"/>
                </a:solidFill>
                <a:latin typeface="Times New Roman"/>
                <a:ea typeface="HG丸ｺﾞｼｯｸM-PRO"/>
              </a:rPr>
              <a:t>｣を｢差分方程式</a:t>
            </a:r>
            <a:r>
              <a:rPr b="0" lang="en-US" sz="2000" spc="-1" strike="noStrike">
                <a:solidFill>
                  <a:srgbClr val="000099"/>
                </a:solidFill>
                <a:latin typeface="Times New Roman"/>
                <a:ea typeface="HG丸ｺﾞｼｯｸM-PRO"/>
              </a:rPr>
              <a:t>(FDE)</a:t>
            </a:r>
            <a:r>
              <a:rPr b="0" lang="ja-JP" sz="2000" spc="-1" strike="noStrike">
                <a:solidFill>
                  <a:srgbClr val="000099"/>
                </a:solidFill>
                <a:latin typeface="Times New Roman"/>
                <a:ea typeface="HG丸ｺﾞｼｯｸM-PRO"/>
              </a:rPr>
              <a:t>｣に変換（テーラー展開）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熱伝導方程式（一次元，非定常，内部発熱なし）</a:t>
            </a:r>
            <a:endParaRPr b="0" lang="en-US" sz="2000" spc="-1" strike="noStrike">
              <a:solidFill>
                <a:srgbClr val="000000"/>
              </a:solidFill>
              <a:latin typeface="Arial"/>
            </a:endParaRPr>
          </a:p>
        </p:txBody>
      </p:sp>
      <p:graphicFrame>
        <p:nvGraphicFramePr>
          <p:cNvPr id="833" name="Object 5"/>
          <p:cNvGraphicFramePr/>
          <p:nvPr/>
        </p:nvGraphicFramePr>
        <p:xfrm>
          <a:off x="2590920" y="2819520"/>
          <a:ext cx="1116720" cy="596160"/>
        </p:xfrm>
        <a:graphic>
          <a:graphicData uri="http://schemas.openxmlformats.org/presentationml/2006/ole">
            <p:oleObj progId="Equation.DSMT4" r:id="rId1" spid="">
              <p:embed/>
              <p:pic>
                <p:nvPicPr>
                  <p:cNvPr id="834" name="Object 5" descr=""/>
                  <p:cNvPicPr/>
                  <p:nvPr/>
                </p:nvPicPr>
                <p:blipFill>
                  <a:blip r:embed="rId2"/>
                  <a:stretch/>
                </p:blipFill>
                <p:spPr>
                  <a:xfrm>
                    <a:off x="2590920" y="2819520"/>
                    <a:ext cx="1116720" cy="596160"/>
                  </a:xfrm>
                  <a:prstGeom prst="rect">
                    <a:avLst/>
                  </a:prstGeom>
                  <a:ln w="0">
                    <a:noFill/>
                  </a:ln>
                </p:spPr>
              </p:pic>
            </p:oleObj>
          </a:graphicData>
        </a:graphic>
      </p:graphicFrame>
      <p:pic>
        <p:nvPicPr>
          <p:cNvPr id="835" name="Picture 53" descr=""/>
          <p:cNvPicPr/>
          <p:nvPr/>
        </p:nvPicPr>
        <p:blipFill>
          <a:blip r:embed="rId3"/>
          <a:stretch/>
        </p:blipFill>
        <p:spPr>
          <a:xfrm>
            <a:off x="6477120" y="2496960"/>
            <a:ext cx="2610720" cy="2455200"/>
          </a:xfrm>
          <a:prstGeom prst="rect">
            <a:avLst/>
          </a:prstGeom>
          <a:ln w="0">
            <a:noFill/>
          </a:ln>
        </p:spPr>
      </p:pic>
      <p:graphicFrame>
        <p:nvGraphicFramePr>
          <p:cNvPr id="836" name="Object 54"/>
          <p:cNvGraphicFramePr/>
          <p:nvPr/>
        </p:nvGraphicFramePr>
        <p:xfrm>
          <a:off x="152280" y="3505320"/>
          <a:ext cx="5346000" cy="939240"/>
        </p:xfrm>
        <a:graphic>
          <a:graphicData uri="http://schemas.openxmlformats.org/presentationml/2006/ole">
            <p:oleObj progId="Equation.DSMT4" r:id="rId4" spid="">
              <p:embed/>
              <p:pic>
                <p:nvPicPr>
                  <p:cNvPr id="837" name="Object 54" descr=""/>
                  <p:cNvPicPr/>
                  <p:nvPr/>
                </p:nvPicPr>
                <p:blipFill>
                  <a:blip r:embed="rId5"/>
                  <a:stretch/>
                </p:blipFill>
                <p:spPr>
                  <a:xfrm>
                    <a:off x="152280" y="3505320"/>
                    <a:ext cx="5346000" cy="939240"/>
                  </a:xfrm>
                  <a:prstGeom prst="rect">
                    <a:avLst/>
                  </a:prstGeom>
                  <a:ln w="0">
                    <a:noFill/>
                  </a:ln>
                </p:spPr>
              </p:pic>
            </p:oleObj>
          </a:graphicData>
        </a:graphic>
      </p:graphicFrame>
      <p:graphicFrame>
        <p:nvGraphicFramePr>
          <p:cNvPr id="838" name="Object 55"/>
          <p:cNvGraphicFramePr/>
          <p:nvPr/>
        </p:nvGraphicFramePr>
        <p:xfrm>
          <a:off x="152280" y="4572000"/>
          <a:ext cx="6285960" cy="862920"/>
        </p:xfrm>
        <a:graphic>
          <a:graphicData uri="http://schemas.openxmlformats.org/presentationml/2006/ole">
            <p:oleObj progId="Equation.DSMT4" r:id="rId6" spid="">
              <p:embed/>
              <p:pic>
                <p:nvPicPr>
                  <p:cNvPr id="839" name="Object 55" descr=""/>
                  <p:cNvPicPr/>
                  <p:nvPr/>
                </p:nvPicPr>
                <p:blipFill>
                  <a:blip r:embed="rId7"/>
                  <a:stretch/>
                </p:blipFill>
                <p:spPr>
                  <a:xfrm>
                    <a:off x="152280" y="4572000"/>
                    <a:ext cx="6285960" cy="862920"/>
                  </a:xfrm>
                  <a:prstGeom prst="rect">
                    <a:avLst/>
                  </a:prstGeom>
                  <a:ln w="0">
                    <a:noFill/>
                  </a:ln>
                </p:spPr>
              </p:pic>
            </p:oleObj>
          </a:graphicData>
        </a:graphic>
      </p:graphicFrame>
      <p:graphicFrame>
        <p:nvGraphicFramePr>
          <p:cNvPr id="840" name="Object 56"/>
          <p:cNvGraphicFramePr/>
          <p:nvPr/>
        </p:nvGraphicFramePr>
        <p:xfrm>
          <a:off x="152280" y="5524560"/>
          <a:ext cx="6247800" cy="723240"/>
        </p:xfrm>
        <a:graphic>
          <a:graphicData uri="http://schemas.openxmlformats.org/presentationml/2006/ole">
            <p:oleObj progId="Equation.DSMT4" r:id="rId8" spid="">
              <p:embed/>
              <p:pic>
                <p:nvPicPr>
                  <p:cNvPr id="841" name="Object 56" descr=""/>
                  <p:cNvPicPr/>
                  <p:nvPr/>
                </p:nvPicPr>
                <p:blipFill>
                  <a:blip r:embed="rId9"/>
                  <a:stretch/>
                </p:blipFill>
                <p:spPr>
                  <a:xfrm>
                    <a:off x="152280" y="5524560"/>
                    <a:ext cx="6247800" cy="723240"/>
                  </a:xfrm>
                  <a:prstGeom prst="rect">
                    <a:avLst/>
                  </a:prstGeom>
                  <a:ln w="0">
                    <a:noFill/>
                  </a:ln>
                </p:spPr>
              </p:pic>
            </p:oleObj>
          </a:graphicData>
        </a:graphic>
      </p:graphicFrame>
      <p:sp>
        <p:nvSpPr>
          <p:cNvPr id="842" name="Text Box 57"/>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1.2 </a:t>
            </a:r>
            <a:r>
              <a:rPr b="1" lang="ja-JP" sz="3200" spc="-1" strike="noStrike">
                <a:solidFill>
                  <a:srgbClr val="000099"/>
                </a:solidFill>
                <a:latin typeface="Times New Roman"/>
                <a:ea typeface="HG丸ｺﾞｼｯｸM-PRO"/>
              </a:rPr>
              <a:t>熱および物質移動の基本形態</a:t>
            </a:r>
            <a:endParaRPr b="0" lang="en-US" sz="3200" spc="-1" strike="noStrike">
              <a:solidFill>
                <a:srgbClr val="000000"/>
              </a:solidFill>
              <a:latin typeface="Arial"/>
            </a:endParaRPr>
          </a:p>
        </p:txBody>
      </p:sp>
      <p:sp>
        <p:nvSpPr>
          <p:cNvPr id="267" name="PlaceHolder 2"/>
          <p:cNvSpPr>
            <a:spLocks noGrp="1"/>
          </p:cNvSpPr>
          <p:nvPr>
            <p:ph/>
          </p:nvPr>
        </p:nvSpPr>
        <p:spPr>
          <a:xfrm>
            <a:off x="152280" y="990720"/>
            <a:ext cx="8838360" cy="5333400"/>
          </a:xfrm>
          <a:prstGeom prst="rect">
            <a:avLst/>
          </a:prstGeom>
          <a:noFill/>
          <a:ln w="0">
            <a:noFill/>
          </a:ln>
        </p:spPr>
        <p:txBody>
          <a:bodyPr numCol="1" spcCol="0" lIns="0" rIns="0" tIns="0" bIns="0" anchor="t">
            <a:noAutofit/>
          </a:bodyPr>
          <a:p>
            <a:pPr marL="343080" indent="-343080">
              <a:lnSpc>
                <a:spcPct val="100000"/>
              </a:lnSpc>
              <a:spcBef>
                <a:spcPts val="1349"/>
              </a:spcBef>
              <a:buClr>
                <a:srgbClr val="000099"/>
              </a:buClr>
              <a:buFont typeface="Wingdings" charset="2"/>
              <a:buChar char=""/>
            </a:pPr>
            <a:r>
              <a:rPr b="0" lang="ja-JP" sz="1800" spc="-1" strike="noStrike">
                <a:solidFill>
                  <a:srgbClr val="000099"/>
                </a:solidFill>
                <a:latin typeface="Times New Roman"/>
                <a:ea typeface="HG丸ｺﾞｼｯｸM-PRO"/>
              </a:rPr>
              <a:t>移動の形態</a:t>
            </a:r>
            <a:endParaRPr b="0" lang="en-US" sz="1800" spc="-1" strike="noStrike">
              <a:solidFill>
                <a:srgbClr val="000000"/>
              </a:solidFill>
              <a:latin typeface="Arial"/>
            </a:endParaRPr>
          </a:p>
          <a:p>
            <a:pPr lvl="1" marL="743040" indent="-285840">
              <a:lnSpc>
                <a:spcPct val="100000"/>
              </a:lnSpc>
              <a:spcBef>
                <a:spcPts val="1349"/>
              </a:spcBef>
              <a:buClr>
                <a:srgbClr val="000099"/>
              </a:buClr>
              <a:buFont typeface="Symbol"/>
              <a:buChar char=""/>
            </a:pPr>
            <a:r>
              <a:rPr b="0" lang="ja-JP" sz="1800" spc="-1" strike="noStrike">
                <a:solidFill>
                  <a:srgbClr val="000099"/>
                </a:solidFill>
                <a:latin typeface="Times New Roman"/>
                <a:ea typeface="HG丸ｺﾞｼｯｸM-PRO"/>
              </a:rPr>
              <a:t>熱移動：「</a:t>
            </a:r>
            <a:r>
              <a:rPr b="0" lang="ja-JP" sz="1800" spc="-1" strike="noStrike">
                <a:solidFill>
                  <a:srgbClr val="ff0066"/>
                </a:solidFill>
                <a:latin typeface="Times New Roman"/>
                <a:ea typeface="HG丸ｺﾞｼｯｸM-PRO"/>
              </a:rPr>
              <a:t>熱伝導 </a:t>
            </a:r>
            <a:r>
              <a:rPr b="0" lang="en-US" sz="1800" spc="-1" strike="noStrike">
                <a:solidFill>
                  <a:srgbClr val="ff0066"/>
                </a:solidFill>
                <a:latin typeface="Times New Roman"/>
                <a:ea typeface="HG丸ｺﾞｼｯｸM-PRO"/>
              </a:rPr>
              <a:t>(Conduction)</a:t>
            </a:r>
            <a:r>
              <a:rPr b="0" lang="ja-JP" sz="1800" spc="-1" strike="noStrike">
                <a:solidFill>
                  <a:srgbClr val="000099"/>
                </a:solidFill>
                <a:latin typeface="Times New Roman"/>
                <a:ea typeface="HG丸ｺﾞｼｯｸM-PRO"/>
              </a:rPr>
              <a:t>」「</a:t>
            </a:r>
            <a:r>
              <a:rPr b="0" lang="ja-JP" sz="1800" spc="-1" strike="noStrike">
                <a:solidFill>
                  <a:srgbClr val="ff0066"/>
                </a:solidFill>
                <a:latin typeface="Times New Roman"/>
                <a:ea typeface="HG丸ｺﾞｼｯｸM-PRO"/>
              </a:rPr>
              <a:t>対流 </a:t>
            </a:r>
            <a:r>
              <a:rPr b="0" lang="en-US" sz="1800" spc="-1" strike="noStrike">
                <a:solidFill>
                  <a:srgbClr val="ff0066"/>
                </a:solidFill>
                <a:latin typeface="Times New Roman"/>
                <a:ea typeface="HG丸ｺﾞｼｯｸM-PRO"/>
              </a:rPr>
              <a:t>(Convection)</a:t>
            </a:r>
            <a:r>
              <a:rPr b="0" lang="ja-JP" sz="1800" spc="-1" strike="noStrike">
                <a:solidFill>
                  <a:srgbClr val="000099"/>
                </a:solidFill>
                <a:latin typeface="Times New Roman"/>
                <a:ea typeface="HG丸ｺﾞｼｯｸM-PRO"/>
              </a:rPr>
              <a:t>」「</a:t>
            </a:r>
            <a:r>
              <a:rPr b="0" lang="ja-JP" sz="1800" spc="-1" strike="noStrike">
                <a:solidFill>
                  <a:srgbClr val="ff0066"/>
                </a:solidFill>
                <a:latin typeface="Times New Roman"/>
                <a:ea typeface="HG丸ｺﾞｼｯｸM-PRO"/>
              </a:rPr>
              <a:t>熱放射 </a:t>
            </a:r>
            <a:r>
              <a:rPr b="0" lang="en-US" sz="1800" spc="-1" strike="noStrike">
                <a:solidFill>
                  <a:srgbClr val="ff0066"/>
                </a:solidFill>
                <a:latin typeface="Times New Roman"/>
                <a:ea typeface="HG丸ｺﾞｼｯｸM-PRO"/>
              </a:rPr>
              <a:t>(Radiation)</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lvl="1" marL="743040" indent="-285840">
              <a:lnSpc>
                <a:spcPct val="100000"/>
              </a:lnSpc>
              <a:spcBef>
                <a:spcPts val="1349"/>
              </a:spcBef>
              <a:buClr>
                <a:srgbClr val="000099"/>
              </a:buClr>
              <a:buFont typeface="Symbol"/>
              <a:buChar char=""/>
            </a:pPr>
            <a:r>
              <a:rPr b="0" lang="ja-JP" sz="1800" spc="-1" strike="noStrike">
                <a:solidFill>
                  <a:srgbClr val="000099"/>
                </a:solidFill>
                <a:latin typeface="Times New Roman"/>
                <a:ea typeface="HG丸ｺﾞｼｯｸM-PRO"/>
              </a:rPr>
              <a:t>物質移動：「拡散 </a:t>
            </a:r>
            <a:r>
              <a:rPr b="0" lang="en-US" sz="1800" spc="-1" strike="noStrike">
                <a:solidFill>
                  <a:srgbClr val="000099"/>
                </a:solidFill>
                <a:latin typeface="Times New Roman"/>
                <a:ea typeface="HG丸ｺﾞｼｯｸM-PRO"/>
              </a:rPr>
              <a:t>(Diffusion)</a:t>
            </a:r>
            <a:r>
              <a:rPr b="0" lang="ja-JP" sz="1800" spc="-1" strike="noStrike">
                <a:solidFill>
                  <a:srgbClr val="000099"/>
                </a:solidFill>
                <a:latin typeface="Times New Roman"/>
                <a:ea typeface="HG丸ｺﾞｼｯｸM-PRO"/>
              </a:rPr>
              <a:t>」「対流 </a:t>
            </a:r>
            <a:r>
              <a:rPr b="0" lang="en-US" sz="1800" spc="-1" strike="noStrike">
                <a:solidFill>
                  <a:srgbClr val="000099"/>
                </a:solidFill>
                <a:latin typeface="Times New Roman"/>
                <a:ea typeface="HG丸ｺﾞｼｯｸM-PRO"/>
              </a:rPr>
              <a:t>(Convection)</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0">
              <a:lnSpc>
                <a:spcPct val="100000"/>
              </a:lnSpc>
              <a:spcBef>
                <a:spcPts val="1349"/>
              </a:spcBef>
              <a:buNone/>
              <a:tabLst>
                <a:tab algn="l" pos="0"/>
              </a:tabLst>
            </a:pPr>
            <a:r>
              <a:rPr b="1" lang="en-US" sz="1800" spc="-1" strike="noStrike">
                <a:solidFill>
                  <a:srgbClr val="ff0000"/>
                </a:solidFill>
                <a:latin typeface="Times New Roman"/>
                <a:ea typeface="HG丸ｺﾞｼｯｸM-PRO"/>
              </a:rPr>
              <a:t>1.2.1 </a:t>
            </a:r>
            <a:r>
              <a:rPr b="1" lang="ja-JP" sz="1800" spc="-1" strike="noStrike">
                <a:solidFill>
                  <a:srgbClr val="ff0000"/>
                </a:solidFill>
                <a:latin typeface="Times New Roman"/>
                <a:ea typeface="HG丸ｺﾞｼｯｸM-PRO"/>
              </a:rPr>
              <a:t>熱伝導（２－３章）と物質拡散（１０章）</a:t>
            </a:r>
            <a:endParaRPr b="0" lang="en-US" sz="1800" spc="-1" strike="noStrike">
              <a:solidFill>
                <a:srgbClr val="000000"/>
              </a:solidFill>
              <a:latin typeface="Arial"/>
            </a:endParaRPr>
          </a:p>
          <a:p>
            <a:pPr marL="343080" indent="-343080">
              <a:lnSpc>
                <a:spcPct val="100000"/>
              </a:lnSpc>
              <a:spcBef>
                <a:spcPts val="1349"/>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輸送量 </a:t>
            </a:r>
            <a:r>
              <a:rPr b="0" lang="en-US" sz="1800" spc="-1" strike="noStrike">
                <a:solidFill>
                  <a:srgbClr val="000099"/>
                </a:solidFill>
                <a:latin typeface="Times New Roman"/>
                <a:ea typeface="HG丸ｺﾞｼｯｸM-PRO"/>
              </a:rPr>
              <a:t>(Flux) </a:t>
            </a:r>
            <a:r>
              <a:rPr b="0" lang="ja-JP" sz="1800" spc="-1" strike="noStrike">
                <a:solidFill>
                  <a:srgbClr val="000099"/>
                </a:solidFill>
                <a:latin typeface="Times New Roman"/>
                <a:ea typeface="HG丸ｺﾞｼｯｸM-PRO"/>
              </a:rPr>
              <a:t>が同じ法則に支配される．</a:t>
            </a:r>
            <a:endParaRPr b="0" lang="en-US" sz="1800" spc="-1" strike="noStrike">
              <a:solidFill>
                <a:srgbClr val="000000"/>
              </a:solidFill>
              <a:latin typeface="Arial"/>
            </a:endParaRPr>
          </a:p>
          <a:p>
            <a:pPr marL="343080" indent="-343080">
              <a:lnSpc>
                <a:spcPct val="100000"/>
              </a:lnSpc>
              <a:spcBef>
                <a:spcPts val="1349"/>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熱伝導：カップにコーヒーを注ぐとカップの外側がだんだん熱くなる．</a:t>
            </a:r>
            <a:endParaRPr b="0" lang="en-US" sz="1800" spc="-1" strike="noStrike">
              <a:solidFill>
                <a:srgbClr val="000000"/>
              </a:solidFill>
              <a:latin typeface="Arial"/>
            </a:endParaRPr>
          </a:p>
          <a:p>
            <a:pPr lvl="1" marL="743040" indent="-285840">
              <a:lnSpc>
                <a:spcPct val="100000"/>
              </a:lnSpc>
              <a:spcBef>
                <a:spcPts val="1349"/>
              </a:spcBef>
              <a:buClr>
                <a:srgbClr val="000099"/>
              </a:buClr>
              <a:buFont typeface="Symbol"/>
              <a:buChar char=""/>
              <a:tabLst>
                <a:tab algn="l" pos="0"/>
              </a:tabLst>
            </a:pPr>
            <a:r>
              <a:rPr b="0" lang="ja-JP" sz="1800" spc="-1" strike="noStrike">
                <a:solidFill>
                  <a:srgbClr val="000099"/>
                </a:solidFill>
                <a:latin typeface="Times New Roman"/>
                <a:ea typeface="HG丸ｺﾞｼｯｸM-PRO"/>
              </a:rPr>
              <a:t>熱の輸送量は温度勾配に比例：　　　　　　（</a:t>
            </a:r>
            <a:r>
              <a:rPr b="0" lang="ja-JP" sz="1800" spc="-1" strike="noStrike" u="sng">
                <a:solidFill>
                  <a:srgbClr val="000099"/>
                </a:solidFill>
                <a:uFillTx/>
                <a:latin typeface="Times New Roman"/>
                <a:ea typeface="HG丸ｺﾞｼｯｸM-PRO"/>
              </a:rPr>
              <a:t>フーリエの法則</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343080">
              <a:lnSpc>
                <a:spcPct val="100000"/>
              </a:lnSpc>
              <a:spcBef>
                <a:spcPts val="1349"/>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物質拡散：放射性物質の拡散．</a:t>
            </a:r>
            <a:endParaRPr b="0" lang="en-US" sz="1800" spc="-1" strike="noStrike">
              <a:solidFill>
                <a:srgbClr val="000000"/>
              </a:solidFill>
              <a:latin typeface="Arial"/>
            </a:endParaRPr>
          </a:p>
          <a:p>
            <a:pPr lvl="1" marL="743040" indent="-285840">
              <a:lnSpc>
                <a:spcPct val="100000"/>
              </a:lnSpc>
              <a:spcBef>
                <a:spcPts val="1349"/>
              </a:spcBef>
              <a:buClr>
                <a:srgbClr val="000099"/>
              </a:buClr>
              <a:buFont typeface="Symbol"/>
              <a:buChar char=""/>
              <a:tabLst>
                <a:tab algn="l" pos="0"/>
              </a:tabLst>
            </a:pPr>
            <a:r>
              <a:rPr b="0" lang="ja-JP" sz="1800" spc="-1" strike="noStrike">
                <a:solidFill>
                  <a:srgbClr val="000099"/>
                </a:solidFill>
                <a:latin typeface="Times New Roman"/>
                <a:ea typeface="HG丸ｺﾞｼｯｸM-PRO"/>
              </a:rPr>
              <a:t>物質の輸送量は濃度勾配に比例：　　　　　（</a:t>
            </a:r>
            <a:r>
              <a:rPr b="0" lang="ja-JP" sz="1800" spc="-1" strike="noStrike" u="sng">
                <a:solidFill>
                  <a:srgbClr val="000099"/>
                </a:solidFill>
                <a:uFillTx/>
                <a:latin typeface="Times New Roman"/>
                <a:ea typeface="HG丸ｺﾞｼｯｸM-PRO"/>
              </a:rPr>
              <a:t>フィックの法則</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343080">
              <a:lnSpc>
                <a:spcPct val="150000"/>
              </a:lnSpc>
              <a:spcBef>
                <a:spcPts val="1349"/>
              </a:spcBef>
              <a:buClr>
                <a:srgbClr val="000099"/>
              </a:buClr>
              <a:buFont typeface="Wingdings" charset="2"/>
              <a:buChar char=""/>
              <a:tabLst>
                <a:tab algn="l" pos="0"/>
              </a:tabLst>
            </a:pP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a:t>
            </a:r>
            <a:r>
              <a:rPr b="0" lang="ja-JP" sz="1800" spc="-1" strike="noStrike" u="sng">
                <a:solidFill>
                  <a:srgbClr val="000099"/>
                </a:solidFill>
                <a:uFillTx/>
                <a:latin typeface="Times New Roman"/>
                <a:ea typeface="HG丸ｺﾞｼｯｸM-PRO"/>
              </a:rPr>
              <a:t>熱伝導率</a:t>
            </a:r>
            <a:r>
              <a:rPr b="0" lang="en-US" sz="1800" spc="-1" strike="noStrike">
                <a:solidFill>
                  <a:srgbClr val="000099"/>
                </a:solidFill>
                <a:latin typeface="Times New Roman"/>
                <a:ea typeface="HG丸ｺﾞｼｯｸM-PRO"/>
              </a:rPr>
              <a:t>; Thermal Conductivity (W/mK)</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D : </a:t>
            </a:r>
            <a:r>
              <a:rPr b="0" lang="ja-JP" sz="1800" spc="-1" strike="noStrike" u="sng">
                <a:solidFill>
                  <a:srgbClr val="000099"/>
                </a:solidFill>
                <a:uFillTx/>
                <a:latin typeface="Times New Roman"/>
                <a:ea typeface="HG丸ｺﾞｼｯｸM-PRO"/>
              </a:rPr>
              <a:t>物質拡散係数</a:t>
            </a:r>
            <a:r>
              <a:rPr b="0" lang="en-US" sz="1800" spc="-1" strike="noStrike">
                <a:solidFill>
                  <a:srgbClr val="000099"/>
                </a:solidFill>
                <a:latin typeface="Times New Roman"/>
                <a:ea typeface="HG丸ｺﾞｼｯｸM-PRO"/>
              </a:rPr>
              <a:t>; Mass Diffusivity (m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/s)</a:t>
            </a:r>
            <a:endParaRPr b="0" lang="en-US" sz="1800" spc="-1" strike="noStrike">
              <a:solidFill>
                <a:srgbClr val="000000"/>
              </a:solidFill>
              <a:latin typeface="Arial"/>
            </a:endParaRPr>
          </a:p>
        </p:txBody>
      </p:sp>
      <p:graphicFrame>
        <p:nvGraphicFramePr>
          <p:cNvPr id="268" name="Object 5"/>
          <p:cNvGraphicFramePr/>
          <p:nvPr/>
        </p:nvGraphicFramePr>
        <p:xfrm>
          <a:off x="4470480" y="3759120"/>
          <a:ext cx="1091520" cy="659520"/>
        </p:xfrm>
        <a:graphic>
          <a:graphicData uri="http://schemas.openxmlformats.org/presentationml/2006/ole">
            <p:oleObj progId="Equation.DSMT4" r:id="rId1" spid="">
              <p:embed/>
              <p:pic>
                <p:nvPicPr>
                  <p:cNvPr id="269" name="Object 5" descr=""/>
                  <p:cNvPicPr/>
                  <p:nvPr/>
                </p:nvPicPr>
                <p:blipFill>
                  <a:blip r:embed="rId2"/>
                  <a:stretch/>
                </p:blipFill>
                <p:spPr>
                  <a:xfrm>
                    <a:off x="4470480" y="3759120"/>
                    <a:ext cx="1091520" cy="659520"/>
                  </a:xfrm>
                  <a:prstGeom prst="rect">
                    <a:avLst/>
                  </a:prstGeom>
                  <a:ln w="0">
                    <a:noFill/>
                  </a:ln>
                </p:spPr>
              </p:pic>
            </p:oleObj>
          </a:graphicData>
        </a:graphic>
      </p:graphicFrame>
      <p:graphicFrame>
        <p:nvGraphicFramePr>
          <p:cNvPr id="270" name="Object 6"/>
          <p:cNvGraphicFramePr/>
          <p:nvPr/>
        </p:nvGraphicFramePr>
        <p:xfrm>
          <a:off x="4451400" y="4724280"/>
          <a:ext cx="1129680" cy="659520"/>
        </p:xfrm>
        <a:graphic>
          <a:graphicData uri="http://schemas.openxmlformats.org/presentationml/2006/ole">
            <p:oleObj progId="Equation.DSMT4" r:id="rId3" spid="">
              <p:embed/>
              <p:pic>
                <p:nvPicPr>
                  <p:cNvPr id="271" name="Object 6" descr=""/>
                  <p:cNvPicPr/>
                  <p:nvPr/>
                </p:nvPicPr>
                <p:blipFill>
                  <a:blip r:embed="rId4"/>
                  <a:stretch/>
                </p:blipFill>
                <p:spPr>
                  <a:xfrm>
                    <a:off x="4451400" y="4724280"/>
                    <a:ext cx="1129680" cy="659520"/>
                  </a:xfrm>
                  <a:prstGeom prst="rect">
                    <a:avLst/>
                  </a:prstGeom>
                  <a:ln w="0">
                    <a:noFill/>
                  </a:ln>
                </p:spPr>
              </p:pic>
            </p:oleObj>
          </a:graphicData>
        </a:graphic>
      </p:graphicFrame>
      <p:pic>
        <p:nvPicPr>
          <p:cNvPr id="272" name="Picture 7" descr=""/>
          <p:cNvPicPr/>
          <p:nvPr/>
        </p:nvPicPr>
        <p:blipFill>
          <a:blip r:embed="rId5"/>
          <a:stretch/>
        </p:blipFill>
        <p:spPr>
          <a:xfrm>
            <a:off x="7620120" y="3970440"/>
            <a:ext cx="1275480" cy="1599480"/>
          </a:xfrm>
          <a:prstGeom prst="rect">
            <a:avLst/>
          </a:prstGeom>
          <a:ln w="0">
            <a:noFill/>
          </a:ln>
        </p:spPr>
      </p:pic>
      <p:sp>
        <p:nvSpPr>
          <p:cNvPr id="273" name="Text Box 8"/>
          <p:cNvSpPr/>
          <p:nvPr/>
        </p:nvSpPr>
        <p:spPr>
          <a:xfrm>
            <a:off x="7514640" y="5556240"/>
            <a:ext cx="1384560" cy="8197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J. B. P. Fourier</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(1768-1830)</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France</a:t>
            </a:r>
            <a:endParaRPr b="0" lang="en-US" sz="1600" spc="-1" strike="noStrike">
              <a:solidFill>
                <a:srgbClr val="000000"/>
              </a:solidFill>
              <a:latin typeface="Arial"/>
            </a:endParaRPr>
          </a:p>
        </p:txBody>
      </p:sp>
      <p:sp>
        <p:nvSpPr>
          <p:cNvPr id="274" name="AutoShape 10"/>
          <p:cNvSpPr/>
          <p:nvPr/>
        </p:nvSpPr>
        <p:spPr>
          <a:xfrm>
            <a:off x="2629080" y="981000"/>
            <a:ext cx="1078920" cy="358200"/>
          </a:xfrm>
          <a:prstGeom prst="wedgeRoundRectCallout">
            <a:avLst>
              <a:gd name="adj1" fmla="val -36176"/>
              <a:gd name="adj2" fmla="val 94250"/>
              <a:gd name="adj3" fmla="val 16667"/>
            </a:avLst>
          </a:prstGeom>
          <a:noFill/>
          <a:ln w="9525">
            <a:solidFill>
              <a:srgbClr val="000000"/>
            </a:solidFill>
            <a:miter/>
          </a:ln>
        </p:spPr>
        <p:style>
          <a:lnRef idx="0"/>
          <a:fillRef idx="0"/>
          <a:effectRef idx="0"/>
          <a:fontRef idx="minor"/>
        </p:style>
        <p:txBody>
          <a:bodyPr lIns="0" rIns="0" tIns="0" bIns="0" anchor="t">
            <a:noAutofit/>
          </a:bodyPr>
          <a:p>
            <a:pPr algn="ctr">
              <a:lnSpc>
                <a:spcPct val="100000"/>
              </a:lnSpc>
            </a:pPr>
            <a:r>
              <a:rPr b="1" lang="ja-JP" sz="1400" spc="-1" strike="noStrike">
                <a:solidFill>
                  <a:srgbClr val="000000"/>
                </a:solidFill>
                <a:latin typeface="Times New Roman"/>
                <a:ea typeface="HG丸ｺﾞｼｯｸM-PRO"/>
              </a:rPr>
              <a:t>固体内</a:t>
            </a:r>
            <a:endParaRPr b="0" lang="en-US" sz="1400" spc="-1" strike="noStrike">
              <a:solidFill>
                <a:srgbClr val="000000"/>
              </a:solidFill>
              <a:latin typeface="Arial"/>
            </a:endParaRPr>
          </a:p>
        </p:txBody>
      </p:sp>
      <p:sp>
        <p:nvSpPr>
          <p:cNvPr id="275" name="AutoShape 11"/>
          <p:cNvSpPr/>
          <p:nvPr/>
        </p:nvSpPr>
        <p:spPr>
          <a:xfrm>
            <a:off x="4788000" y="981000"/>
            <a:ext cx="1655640" cy="358200"/>
          </a:xfrm>
          <a:prstGeom prst="wedgeRoundRectCallout">
            <a:avLst>
              <a:gd name="adj1" fmla="val -36176"/>
              <a:gd name="adj2" fmla="val 77625"/>
              <a:gd name="adj3" fmla="val 16667"/>
            </a:avLst>
          </a:prstGeom>
          <a:solidFill>
            <a:schemeClr val="bg1"/>
          </a:solidFill>
          <a:ln w="9525">
            <a:solidFill>
              <a:srgbClr val="000000"/>
            </a:solidFill>
            <a:miter/>
          </a:ln>
        </p:spPr>
        <p:style>
          <a:lnRef idx="0"/>
          <a:fillRef idx="0"/>
          <a:effectRef idx="0"/>
          <a:fontRef idx="minor"/>
        </p:style>
        <p:txBody>
          <a:bodyPr lIns="0" rIns="0" tIns="0" bIns="0" anchor="t">
            <a:noAutofit/>
          </a:bodyPr>
          <a:p>
            <a:pPr algn="ctr">
              <a:lnSpc>
                <a:spcPct val="100000"/>
              </a:lnSpc>
            </a:pPr>
            <a:r>
              <a:rPr b="1" lang="ja-JP" sz="1400" spc="-1" strike="noStrike">
                <a:solidFill>
                  <a:srgbClr val="000000"/>
                </a:solidFill>
                <a:latin typeface="Times New Roman"/>
                <a:ea typeface="HG丸ｺﾞｼｯｸM-PRO"/>
              </a:rPr>
              <a:t>流体内（壁／流体）</a:t>
            </a:r>
            <a:endParaRPr b="0" lang="en-US" sz="1400" spc="-1" strike="noStrike">
              <a:solidFill>
                <a:srgbClr val="000000"/>
              </a:solidFill>
              <a:latin typeface="Arial"/>
            </a:endParaRPr>
          </a:p>
        </p:txBody>
      </p:sp>
      <p:sp>
        <p:nvSpPr>
          <p:cNvPr id="276" name="AutoShape 12"/>
          <p:cNvSpPr/>
          <p:nvPr/>
        </p:nvSpPr>
        <p:spPr>
          <a:xfrm>
            <a:off x="7021440" y="981000"/>
            <a:ext cx="1874160" cy="358200"/>
          </a:xfrm>
          <a:prstGeom prst="wedgeRoundRectCallout">
            <a:avLst>
              <a:gd name="adj1" fmla="val -37792"/>
              <a:gd name="adj2" fmla="val 94250"/>
              <a:gd name="adj3" fmla="val 16667"/>
            </a:avLst>
          </a:prstGeom>
          <a:noFill/>
          <a:ln w="9525">
            <a:solidFill>
              <a:srgbClr val="000000"/>
            </a:solidFill>
            <a:miter/>
          </a:ln>
        </p:spPr>
        <p:style>
          <a:lnRef idx="0"/>
          <a:fillRef idx="0"/>
          <a:effectRef idx="0"/>
          <a:fontRef idx="minor"/>
        </p:style>
        <p:txBody>
          <a:bodyPr lIns="0" rIns="0" tIns="0" bIns="0" anchor="t">
            <a:noAutofit/>
          </a:bodyPr>
          <a:p>
            <a:pPr algn="ctr">
              <a:lnSpc>
                <a:spcPct val="100000"/>
              </a:lnSpc>
            </a:pPr>
            <a:r>
              <a:rPr b="1" lang="ja-JP" sz="1400" spc="-1" strike="noStrike">
                <a:solidFill>
                  <a:srgbClr val="000000"/>
                </a:solidFill>
                <a:latin typeface="Times New Roman"/>
                <a:ea typeface="HG丸ｺﾞｼｯｸM-PRO"/>
              </a:rPr>
              <a:t>電磁波の射出・吸収</a:t>
            </a:r>
            <a:endParaRPr b="0" lang="en-US" sz="1400" spc="-1" strike="noStrike">
              <a:solidFill>
                <a:srgbClr val="000000"/>
              </a:solidFill>
              <a:latin typeface="Arial"/>
            </a:endParaRPr>
          </a:p>
        </p:txBody>
      </p:sp>
      <p:pic>
        <p:nvPicPr>
          <p:cNvPr id="277" name="Picture 13" descr=""/>
          <p:cNvPicPr/>
          <p:nvPr/>
        </p:nvPicPr>
        <p:blipFill>
          <a:blip r:embed="rId6"/>
          <a:stretch/>
        </p:blipFill>
        <p:spPr>
          <a:xfrm>
            <a:off x="5543640" y="2333520"/>
            <a:ext cx="3491640" cy="109476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色々な場合の差分式</a:t>
            </a:r>
            <a:endParaRPr b="0" lang="en-US" sz="3200" spc="-1" strike="noStrike">
              <a:solidFill>
                <a:srgbClr val="000000"/>
              </a:solidFill>
              <a:latin typeface="Arial"/>
            </a:endParaRPr>
          </a:p>
        </p:txBody>
      </p:sp>
      <p:sp>
        <p:nvSpPr>
          <p:cNvPr id="844"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2000" spc="-1" strike="noStrike">
                <a:solidFill>
                  <a:srgbClr val="000099"/>
                </a:solidFill>
                <a:latin typeface="Times New Roman"/>
                <a:ea typeface="HG丸ｺﾞｼｯｸM-PRO"/>
              </a:rPr>
              <a:t>一次元，非定常：</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一次元，定常　：</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二次元，非定常：</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二次元，定常　：</a:t>
            </a:r>
            <a:endParaRPr b="0" lang="en-US" sz="2000" spc="-1" strike="noStrike">
              <a:solidFill>
                <a:srgbClr val="000000"/>
              </a:solidFill>
              <a:latin typeface="Arial"/>
            </a:endParaRPr>
          </a:p>
        </p:txBody>
      </p:sp>
      <p:graphicFrame>
        <p:nvGraphicFramePr>
          <p:cNvPr id="845" name="Object 4"/>
          <p:cNvGraphicFramePr/>
          <p:nvPr/>
        </p:nvGraphicFramePr>
        <p:xfrm>
          <a:off x="2705040" y="895320"/>
          <a:ext cx="3390120" cy="608760"/>
        </p:xfrm>
        <a:graphic>
          <a:graphicData uri="http://schemas.openxmlformats.org/presentationml/2006/ole">
            <p:oleObj progId="Equation.DSMT4" r:id="rId1" spid="">
              <p:embed/>
              <p:pic>
                <p:nvPicPr>
                  <p:cNvPr id="846" name="Object 4" descr=""/>
                  <p:cNvPicPr/>
                  <p:nvPr/>
                </p:nvPicPr>
                <p:blipFill>
                  <a:blip r:embed="rId2"/>
                  <a:stretch/>
                </p:blipFill>
                <p:spPr>
                  <a:xfrm>
                    <a:off x="2705040" y="895320"/>
                    <a:ext cx="3390120" cy="608760"/>
                  </a:xfrm>
                  <a:prstGeom prst="rect">
                    <a:avLst/>
                  </a:prstGeom>
                  <a:ln w="0">
                    <a:noFill/>
                  </a:ln>
                </p:spPr>
              </p:pic>
            </p:oleObj>
          </a:graphicData>
        </a:graphic>
      </p:graphicFrame>
      <p:graphicFrame>
        <p:nvGraphicFramePr>
          <p:cNvPr id="847" name="Object 5"/>
          <p:cNvGraphicFramePr/>
          <p:nvPr/>
        </p:nvGraphicFramePr>
        <p:xfrm>
          <a:off x="2717640" y="1650960"/>
          <a:ext cx="1929600" cy="354960"/>
        </p:xfrm>
        <a:graphic>
          <a:graphicData uri="http://schemas.openxmlformats.org/presentationml/2006/ole">
            <p:oleObj progId="Equation.DSMT4" r:id="rId3" spid="">
              <p:embed/>
              <p:pic>
                <p:nvPicPr>
                  <p:cNvPr id="848" name="Object 5" descr=""/>
                  <p:cNvPicPr/>
                  <p:nvPr/>
                </p:nvPicPr>
                <p:blipFill>
                  <a:blip r:embed="rId4"/>
                  <a:stretch/>
                </p:blipFill>
                <p:spPr>
                  <a:xfrm>
                    <a:off x="2717640" y="1650960"/>
                    <a:ext cx="1929600" cy="354960"/>
                  </a:xfrm>
                  <a:prstGeom prst="rect">
                    <a:avLst/>
                  </a:prstGeom>
                  <a:ln w="0">
                    <a:noFill/>
                  </a:ln>
                </p:spPr>
              </p:pic>
            </p:oleObj>
          </a:graphicData>
        </a:graphic>
      </p:graphicFrame>
      <p:sp>
        <p:nvSpPr>
          <p:cNvPr id="849" name="Text Box 12"/>
          <p:cNvSpPr/>
          <p:nvPr/>
        </p:nvSpPr>
        <p:spPr>
          <a:xfrm>
            <a:off x="4267080" y="432288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15</a:t>
            </a:r>
            <a:endParaRPr b="0" lang="en-US" sz="1600" spc="-1" strike="noStrike">
              <a:solidFill>
                <a:srgbClr val="000000"/>
              </a:solidFill>
              <a:latin typeface="Arial"/>
            </a:endParaRPr>
          </a:p>
        </p:txBody>
      </p:sp>
      <p:sp>
        <p:nvSpPr>
          <p:cNvPr id="850" name="Text Box 13"/>
          <p:cNvSpPr/>
          <p:nvPr/>
        </p:nvSpPr>
        <p:spPr>
          <a:xfrm>
            <a:off x="1600200" y="432288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10</a:t>
            </a:r>
            <a:endParaRPr b="0" lang="en-US" sz="1600" spc="-1" strike="noStrike">
              <a:solidFill>
                <a:srgbClr val="000000"/>
              </a:solidFill>
              <a:latin typeface="Arial"/>
            </a:endParaRPr>
          </a:p>
        </p:txBody>
      </p:sp>
      <p:sp>
        <p:nvSpPr>
          <p:cNvPr id="851" name="Text Box 14"/>
          <p:cNvSpPr/>
          <p:nvPr/>
        </p:nvSpPr>
        <p:spPr>
          <a:xfrm>
            <a:off x="2133720" y="43228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11</a:t>
            </a:r>
            <a:endParaRPr b="0" lang="en-US" sz="1600" spc="-1" strike="noStrike">
              <a:solidFill>
                <a:srgbClr val="000000"/>
              </a:solidFill>
              <a:latin typeface="Arial"/>
            </a:endParaRPr>
          </a:p>
        </p:txBody>
      </p:sp>
      <p:sp>
        <p:nvSpPr>
          <p:cNvPr id="852" name="Text Box 15"/>
          <p:cNvSpPr/>
          <p:nvPr/>
        </p:nvSpPr>
        <p:spPr>
          <a:xfrm>
            <a:off x="2666880" y="43228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12</a:t>
            </a:r>
            <a:endParaRPr b="0" lang="en-US" sz="1600" spc="-1" strike="noStrike">
              <a:solidFill>
                <a:srgbClr val="000000"/>
              </a:solidFill>
              <a:latin typeface="Arial"/>
            </a:endParaRPr>
          </a:p>
        </p:txBody>
      </p:sp>
      <p:sp>
        <p:nvSpPr>
          <p:cNvPr id="853" name="Text Box 16"/>
          <p:cNvSpPr/>
          <p:nvPr/>
        </p:nvSpPr>
        <p:spPr>
          <a:xfrm>
            <a:off x="3200400" y="43228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13</a:t>
            </a:r>
            <a:endParaRPr b="0" lang="en-US" sz="1600" spc="-1" strike="noStrike">
              <a:solidFill>
                <a:srgbClr val="000000"/>
              </a:solidFill>
              <a:latin typeface="Arial"/>
            </a:endParaRPr>
          </a:p>
        </p:txBody>
      </p:sp>
      <p:sp>
        <p:nvSpPr>
          <p:cNvPr id="854" name="Text Box 17"/>
          <p:cNvSpPr/>
          <p:nvPr/>
        </p:nvSpPr>
        <p:spPr>
          <a:xfrm>
            <a:off x="3733920" y="43228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14</a:t>
            </a:r>
            <a:endParaRPr b="0" lang="en-US" sz="1600" spc="-1" strike="noStrike">
              <a:solidFill>
                <a:srgbClr val="000000"/>
              </a:solidFill>
              <a:latin typeface="Arial"/>
            </a:endParaRPr>
          </a:p>
        </p:txBody>
      </p:sp>
      <p:sp>
        <p:nvSpPr>
          <p:cNvPr id="855" name="Text Box 18"/>
          <p:cNvSpPr/>
          <p:nvPr/>
        </p:nvSpPr>
        <p:spPr>
          <a:xfrm>
            <a:off x="4267080" y="468936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25</a:t>
            </a:r>
            <a:endParaRPr b="0" lang="en-US" sz="1600" spc="-1" strike="noStrike">
              <a:solidFill>
                <a:srgbClr val="000000"/>
              </a:solidFill>
              <a:latin typeface="Arial"/>
            </a:endParaRPr>
          </a:p>
        </p:txBody>
      </p:sp>
      <p:sp>
        <p:nvSpPr>
          <p:cNvPr id="856" name="Text Box 19"/>
          <p:cNvSpPr/>
          <p:nvPr/>
        </p:nvSpPr>
        <p:spPr>
          <a:xfrm>
            <a:off x="1600200" y="468936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20</a:t>
            </a:r>
            <a:endParaRPr b="0" lang="en-US" sz="1600" spc="-1" strike="noStrike">
              <a:solidFill>
                <a:srgbClr val="000000"/>
              </a:solidFill>
              <a:latin typeface="Arial"/>
            </a:endParaRPr>
          </a:p>
        </p:txBody>
      </p:sp>
      <p:sp>
        <p:nvSpPr>
          <p:cNvPr id="857" name="Text Box 20"/>
          <p:cNvSpPr/>
          <p:nvPr/>
        </p:nvSpPr>
        <p:spPr>
          <a:xfrm>
            <a:off x="2133720" y="468936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21</a:t>
            </a:r>
            <a:endParaRPr b="0" lang="en-US" sz="1600" spc="-1" strike="noStrike">
              <a:solidFill>
                <a:srgbClr val="000000"/>
              </a:solidFill>
              <a:latin typeface="Arial"/>
            </a:endParaRPr>
          </a:p>
        </p:txBody>
      </p:sp>
      <p:sp>
        <p:nvSpPr>
          <p:cNvPr id="858" name="Text Box 21"/>
          <p:cNvSpPr/>
          <p:nvPr/>
        </p:nvSpPr>
        <p:spPr>
          <a:xfrm>
            <a:off x="2666880" y="4689360"/>
            <a:ext cx="538920" cy="359640"/>
          </a:xfrm>
          <a:prstGeom prst="rect">
            <a:avLst/>
          </a:prstGeom>
          <a:noFill/>
          <a:ln w="38100">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22</a:t>
            </a:r>
            <a:endParaRPr b="0" lang="en-US" sz="1600" spc="-1" strike="noStrike">
              <a:solidFill>
                <a:srgbClr val="000000"/>
              </a:solidFill>
              <a:latin typeface="Arial"/>
            </a:endParaRPr>
          </a:p>
        </p:txBody>
      </p:sp>
      <p:sp>
        <p:nvSpPr>
          <p:cNvPr id="859" name="Text Box 22"/>
          <p:cNvSpPr/>
          <p:nvPr/>
        </p:nvSpPr>
        <p:spPr>
          <a:xfrm>
            <a:off x="3200400" y="468936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23</a:t>
            </a:r>
            <a:endParaRPr b="0" lang="en-US" sz="1600" spc="-1" strike="noStrike">
              <a:solidFill>
                <a:srgbClr val="000000"/>
              </a:solidFill>
              <a:latin typeface="Arial"/>
            </a:endParaRPr>
          </a:p>
        </p:txBody>
      </p:sp>
      <p:sp>
        <p:nvSpPr>
          <p:cNvPr id="860" name="Text Box 23"/>
          <p:cNvSpPr/>
          <p:nvPr/>
        </p:nvSpPr>
        <p:spPr>
          <a:xfrm>
            <a:off x="3733920" y="468936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24</a:t>
            </a:r>
            <a:endParaRPr b="0" lang="en-US" sz="1600" spc="-1" strike="noStrike">
              <a:solidFill>
                <a:srgbClr val="000000"/>
              </a:solidFill>
              <a:latin typeface="Arial"/>
            </a:endParaRPr>
          </a:p>
        </p:txBody>
      </p:sp>
      <p:sp>
        <p:nvSpPr>
          <p:cNvPr id="861" name="Text Box 24"/>
          <p:cNvSpPr/>
          <p:nvPr/>
        </p:nvSpPr>
        <p:spPr>
          <a:xfrm>
            <a:off x="4267080" y="504972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35</a:t>
            </a:r>
            <a:endParaRPr b="0" lang="en-US" sz="1600" spc="-1" strike="noStrike">
              <a:solidFill>
                <a:srgbClr val="000000"/>
              </a:solidFill>
              <a:latin typeface="Arial"/>
            </a:endParaRPr>
          </a:p>
        </p:txBody>
      </p:sp>
      <p:sp>
        <p:nvSpPr>
          <p:cNvPr id="862" name="Text Box 25"/>
          <p:cNvSpPr/>
          <p:nvPr/>
        </p:nvSpPr>
        <p:spPr>
          <a:xfrm>
            <a:off x="1600200" y="504972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30</a:t>
            </a:r>
            <a:endParaRPr b="0" lang="en-US" sz="1600" spc="-1" strike="noStrike">
              <a:solidFill>
                <a:srgbClr val="000000"/>
              </a:solidFill>
              <a:latin typeface="Arial"/>
            </a:endParaRPr>
          </a:p>
        </p:txBody>
      </p:sp>
      <p:sp>
        <p:nvSpPr>
          <p:cNvPr id="863" name="Text Box 26"/>
          <p:cNvSpPr/>
          <p:nvPr/>
        </p:nvSpPr>
        <p:spPr>
          <a:xfrm>
            <a:off x="2133720" y="5049720"/>
            <a:ext cx="538920" cy="359640"/>
          </a:xfrm>
          <a:prstGeom prst="rect">
            <a:avLst/>
          </a:prstGeom>
          <a:noFill/>
          <a:ln w="38100">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31</a:t>
            </a:r>
            <a:endParaRPr b="0" lang="en-US" sz="1600" spc="-1" strike="noStrike">
              <a:solidFill>
                <a:srgbClr val="000000"/>
              </a:solidFill>
              <a:latin typeface="Arial"/>
            </a:endParaRPr>
          </a:p>
        </p:txBody>
      </p:sp>
      <p:sp>
        <p:nvSpPr>
          <p:cNvPr id="864" name="Text Box 28"/>
          <p:cNvSpPr/>
          <p:nvPr/>
        </p:nvSpPr>
        <p:spPr>
          <a:xfrm>
            <a:off x="3200400" y="5049720"/>
            <a:ext cx="538920" cy="359640"/>
          </a:xfrm>
          <a:prstGeom prst="rect">
            <a:avLst/>
          </a:prstGeom>
          <a:noFill/>
          <a:ln w="38100">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33</a:t>
            </a:r>
            <a:endParaRPr b="0" lang="en-US" sz="1600" spc="-1" strike="noStrike">
              <a:solidFill>
                <a:srgbClr val="000000"/>
              </a:solidFill>
              <a:latin typeface="Arial"/>
            </a:endParaRPr>
          </a:p>
        </p:txBody>
      </p:sp>
      <p:sp>
        <p:nvSpPr>
          <p:cNvPr id="865" name="Text Box 29"/>
          <p:cNvSpPr/>
          <p:nvPr/>
        </p:nvSpPr>
        <p:spPr>
          <a:xfrm>
            <a:off x="3733920" y="504972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34</a:t>
            </a:r>
            <a:endParaRPr b="0" lang="en-US" sz="1600" spc="-1" strike="noStrike">
              <a:solidFill>
                <a:srgbClr val="000000"/>
              </a:solidFill>
              <a:latin typeface="Arial"/>
            </a:endParaRPr>
          </a:p>
        </p:txBody>
      </p:sp>
      <p:sp>
        <p:nvSpPr>
          <p:cNvPr id="866" name="Text Box 30"/>
          <p:cNvSpPr/>
          <p:nvPr/>
        </p:nvSpPr>
        <p:spPr>
          <a:xfrm>
            <a:off x="4267080" y="541008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45</a:t>
            </a:r>
            <a:endParaRPr b="0" lang="en-US" sz="1600" spc="-1" strike="noStrike">
              <a:solidFill>
                <a:srgbClr val="000000"/>
              </a:solidFill>
              <a:latin typeface="Arial"/>
            </a:endParaRPr>
          </a:p>
        </p:txBody>
      </p:sp>
      <p:sp>
        <p:nvSpPr>
          <p:cNvPr id="867" name="Text Box 31"/>
          <p:cNvSpPr/>
          <p:nvPr/>
        </p:nvSpPr>
        <p:spPr>
          <a:xfrm>
            <a:off x="1600200" y="541008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40</a:t>
            </a:r>
            <a:endParaRPr b="0" lang="en-US" sz="1600" spc="-1" strike="noStrike">
              <a:solidFill>
                <a:srgbClr val="000000"/>
              </a:solidFill>
              <a:latin typeface="Arial"/>
            </a:endParaRPr>
          </a:p>
        </p:txBody>
      </p:sp>
      <p:sp>
        <p:nvSpPr>
          <p:cNvPr id="868" name="Text Box 32"/>
          <p:cNvSpPr/>
          <p:nvPr/>
        </p:nvSpPr>
        <p:spPr>
          <a:xfrm>
            <a:off x="2133720" y="54100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41</a:t>
            </a:r>
            <a:endParaRPr b="0" lang="en-US" sz="1600" spc="-1" strike="noStrike">
              <a:solidFill>
                <a:srgbClr val="000000"/>
              </a:solidFill>
              <a:latin typeface="Arial"/>
            </a:endParaRPr>
          </a:p>
        </p:txBody>
      </p:sp>
      <p:sp>
        <p:nvSpPr>
          <p:cNvPr id="869" name="Text Box 33"/>
          <p:cNvSpPr/>
          <p:nvPr/>
        </p:nvSpPr>
        <p:spPr>
          <a:xfrm>
            <a:off x="2666880" y="5410080"/>
            <a:ext cx="538920" cy="359640"/>
          </a:xfrm>
          <a:prstGeom prst="rect">
            <a:avLst/>
          </a:prstGeom>
          <a:noFill/>
          <a:ln w="38100">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42</a:t>
            </a:r>
            <a:endParaRPr b="0" lang="en-US" sz="1600" spc="-1" strike="noStrike">
              <a:solidFill>
                <a:srgbClr val="000000"/>
              </a:solidFill>
              <a:latin typeface="Arial"/>
            </a:endParaRPr>
          </a:p>
        </p:txBody>
      </p:sp>
      <p:sp>
        <p:nvSpPr>
          <p:cNvPr id="870" name="Text Box 34"/>
          <p:cNvSpPr/>
          <p:nvPr/>
        </p:nvSpPr>
        <p:spPr>
          <a:xfrm>
            <a:off x="3200400" y="54100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43</a:t>
            </a:r>
            <a:endParaRPr b="0" lang="en-US" sz="1600" spc="-1" strike="noStrike">
              <a:solidFill>
                <a:srgbClr val="000000"/>
              </a:solidFill>
              <a:latin typeface="Arial"/>
            </a:endParaRPr>
          </a:p>
        </p:txBody>
      </p:sp>
      <p:sp>
        <p:nvSpPr>
          <p:cNvPr id="871" name="Text Box 35"/>
          <p:cNvSpPr/>
          <p:nvPr/>
        </p:nvSpPr>
        <p:spPr>
          <a:xfrm>
            <a:off x="3733920" y="5410080"/>
            <a:ext cx="538920" cy="359640"/>
          </a:xfrm>
          <a:prstGeom prst="rect">
            <a:avLst/>
          </a:prstGeom>
          <a:noFill/>
          <a:ln w="9525">
            <a:solidFill>
              <a:srgbClr val="00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44</a:t>
            </a:r>
            <a:endParaRPr b="0" lang="en-US" sz="1600" spc="-1" strike="noStrike">
              <a:solidFill>
                <a:srgbClr val="000000"/>
              </a:solidFill>
              <a:latin typeface="Arial"/>
            </a:endParaRPr>
          </a:p>
        </p:txBody>
      </p:sp>
      <p:sp>
        <p:nvSpPr>
          <p:cNvPr id="872" name="Text Box 36"/>
          <p:cNvSpPr/>
          <p:nvPr/>
        </p:nvSpPr>
        <p:spPr>
          <a:xfrm>
            <a:off x="4267080" y="577044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55</a:t>
            </a:r>
            <a:endParaRPr b="0" lang="en-US" sz="1600" spc="-1" strike="noStrike">
              <a:solidFill>
                <a:srgbClr val="000000"/>
              </a:solidFill>
              <a:latin typeface="Arial"/>
            </a:endParaRPr>
          </a:p>
        </p:txBody>
      </p:sp>
      <p:sp>
        <p:nvSpPr>
          <p:cNvPr id="873" name="Text Box 37"/>
          <p:cNvSpPr/>
          <p:nvPr/>
        </p:nvSpPr>
        <p:spPr>
          <a:xfrm>
            <a:off x="1600200" y="577044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50</a:t>
            </a:r>
            <a:endParaRPr b="0" lang="en-US" sz="1600" spc="-1" strike="noStrike">
              <a:solidFill>
                <a:srgbClr val="000000"/>
              </a:solidFill>
              <a:latin typeface="Arial"/>
            </a:endParaRPr>
          </a:p>
        </p:txBody>
      </p:sp>
      <p:sp>
        <p:nvSpPr>
          <p:cNvPr id="874" name="Text Box 38"/>
          <p:cNvSpPr/>
          <p:nvPr/>
        </p:nvSpPr>
        <p:spPr>
          <a:xfrm>
            <a:off x="2133720" y="577044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51</a:t>
            </a:r>
            <a:endParaRPr b="0" lang="en-US" sz="1600" spc="-1" strike="noStrike">
              <a:solidFill>
                <a:srgbClr val="000000"/>
              </a:solidFill>
              <a:latin typeface="Arial"/>
            </a:endParaRPr>
          </a:p>
        </p:txBody>
      </p:sp>
      <p:sp>
        <p:nvSpPr>
          <p:cNvPr id="875" name="Text Box 39"/>
          <p:cNvSpPr/>
          <p:nvPr/>
        </p:nvSpPr>
        <p:spPr>
          <a:xfrm>
            <a:off x="2666880" y="577044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52</a:t>
            </a:r>
            <a:endParaRPr b="0" lang="en-US" sz="1600" spc="-1" strike="noStrike">
              <a:solidFill>
                <a:srgbClr val="000000"/>
              </a:solidFill>
              <a:latin typeface="Arial"/>
            </a:endParaRPr>
          </a:p>
        </p:txBody>
      </p:sp>
      <p:sp>
        <p:nvSpPr>
          <p:cNvPr id="876" name="Text Box 40"/>
          <p:cNvSpPr/>
          <p:nvPr/>
        </p:nvSpPr>
        <p:spPr>
          <a:xfrm>
            <a:off x="3200400" y="577044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53</a:t>
            </a:r>
            <a:endParaRPr b="0" lang="en-US" sz="1600" spc="-1" strike="noStrike">
              <a:solidFill>
                <a:srgbClr val="000000"/>
              </a:solidFill>
              <a:latin typeface="Arial"/>
            </a:endParaRPr>
          </a:p>
        </p:txBody>
      </p:sp>
      <p:sp>
        <p:nvSpPr>
          <p:cNvPr id="877" name="Text Box 41"/>
          <p:cNvSpPr/>
          <p:nvPr/>
        </p:nvSpPr>
        <p:spPr>
          <a:xfrm>
            <a:off x="3733920" y="577044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54</a:t>
            </a:r>
            <a:endParaRPr b="0" lang="en-US" sz="1600" spc="-1" strike="noStrike">
              <a:solidFill>
                <a:srgbClr val="000000"/>
              </a:solidFill>
              <a:latin typeface="Arial"/>
            </a:endParaRPr>
          </a:p>
        </p:txBody>
      </p:sp>
      <p:sp>
        <p:nvSpPr>
          <p:cNvPr id="878" name="Text Box 6"/>
          <p:cNvSpPr/>
          <p:nvPr/>
        </p:nvSpPr>
        <p:spPr>
          <a:xfrm>
            <a:off x="4267080" y="396252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05</a:t>
            </a:r>
            <a:endParaRPr b="0" lang="en-US" sz="1600" spc="-1" strike="noStrike">
              <a:solidFill>
                <a:srgbClr val="000000"/>
              </a:solidFill>
              <a:latin typeface="Arial"/>
            </a:endParaRPr>
          </a:p>
        </p:txBody>
      </p:sp>
      <p:sp>
        <p:nvSpPr>
          <p:cNvPr id="879" name="Text Box 7"/>
          <p:cNvSpPr/>
          <p:nvPr/>
        </p:nvSpPr>
        <p:spPr>
          <a:xfrm>
            <a:off x="1600200" y="396252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00</a:t>
            </a:r>
            <a:endParaRPr b="0" lang="en-US" sz="1600" spc="-1" strike="noStrike">
              <a:solidFill>
                <a:srgbClr val="000000"/>
              </a:solidFill>
              <a:latin typeface="Arial"/>
            </a:endParaRPr>
          </a:p>
        </p:txBody>
      </p:sp>
      <p:sp>
        <p:nvSpPr>
          <p:cNvPr id="880" name="Text Box 8"/>
          <p:cNvSpPr/>
          <p:nvPr/>
        </p:nvSpPr>
        <p:spPr>
          <a:xfrm>
            <a:off x="2133720" y="396252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01</a:t>
            </a:r>
            <a:endParaRPr b="0" lang="en-US" sz="1600" spc="-1" strike="noStrike">
              <a:solidFill>
                <a:srgbClr val="000000"/>
              </a:solidFill>
              <a:latin typeface="Arial"/>
            </a:endParaRPr>
          </a:p>
        </p:txBody>
      </p:sp>
      <p:sp>
        <p:nvSpPr>
          <p:cNvPr id="881" name="Text Box 9"/>
          <p:cNvSpPr/>
          <p:nvPr/>
        </p:nvSpPr>
        <p:spPr>
          <a:xfrm>
            <a:off x="2666880" y="396252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02</a:t>
            </a:r>
            <a:endParaRPr b="0" lang="en-US" sz="1600" spc="-1" strike="noStrike">
              <a:solidFill>
                <a:srgbClr val="000000"/>
              </a:solidFill>
              <a:latin typeface="Arial"/>
            </a:endParaRPr>
          </a:p>
        </p:txBody>
      </p:sp>
      <p:sp>
        <p:nvSpPr>
          <p:cNvPr id="882" name="Text Box 10"/>
          <p:cNvSpPr/>
          <p:nvPr/>
        </p:nvSpPr>
        <p:spPr>
          <a:xfrm>
            <a:off x="3200400" y="396252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03</a:t>
            </a:r>
            <a:endParaRPr b="0" lang="en-US" sz="1600" spc="-1" strike="noStrike">
              <a:solidFill>
                <a:srgbClr val="000000"/>
              </a:solidFill>
              <a:latin typeface="Arial"/>
            </a:endParaRPr>
          </a:p>
        </p:txBody>
      </p:sp>
      <p:sp>
        <p:nvSpPr>
          <p:cNvPr id="883" name="Text Box 11"/>
          <p:cNvSpPr/>
          <p:nvPr/>
        </p:nvSpPr>
        <p:spPr>
          <a:xfrm>
            <a:off x="3733920" y="3962520"/>
            <a:ext cx="538920" cy="359640"/>
          </a:xfrm>
          <a:prstGeom prst="rect">
            <a:avLst/>
          </a:prstGeom>
          <a:noFill/>
          <a:ln w="9525">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04</a:t>
            </a:r>
            <a:endParaRPr b="0" lang="en-US" sz="1600" spc="-1" strike="noStrike">
              <a:solidFill>
                <a:srgbClr val="000000"/>
              </a:solidFill>
              <a:latin typeface="Arial"/>
            </a:endParaRPr>
          </a:p>
        </p:txBody>
      </p:sp>
      <p:sp>
        <p:nvSpPr>
          <p:cNvPr id="884" name="Text Box 27"/>
          <p:cNvSpPr/>
          <p:nvPr/>
        </p:nvSpPr>
        <p:spPr>
          <a:xfrm>
            <a:off x="2666880" y="5049720"/>
            <a:ext cx="538920" cy="359640"/>
          </a:xfrm>
          <a:prstGeom prst="rect">
            <a:avLst/>
          </a:prstGeom>
          <a:noFill/>
          <a:ln w="38100">
            <a:solidFill>
              <a:srgbClr val="ff0000"/>
            </a:solidFill>
            <a:miter/>
          </a:ln>
        </p:spPr>
        <p:style>
          <a:lnRef idx="0"/>
          <a:fillRef idx="0"/>
          <a:effectRef idx="0"/>
          <a:fontRef idx="minor"/>
        </p:style>
        <p:txBody>
          <a:bodyPr wrap="none"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32</a:t>
            </a:r>
            <a:endParaRPr b="0" lang="en-US" sz="1600" spc="-1" strike="noStrike">
              <a:solidFill>
                <a:srgbClr val="000000"/>
              </a:solidFill>
              <a:latin typeface="Arial"/>
            </a:endParaRPr>
          </a:p>
        </p:txBody>
      </p:sp>
      <p:graphicFrame>
        <p:nvGraphicFramePr>
          <p:cNvPr id="885" name="Object 43"/>
          <p:cNvGraphicFramePr/>
          <p:nvPr/>
        </p:nvGraphicFramePr>
        <p:xfrm>
          <a:off x="2717640" y="2108160"/>
          <a:ext cx="6273000" cy="659520"/>
        </p:xfrm>
        <a:graphic>
          <a:graphicData uri="http://schemas.openxmlformats.org/presentationml/2006/ole">
            <p:oleObj progId="Equation.DSMT4" r:id="rId5" spid="">
              <p:embed/>
              <p:pic>
                <p:nvPicPr>
                  <p:cNvPr id="886" name="Object 43" descr=""/>
                  <p:cNvPicPr/>
                  <p:nvPr/>
                </p:nvPicPr>
                <p:blipFill>
                  <a:blip r:embed="rId6"/>
                  <a:stretch/>
                </p:blipFill>
                <p:spPr>
                  <a:xfrm>
                    <a:off x="2717640" y="2108160"/>
                    <a:ext cx="6273000" cy="659520"/>
                  </a:xfrm>
                  <a:prstGeom prst="rect">
                    <a:avLst/>
                  </a:prstGeom>
                  <a:ln w="0">
                    <a:noFill/>
                  </a:ln>
                </p:spPr>
              </p:pic>
            </p:oleObj>
          </a:graphicData>
        </a:graphic>
      </p:graphicFrame>
      <p:graphicFrame>
        <p:nvGraphicFramePr>
          <p:cNvPr id="887" name="Object 44"/>
          <p:cNvGraphicFramePr/>
          <p:nvPr/>
        </p:nvGraphicFramePr>
        <p:xfrm>
          <a:off x="2730600" y="2971800"/>
          <a:ext cx="4279320" cy="697680"/>
        </p:xfrm>
        <a:graphic>
          <a:graphicData uri="http://schemas.openxmlformats.org/presentationml/2006/ole">
            <p:oleObj progId="Equation.DSMT4" r:id="rId7" spid="">
              <p:embed/>
              <p:pic>
                <p:nvPicPr>
                  <p:cNvPr id="888" name="Object 44" descr=""/>
                  <p:cNvPicPr/>
                  <p:nvPr/>
                </p:nvPicPr>
                <p:blipFill>
                  <a:blip r:embed="rId8"/>
                  <a:stretch/>
                </p:blipFill>
                <p:spPr>
                  <a:xfrm>
                    <a:off x="2730600" y="2971800"/>
                    <a:ext cx="4279320" cy="697680"/>
                  </a:xfrm>
                  <a:prstGeom prst="rect">
                    <a:avLst/>
                  </a:prstGeom>
                  <a:ln w="0">
                    <a:noFill/>
                  </a:ln>
                </p:spPr>
              </p:pic>
            </p:oleObj>
          </a:graphicData>
        </a:graphic>
      </p:graphicFrame>
      <p:sp>
        <p:nvSpPr>
          <p:cNvPr id="889" name="AutoShape 45"/>
          <p:cNvSpPr/>
          <p:nvPr/>
        </p:nvSpPr>
        <p:spPr>
          <a:xfrm>
            <a:off x="5943600" y="4267080"/>
            <a:ext cx="2208960" cy="1370880"/>
          </a:xfrm>
          <a:prstGeom prst="plaque">
            <a:avLst>
              <a:gd name="adj" fmla="val 16667"/>
            </a:avLst>
          </a:prstGeom>
          <a:noFill/>
          <a:ln w="2857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890" name="Text Box 46"/>
          <p:cNvSpPr/>
          <p:nvPr/>
        </p:nvSpPr>
        <p:spPr>
          <a:xfrm>
            <a:off x="6859080" y="4716360"/>
            <a:ext cx="4352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2000" spc="-1" strike="noStrike">
                <a:solidFill>
                  <a:srgbClr val="000000"/>
                </a:solidFill>
                <a:latin typeface="Times New Roman"/>
                <a:ea typeface="HG丸ｺﾞｼｯｸM-PRO"/>
              </a:rPr>
              <a:t>？</a:t>
            </a:r>
            <a:endParaRPr b="0" lang="en-US" sz="2000" spc="-1" strike="noStrike">
              <a:solidFill>
                <a:srgbClr val="000000"/>
              </a:solidFill>
              <a:latin typeface="Arial"/>
            </a:endParaRPr>
          </a:p>
        </p:txBody>
      </p:sp>
      <p:sp>
        <p:nvSpPr>
          <p:cNvPr id="891" name="Text Box 47"/>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数値解法</a:t>
            </a:r>
            <a:endParaRPr b="0" lang="en-US" sz="3200" spc="-1" strike="noStrike">
              <a:solidFill>
                <a:srgbClr val="000000"/>
              </a:solidFill>
              <a:latin typeface="Arial"/>
            </a:endParaRPr>
          </a:p>
        </p:txBody>
      </p:sp>
      <p:sp>
        <p:nvSpPr>
          <p:cNvPr id="893"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ff0066"/>
              </a:buClr>
              <a:buFont typeface="Wingdings" charset="2"/>
              <a:buChar char=""/>
            </a:pPr>
            <a:r>
              <a:rPr b="1" lang="ja-JP" sz="2000" spc="-1" strike="noStrike">
                <a:solidFill>
                  <a:srgbClr val="ff0066"/>
                </a:solidFill>
                <a:latin typeface="Times New Roman"/>
                <a:ea typeface="HG丸ｺﾞｼｯｸM-PRO"/>
              </a:rPr>
              <a:t>「現象」 </a:t>
            </a:r>
            <a:r>
              <a:rPr b="1" lang="en-US" sz="2000" spc="-1" strike="noStrike">
                <a:solidFill>
                  <a:srgbClr val="ff0066"/>
                </a:solidFill>
                <a:latin typeface="Wingdings"/>
                <a:ea typeface="HG丸ｺﾞｼｯｸM-PRO"/>
              </a:rPr>
              <a:t></a:t>
            </a:r>
            <a:r>
              <a:rPr b="1" lang="en-US" sz="2000" spc="-1" strike="noStrike">
                <a:solidFill>
                  <a:srgbClr val="ff0066"/>
                </a:solidFill>
                <a:latin typeface="Times New Roman"/>
                <a:ea typeface="HG丸ｺﾞｼｯｸM-PRO"/>
              </a:rPr>
              <a:t> 「モデル化 </a:t>
            </a:r>
            <a:r>
              <a:rPr b="1" lang="en-US" sz="2000" spc="-1" strike="noStrike">
                <a:solidFill>
                  <a:srgbClr val="ff0066"/>
                </a:solidFill>
                <a:latin typeface="Times New Roman"/>
                <a:ea typeface="HG丸ｺﾞｼｯｸM-PRO"/>
              </a:rPr>
              <a:t>(PDE)</a:t>
            </a:r>
            <a:r>
              <a:rPr b="1" lang="ja-JP" sz="2000" spc="-1" strike="noStrike">
                <a:solidFill>
                  <a:srgbClr val="ff0066"/>
                </a:solidFill>
                <a:latin typeface="Times New Roman"/>
                <a:ea typeface="HG丸ｺﾞｼｯｸM-PRO"/>
              </a:rPr>
              <a:t>」</a:t>
            </a:r>
            <a:r>
              <a:rPr b="1" lang="en-US" sz="2000" spc="-1" strike="noStrike">
                <a:solidFill>
                  <a:srgbClr val="ff0066"/>
                </a:solidFill>
                <a:latin typeface="Wingdings"/>
                <a:ea typeface="HG丸ｺﾞｼｯｸM-PRO"/>
              </a:rPr>
              <a:t></a:t>
            </a:r>
            <a:r>
              <a:rPr b="1" lang="en-US" sz="2000" spc="-1" strike="noStrike">
                <a:solidFill>
                  <a:srgbClr val="ff0066"/>
                </a:solidFill>
                <a:latin typeface="Times New Roman"/>
                <a:ea typeface="HG丸ｺﾞｼｯｸM-PRO"/>
              </a:rPr>
              <a:t> 「離散化 </a:t>
            </a:r>
            <a:r>
              <a:rPr b="1" lang="en-US" sz="2000" spc="-1" strike="noStrike">
                <a:solidFill>
                  <a:srgbClr val="ff0066"/>
                </a:solidFill>
                <a:latin typeface="Times New Roman"/>
                <a:ea typeface="HG丸ｺﾞｼｯｸM-PRO"/>
              </a:rPr>
              <a:t>(FDE)</a:t>
            </a:r>
            <a:r>
              <a:rPr b="1" lang="ja-JP" sz="2000" spc="-1" strike="noStrike">
                <a:solidFill>
                  <a:srgbClr val="ff0066"/>
                </a:solidFill>
                <a:latin typeface="Times New Roman"/>
                <a:ea typeface="HG丸ｺﾞｼｯｸM-PRO"/>
              </a:rPr>
              <a:t>」 </a:t>
            </a:r>
            <a:r>
              <a:rPr b="1" lang="en-US" sz="2000" spc="-1" strike="noStrike">
                <a:solidFill>
                  <a:srgbClr val="ff0066"/>
                </a:solidFill>
                <a:latin typeface="Wingdings"/>
                <a:ea typeface="HG丸ｺﾞｼｯｸM-PRO"/>
              </a:rPr>
              <a:t></a:t>
            </a:r>
            <a:r>
              <a:rPr b="1" lang="en-US" sz="2000" spc="-1" strike="noStrike">
                <a:solidFill>
                  <a:srgbClr val="ff0066"/>
                </a:solidFill>
                <a:latin typeface="Times New Roman"/>
                <a:ea typeface="HG丸ｺﾞｼｯｸM-PRO"/>
              </a:rPr>
              <a:t> 「数値解」</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1" lang="ja-JP" sz="2000" spc="-1" strike="noStrike">
                <a:solidFill>
                  <a:srgbClr val="000099"/>
                </a:solidFill>
                <a:latin typeface="Times New Roman"/>
                <a:ea typeface="HG丸ｺﾞｼｯｸM-PRO"/>
              </a:rPr>
              <a:t>非定常問題（陽解法ならタイム・マーチング）</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1" lang="ja-JP" sz="2000" spc="-1" strike="noStrike">
                <a:solidFill>
                  <a:srgbClr val="000099"/>
                </a:solidFill>
                <a:latin typeface="Times New Roman"/>
                <a:ea typeface="HG丸ｺﾞｼｯｸM-PRO"/>
              </a:rPr>
              <a:t>定常問題</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1" lang="ja-JP" sz="2000" spc="-1" strike="noStrike">
                <a:solidFill>
                  <a:srgbClr val="000099"/>
                </a:solidFill>
                <a:latin typeface="Times New Roman"/>
                <a:ea typeface="HG丸ｺﾞｼｯｸM-PRO"/>
              </a:rPr>
              <a:t>非定常問題で解いて定常になるまで待つ．</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1" lang="ja-JP" sz="2000" spc="-1" strike="noStrike">
                <a:solidFill>
                  <a:srgbClr val="000099"/>
                </a:solidFill>
                <a:latin typeface="Times New Roman"/>
                <a:ea typeface="HG丸ｺﾞｼｯｸM-PRO"/>
              </a:rPr>
              <a:t>陰解法：</a:t>
            </a:r>
            <a:endParaRPr b="0" lang="en-US" sz="2000" spc="-1" strike="noStrike">
              <a:solidFill>
                <a:srgbClr val="000000"/>
              </a:solidFill>
              <a:latin typeface="Arial"/>
            </a:endParaRPr>
          </a:p>
        </p:txBody>
      </p:sp>
      <p:graphicFrame>
        <p:nvGraphicFramePr>
          <p:cNvPr id="894" name="Object 4"/>
          <p:cNvGraphicFramePr/>
          <p:nvPr/>
        </p:nvGraphicFramePr>
        <p:xfrm>
          <a:off x="1104840" y="1981080"/>
          <a:ext cx="3390120" cy="608760"/>
        </p:xfrm>
        <a:graphic>
          <a:graphicData uri="http://schemas.openxmlformats.org/presentationml/2006/ole">
            <p:oleObj progId="Equation.DSMT4" r:id="rId1" spid="">
              <p:embed/>
              <p:pic>
                <p:nvPicPr>
                  <p:cNvPr id="895" name="Object 4" descr=""/>
                  <p:cNvPicPr/>
                  <p:nvPr/>
                </p:nvPicPr>
                <p:blipFill>
                  <a:blip r:embed="rId2"/>
                  <a:stretch/>
                </p:blipFill>
                <p:spPr>
                  <a:xfrm>
                    <a:off x="1104840" y="1981080"/>
                    <a:ext cx="3390120" cy="608760"/>
                  </a:xfrm>
                  <a:prstGeom prst="rect">
                    <a:avLst/>
                  </a:prstGeom>
                  <a:ln w="0">
                    <a:noFill/>
                  </a:ln>
                </p:spPr>
              </p:pic>
            </p:oleObj>
          </a:graphicData>
        </a:graphic>
      </p:graphicFrame>
      <p:pic>
        <p:nvPicPr>
          <p:cNvPr id="896" name="Picture 5" descr=""/>
          <p:cNvPicPr/>
          <p:nvPr/>
        </p:nvPicPr>
        <p:blipFill>
          <a:blip r:embed="rId3"/>
          <a:stretch/>
        </p:blipFill>
        <p:spPr>
          <a:xfrm>
            <a:off x="6324480" y="1447920"/>
            <a:ext cx="2610720" cy="2455200"/>
          </a:xfrm>
          <a:prstGeom prst="rect">
            <a:avLst/>
          </a:prstGeom>
          <a:ln w="0">
            <a:noFill/>
          </a:ln>
        </p:spPr>
      </p:pic>
      <p:graphicFrame>
        <p:nvGraphicFramePr>
          <p:cNvPr id="897" name="Object 6"/>
          <p:cNvGraphicFramePr/>
          <p:nvPr/>
        </p:nvGraphicFramePr>
        <p:xfrm>
          <a:off x="2057400" y="3787920"/>
          <a:ext cx="3402720" cy="354960"/>
        </p:xfrm>
        <a:graphic>
          <a:graphicData uri="http://schemas.openxmlformats.org/presentationml/2006/ole">
            <p:oleObj progId="Equation.DSMT4" r:id="rId4" spid="">
              <p:embed/>
              <p:pic>
                <p:nvPicPr>
                  <p:cNvPr id="898" name="Object 6" descr=""/>
                  <p:cNvPicPr/>
                  <p:nvPr/>
                </p:nvPicPr>
                <p:blipFill>
                  <a:blip r:embed="rId5"/>
                  <a:stretch/>
                </p:blipFill>
                <p:spPr>
                  <a:xfrm>
                    <a:off x="2057400" y="3787920"/>
                    <a:ext cx="3402720" cy="354960"/>
                  </a:xfrm>
                  <a:prstGeom prst="rect">
                    <a:avLst/>
                  </a:prstGeom>
                  <a:ln w="0">
                    <a:noFill/>
                  </a:ln>
                </p:spPr>
              </p:pic>
            </p:oleObj>
          </a:graphicData>
        </a:graphic>
      </p:graphicFrame>
      <p:graphicFrame>
        <p:nvGraphicFramePr>
          <p:cNvPr id="899" name="Object 15"/>
          <p:cNvGraphicFramePr/>
          <p:nvPr/>
        </p:nvGraphicFramePr>
        <p:xfrm>
          <a:off x="685800" y="4267080"/>
          <a:ext cx="5562000" cy="1625040"/>
        </p:xfrm>
        <a:graphic>
          <a:graphicData uri="http://schemas.openxmlformats.org/presentationml/2006/ole">
            <p:oleObj progId="Equation.DSMT4" r:id="rId6" spid="">
              <p:embed/>
              <p:pic>
                <p:nvPicPr>
                  <p:cNvPr id="900" name="Object 15" descr=""/>
                  <p:cNvPicPr/>
                  <p:nvPr/>
                </p:nvPicPr>
                <p:blipFill>
                  <a:blip r:embed="rId7"/>
                  <a:stretch/>
                </p:blipFill>
                <p:spPr>
                  <a:xfrm>
                    <a:off x="685800" y="4267080"/>
                    <a:ext cx="5562000" cy="1625040"/>
                  </a:xfrm>
                  <a:prstGeom prst="rect">
                    <a:avLst/>
                  </a:prstGeom>
                  <a:ln w="0">
                    <a:noFill/>
                  </a:ln>
                </p:spPr>
              </p:pic>
            </p:oleObj>
          </a:graphicData>
        </a:graphic>
      </p:graphicFrame>
      <p:pic>
        <p:nvPicPr>
          <p:cNvPr id="901" name="Picture 16" descr=""/>
          <p:cNvPicPr/>
          <p:nvPr/>
        </p:nvPicPr>
        <p:blipFill>
          <a:blip r:embed="rId8"/>
          <a:stretch/>
        </p:blipFill>
        <p:spPr>
          <a:xfrm>
            <a:off x="6553080" y="4687920"/>
            <a:ext cx="2224800" cy="264240"/>
          </a:xfrm>
          <a:prstGeom prst="rect">
            <a:avLst/>
          </a:prstGeom>
          <a:ln w="0">
            <a:noFill/>
          </a:ln>
        </p:spPr>
      </p:pic>
      <p:sp>
        <p:nvSpPr>
          <p:cNvPr id="902" name="Text Box 17"/>
          <p:cNvSpPr/>
          <p:nvPr/>
        </p:nvSpPr>
        <p:spPr>
          <a:xfrm>
            <a:off x="-109080" y="5987880"/>
            <a:ext cx="93128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a:solidFill>
                  <a:srgbClr val="000000"/>
                </a:solidFill>
                <a:latin typeface="Times New Roman"/>
                <a:ea typeface="HG丸ｺﾞｼｯｸM-PRO"/>
              </a:rPr>
              <a:t>連立一次方程式の数値解法：ガウスの消去法，ヤコビ法，</a:t>
            </a:r>
            <a:r>
              <a:rPr b="1" lang="en-US" sz="1600" spc="-1" strike="noStrike">
                <a:solidFill>
                  <a:srgbClr val="000000"/>
                </a:solidFill>
                <a:latin typeface="Times New Roman"/>
                <a:ea typeface="HG丸ｺﾞｼｯｸM-PRO"/>
              </a:rPr>
              <a:t>GS</a:t>
            </a:r>
            <a:r>
              <a:rPr b="1" lang="ja-JP" sz="1600" spc="-1" strike="noStrike">
                <a:solidFill>
                  <a:srgbClr val="000000"/>
                </a:solidFill>
                <a:latin typeface="Times New Roman"/>
                <a:ea typeface="HG丸ｺﾞｼｯｸM-PRO"/>
              </a:rPr>
              <a:t>法，</a:t>
            </a:r>
            <a:r>
              <a:rPr b="1" lang="en-US" sz="1600" spc="-1" strike="noStrike">
                <a:solidFill>
                  <a:srgbClr val="000000"/>
                </a:solidFill>
                <a:latin typeface="Times New Roman"/>
                <a:ea typeface="HG丸ｺﾞｼｯｸM-PRO"/>
              </a:rPr>
              <a:t>SOR</a:t>
            </a:r>
            <a:r>
              <a:rPr b="1" lang="ja-JP" sz="1600" spc="-1" strike="noStrike">
                <a:solidFill>
                  <a:srgbClr val="000000"/>
                </a:solidFill>
                <a:latin typeface="Times New Roman"/>
                <a:ea typeface="HG丸ｺﾞｼｯｸM-PRO"/>
              </a:rPr>
              <a:t>法，</a:t>
            </a:r>
            <a:r>
              <a:rPr b="1" lang="en-US" sz="1600" spc="-1" strike="noStrike">
                <a:solidFill>
                  <a:srgbClr val="000000"/>
                </a:solidFill>
                <a:latin typeface="Times New Roman"/>
                <a:ea typeface="HG丸ｺﾞｼｯｸM-PRO"/>
              </a:rPr>
              <a:t>TDMA</a:t>
            </a:r>
            <a:r>
              <a:rPr b="1" lang="ja-JP" sz="1600" spc="-1" strike="noStrike">
                <a:solidFill>
                  <a:srgbClr val="000000"/>
                </a:solidFill>
                <a:latin typeface="Times New Roman"/>
                <a:ea typeface="HG丸ｺﾞｼｯｸM-PRO"/>
              </a:rPr>
              <a:t>，</a:t>
            </a:r>
            <a:r>
              <a:rPr b="1" lang="en-US" sz="1600" spc="-1" strike="noStrike">
                <a:solidFill>
                  <a:srgbClr val="000000"/>
                </a:solidFill>
                <a:latin typeface="Times New Roman"/>
                <a:ea typeface="HG丸ｺﾞｼｯｸM-PRO"/>
              </a:rPr>
              <a:t>CG</a:t>
            </a:r>
            <a:r>
              <a:rPr b="1" lang="ja-JP" sz="1600" spc="-1" strike="noStrike">
                <a:solidFill>
                  <a:srgbClr val="000000"/>
                </a:solidFill>
                <a:latin typeface="Times New Roman"/>
                <a:ea typeface="HG丸ｺﾞｼｯｸM-PRO"/>
              </a:rPr>
              <a:t>法，</a:t>
            </a:r>
            <a:r>
              <a:rPr b="1" lang="en-US" sz="1600" spc="-1" strike="noStrike">
                <a:solidFill>
                  <a:srgbClr val="000000"/>
                </a:solidFill>
                <a:latin typeface="Times New Roman"/>
                <a:ea typeface="HG丸ｺﾞｼｯｸM-PRO"/>
              </a:rPr>
              <a:t>etc...</a:t>
            </a:r>
            <a:endParaRPr b="0" lang="en-US" sz="1600" spc="-1" strike="noStrike">
              <a:solidFill>
                <a:srgbClr val="000000"/>
              </a:solidFill>
              <a:latin typeface="Arial"/>
            </a:endParaRPr>
          </a:p>
        </p:txBody>
      </p:sp>
      <p:sp>
        <p:nvSpPr>
          <p:cNvPr id="903" name="Text Box 18"/>
          <p:cNvSpPr/>
          <p:nvPr/>
        </p:nvSpPr>
        <p:spPr>
          <a:xfrm>
            <a:off x="6324120" y="4964040"/>
            <a:ext cx="8168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Times New Roman"/>
                <a:ea typeface="HG丸ｺﾞｼｯｸM-PRO"/>
              </a:rPr>
              <a:t>Dirichlet</a:t>
            </a:r>
            <a:endParaRPr b="0" lang="en-US" sz="1400" spc="-1" strike="noStrike">
              <a:solidFill>
                <a:srgbClr val="000000"/>
              </a:solidFill>
              <a:latin typeface="Arial"/>
            </a:endParaRPr>
          </a:p>
        </p:txBody>
      </p:sp>
      <p:sp>
        <p:nvSpPr>
          <p:cNvPr id="904" name="Text Box 19"/>
          <p:cNvSpPr/>
          <p:nvPr/>
        </p:nvSpPr>
        <p:spPr>
          <a:xfrm>
            <a:off x="8314560" y="4960800"/>
            <a:ext cx="537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400" spc="-1" strike="noStrike">
                <a:solidFill>
                  <a:srgbClr val="000000"/>
                </a:solidFill>
                <a:latin typeface="Times New Roman"/>
                <a:ea typeface="HG丸ｺﾞｼｯｸM-PRO"/>
              </a:rPr>
              <a:t>断熱</a:t>
            </a:r>
            <a:endParaRPr b="0" lang="en-US" sz="1400" spc="-1" strike="noStrike">
              <a:solidFill>
                <a:srgbClr val="000000"/>
              </a:solidFill>
              <a:latin typeface="Arial"/>
            </a:endParaRPr>
          </a:p>
        </p:txBody>
      </p:sp>
      <p:sp>
        <p:nvSpPr>
          <p:cNvPr id="905" name="Text Box 20"/>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宿題</a:t>
            </a:r>
            <a:endParaRPr b="0" lang="en-US" sz="3200" spc="-1" strike="noStrike">
              <a:solidFill>
                <a:srgbClr val="000000"/>
              </a:solidFill>
              <a:latin typeface="Arial"/>
            </a:endParaRPr>
          </a:p>
        </p:txBody>
      </p:sp>
      <p:sp>
        <p:nvSpPr>
          <p:cNvPr id="907"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教科書</a:t>
            </a:r>
            <a:r>
              <a:rPr b="0" lang="en-US" sz="2000" spc="-1" strike="noStrike">
                <a:solidFill>
                  <a:srgbClr val="000099"/>
                </a:solidFill>
                <a:latin typeface="Times New Roman"/>
                <a:ea typeface="HG丸ｺﾞｼｯｸM-PRO"/>
              </a:rPr>
              <a:t>96</a:t>
            </a:r>
            <a:r>
              <a:rPr b="0" lang="ja-JP" sz="2000" spc="-1" strike="noStrike">
                <a:solidFill>
                  <a:srgbClr val="000099"/>
                </a:solidFill>
                <a:latin typeface="Times New Roman"/>
                <a:ea typeface="HG丸ｺﾞｼｯｸM-PRO"/>
              </a:rPr>
              <a:t>ページの</a:t>
            </a:r>
            <a:r>
              <a:rPr b="0" lang="en-US" sz="2000" spc="-1" strike="noStrike">
                <a:solidFill>
                  <a:srgbClr val="000099"/>
                </a:solidFill>
                <a:latin typeface="Times New Roman"/>
                <a:ea typeface="HG丸ｺﾞｼｯｸM-PRO"/>
              </a:rPr>
              <a:t>[6]</a:t>
            </a:r>
            <a:r>
              <a:rPr b="0" lang="ja-JP" sz="2000" spc="-1" strike="noStrike">
                <a:solidFill>
                  <a:srgbClr val="000099"/>
                </a:solidFill>
                <a:latin typeface="Times New Roman"/>
                <a:ea typeface="HG丸ｺﾞｼｯｸM-PRO"/>
              </a:rPr>
              <a:t>　（ヒント：式</a:t>
            </a:r>
            <a:r>
              <a:rPr b="0" lang="en-US" sz="2000" spc="-1" strike="noStrike">
                <a:solidFill>
                  <a:srgbClr val="000099"/>
                </a:solidFill>
                <a:latin typeface="Times New Roman"/>
                <a:ea typeface="HG丸ｺﾞｼｯｸM-PRO"/>
              </a:rPr>
              <a:t>(3.72)</a:t>
            </a:r>
            <a:r>
              <a:rPr b="0" lang="ja-JP" sz="2000" spc="-1" strike="noStrike">
                <a:solidFill>
                  <a:srgbClr val="000099"/>
                </a:solidFill>
                <a:latin typeface="Times New Roman"/>
                <a:ea typeface="HG丸ｺﾞｼｯｸM-PRO"/>
              </a:rPr>
              <a:t>を使う）</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演習</a:t>
            </a:r>
            <a:r>
              <a:rPr b="0" lang="en-US" sz="2000" spc="-1" strike="noStrike">
                <a:solidFill>
                  <a:srgbClr val="000099"/>
                </a:solidFill>
                <a:latin typeface="Times New Roman"/>
                <a:ea typeface="HG丸ｺﾞｼｯｸM-PRO"/>
              </a:rPr>
              <a:t>3.2.1</a:t>
            </a:r>
            <a:r>
              <a:rPr b="0" lang="ja-JP" sz="2000" spc="-1" strike="noStrike">
                <a:solidFill>
                  <a:srgbClr val="000099"/>
                </a:solidFill>
                <a:latin typeface="Times New Roman"/>
                <a:ea typeface="HG丸ｺﾞｼｯｸM-PRO"/>
              </a:rPr>
              <a:t>と演習</a:t>
            </a:r>
            <a:r>
              <a:rPr b="0" lang="en-US" sz="2000" spc="-1" strike="noStrike">
                <a:solidFill>
                  <a:srgbClr val="000099"/>
                </a:solidFill>
                <a:latin typeface="Times New Roman"/>
                <a:ea typeface="HG丸ｺﾞｼｯｸM-PRO"/>
              </a:rPr>
              <a:t>3.2.2</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5</a:t>
            </a:r>
            <a:r>
              <a:rPr b="1" lang="ja-JP" sz="4000" spc="-1" strike="noStrike" cap="all">
                <a:solidFill>
                  <a:srgbClr val="000099"/>
                </a:solidFill>
                <a:latin typeface="Times New Roman"/>
                <a:ea typeface="HG丸ｺﾞｼｯｸM-PRO"/>
              </a:rPr>
              <a:t>回 熱伝導演習</a:t>
            </a:r>
            <a:br>
              <a:rPr sz="4000"/>
            </a:br>
            <a:br>
              <a:rPr sz="1800"/>
            </a:br>
            <a:r>
              <a:rPr b="1" lang="ja-JP" sz="1800" spc="-1" strike="noStrike" cap="all">
                <a:solidFill>
                  <a:srgbClr val="ff0000"/>
                </a:solidFill>
                <a:latin typeface="Times New Roman"/>
                <a:ea typeface="HG丸ｺﾞｼｯｸM-PRO"/>
              </a:rPr>
              <a:t>機械学会：</a:t>
            </a:r>
            <a:r>
              <a:rPr b="1" lang="en-US" sz="1800" spc="-1" strike="noStrike" cap="all">
                <a:solidFill>
                  <a:srgbClr val="ff0000"/>
                </a:solidFill>
                <a:latin typeface="Times New Roman"/>
                <a:ea typeface="HG丸ｺﾞｼｯｸM-PRO"/>
              </a:rPr>
              <a:t>JSME</a:t>
            </a:r>
            <a:r>
              <a:rPr b="1" lang="ja-JP" sz="1800" spc="-1" strike="noStrike" cap="all">
                <a:solidFill>
                  <a:srgbClr val="ff0000"/>
                </a:solidFill>
                <a:latin typeface="Times New Roman"/>
                <a:ea typeface="HG丸ｺﾞｼｯｸM-PRO"/>
              </a:rPr>
              <a:t>テキストシリーズ「伝熱工学」</a:t>
            </a:r>
            <a:br>
              <a:rPr sz="1800"/>
            </a:br>
            <a:r>
              <a:rPr b="1" lang="ja-JP" sz="1800" spc="-1" strike="noStrike" cap="all">
                <a:solidFill>
                  <a:srgbClr val="ff0000"/>
                </a:solidFill>
                <a:latin typeface="Times New Roman"/>
                <a:ea typeface="HG丸ｺﾞｼｯｸM-PRO"/>
              </a:rPr>
              <a:t>フーリエの法則とエネルギーバランスだけで、豊かな応用がある。</a:t>
            </a:r>
            <a:endParaRPr b="0" lang="en-US" sz="1800" spc="-1" strike="noStrike">
              <a:solidFill>
                <a:srgbClr val="000000"/>
              </a:solidFill>
              <a:latin typeface="Arial"/>
            </a:endParaRPr>
          </a:p>
        </p:txBody>
      </p:sp>
      <p:sp>
        <p:nvSpPr>
          <p:cNvPr id="909"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0" name="図 3" descr=""/>
          <p:cNvPicPr/>
          <p:nvPr/>
        </p:nvPicPr>
        <p:blipFill>
          <a:blip r:embed="rId1"/>
          <a:stretch/>
        </p:blipFill>
        <p:spPr>
          <a:xfrm>
            <a:off x="76680" y="706680"/>
            <a:ext cx="8990280" cy="5444280"/>
          </a:xfrm>
          <a:prstGeom prst="rect">
            <a:avLst/>
          </a:prstGeom>
          <a:ln w="0">
            <a:noFill/>
          </a:ln>
        </p:spPr>
      </p:pic>
      <p:sp>
        <p:nvSpPr>
          <p:cNvPr id="911" name="テキスト ボックス 1"/>
          <p:cNvSpPr/>
          <p:nvPr/>
        </p:nvSpPr>
        <p:spPr>
          <a:xfrm>
            <a:off x="6182280" y="4941000"/>
            <a:ext cx="2612880" cy="576360"/>
          </a:xfrm>
          <a:prstGeom prst="rect">
            <a:avLst/>
          </a:prstGeom>
          <a:noFill/>
          <a:ln w="0">
            <a:solidFill>
              <a:srgbClr val="00cc99"/>
            </a:solidFill>
          </a:ln>
        </p:spPr>
        <p:style>
          <a:lnRef idx="0"/>
          <a:fillRef idx="0"/>
          <a:effectRef idx="0"/>
          <a:fontRef idx="minor"/>
        </p:style>
        <p:txBody>
          <a:bodyPr wrap="none" lIns="90000" rIns="90000" tIns="45000" bIns="45000" anchor="t">
            <a:spAutoFit/>
          </a:bodyPr>
          <a:p>
            <a:pPr>
              <a:lnSpc>
                <a:spcPct val="100000"/>
              </a:lnSpc>
            </a:pPr>
            <a:r>
              <a:rPr b="1" lang="ja-JP" sz="1600" spc="-1" strike="noStrike">
                <a:solidFill>
                  <a:srgbClr val="000000"/>
                </a:solidFill>
                <a:latin typeface="Times New Roman"/>
                <a:ea typeface="HG丸ｺﾞｼｯｸM-PRO"/>
              </a:rPr>
              <a:t>定常：エネルギーバランス</a:t>
            </a:r>
            <a:endParaRPr b="0" lang="en-US" sz="1600" spc="-1" strike="noStrike">
              <a:solidFill>
                <a:srgbClr val="000000"/>
              </a:solidFill>
              <a:latin typeface="Arial"/>
            </a:endParaRPr>
          </a:p>
          <a:p>
            <a:pPr>
              <a:lnSpc>
                <a:spcPct val="100000"/>
              </a:lnSpc>
            </a:pPr>
            <a:r>
              <a:rPr b="1" lang="ja-JP" sz="1600" spc="-1" strike="noStrike">
                <a:solidFill>
                  <a:srgbClr val="000000"/>
                </a:solidFill>
                <a:latin typeface="Times New Roman"/>
                <a:ea typeface="HG丸ｺﾞｼｯｸM-PRO"/>
              </a:rPr>
              <a:t>熱流束：フーリエの法則</a:t>
            </a:r>
            <a:endParaRPr b="0" lang="en-US" sz="1600" spc="-1" strike="noStrike">
              <a:solidFill>
                <a:srgbClr val="000000"/>
              </a:solidFill>
              <a:latin typeface="Arial"/>
            </a:endParaRPr>
          </a:p>
        </p:txBody>
      </p:sp>
    </p:spTree>
  </p:cSld>
  <p:transition>
    <p:cover dir="rd"/>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2" name="図 1" descr=""/>
          <p:cNvPicPr/>
          <p:nvPr/>
        </p:nvPicPr>
        <p:blipFill>
          <a:blip r:embed="rId1"/>
          <a:stretch/>
        </p:blipFill>
        <p:spPr>
          <a:xfrm>
            <a:off x="166320" y="88560"/>
            <a:ext cx="5970960" cy="2387880"/>
          </a:xfrm>
          <a:prstGeom prst="rect">
            <a:avLst/>
          </a:prstGeom>
          <a:ln w="0">
            <a:noFill/>
          </a:ln>
        </p:spPr>
      </p:pic>
      <p:pic>
        <p:nvPicPr>
          <p:cNvPr id="913" name="図 2" descr=""/>
          <p:cNvPicPr/>
          <p:nvPr/>
        </p:nvPicPr>
        <p:blipFill>
          <a:blip r:embed="rId2"/>
          <a:stretch/>
        </p:blipFill>
        <p:spPr>
          <a:xfrm>
            <a:off x="179640" y="2546640"/>
            <a:ext cx="5943960" cy="4197240"/>
          </a:xfrm>
          <a:prstGeom prst="rect">
            <a:avLst/>
          </a:prstGeom>
          <a:ln w="0">
            <a:noFill/>
          </a:ln>
        </p:spPr>
      </p:pic>
      <p:sp>
        <p:nvSpPr>
          <p:cNvPr id="914" name="テキスト ボックス 3"/>
          <p:cNvSpPr/>
          <p:nvPr/>
        </p:nvSpPr>
        <p:spPr>
          <a:xfrm>
            <a:off x="6300360" y="990360"/>
            <a:ext cx="2663640" cy="1063080"/>
          </a:xfrm>
          <a:prstGeom prst="rect">
            <a:avLst/>
          </a:prstGeom>
          <a:noFill/>
          <a:ln w="0">
            <a:solidFill>
              <a:srgbClr val="00cc99"/>
            </a:solidFill>
          </a:ln>
        </p:spPr>
        <p:style>
          <a:lnRef idx="0"/>
          <a:fillRef idx="0"/>
          <a:effectRef idx="0"/>
          <a:fontRef idx="minor"/>
        </p:style>
        <p:txBody>
          <a:bodyPr lIns="90000" rIns="90000" tIns="45000" bIns="45000" anchor="t">
            <a:spAutoFit/>
          </a:bodyPr>
          <a:p>
            <a:pPr>
              <a:lnSpc>
                <a:spcPct val="100000"/>
              </a:lnSpc>
            </a:pPr>
            <a:r>
              <a:rPr b="1" lang="ja-JP" sz="1600" spc="-1" strike="noStrike">
                <a:solidFill>
                  <a:srgbClr val="000000"/>
                </a:solidFill>
                <a:latin typeface="Times New Roman"/>
                <a:ea typeface="HG丸ｺﾞｼｯｸM-PRO"/>
              </a:rPr>
              <a:t>熱抵抗（熱通過率）</a:t>
            </a:r>
            <a:endParaRPr b="0" lang="en-US" sz="1600" spc="-1" strike="noStrike">
              <a:solidFill>
                <a:srgbClr val="000000"/>
              </a:solidFill>
              <a:latin typeface="Arial"/>
            </a:endParaRPr>
          </a:p>
          <a:p>
            <a:pPr marL="285840" indent="-285840">
              <a:lnSpc>
                <a:spcPct val="100000"/>
              </a:lnSpc>
              <a:buClr>
                <a:srgbClr val="000000"/>
              </a:buClr>
              <a:buFont typeface="Arial"/>
              <a:buChar char="•"/>
            </a:pPr>
            <a:r>
              <a:rPr b="1" lang="en-US" sz="1600" spc="-1" strike="noStrike">
                <a:solidFill>
                  <a:srgbClr val="000000"/>
                </a:solidFill>
                <a:latin typeface="Times New Roman"/>
                <a:ea typeface="HG丸ｺﾞｼｯｸM-PRO"/>
              </a:rPr>
              <a:t>(1)</a:t>
            </a:r>
            <a:r>
              <a:rPr b="1" lang="ja-JP" sz="1600" spc="-1" strike="noStrike">
                <a:solidFill>
                  <a:srgbClr val="000000"/>
                </a:solidFill>
                <a:latin typeface="Times New Roman"/>
                <a:ea typeface="HG丸ｺﾞｼｯｸM-PRO"/>
              </a:rPr>
              <a:t>は普通に解いてもできるが、</a:t>
            </a:r>
            <a:r>
              <a:rPr b="1" lang="en-US" sz="1600" spc="-1" strike="noStrike">
                <a:solidFill>
                  <a:srgbClr val="000000"/>
                </a:solidFill>
                <a:latin typeface="Times New Roman"/>
                <a:ea typeface="HG丸ｺﾞｼｯｸM-PRO"/>
              </a:rPr>
              <a:t>(2)</a:t>
            </a:r>
            <a:r>
              <a:rPr b="1" lang="ja-JP" sz="1600" spc="-1" strike="noStrike">
                <a:solidFill>
                  <a:srgbClr val="000000"/>
                </a:solidFill>
                <a:latin typeface="Times New Roman"/>
                <a:ea typeface="HG丸ｺﾞｼｯｸM-PRO"/>
              </a:rPr>
              <a:t>は熱通過率を知らないと苦しい。</a:t>
            </a:r>
            <a:endParaRPr b="0" lang="en-US" sz="1600" spc="-1" strike="noStrike">
              <a:solidFill>
                <a:srgbClr val="000000"/>
              </a:solidFill>
              <a:latin typeface="Arial"/>
            </a:endParaRPr>
          </a:p>
        </p:txBody>
      </p:sp>
    </p:spTree>
  </p:cSld>
  <p:transition>
    <p:cover dir="rd"/>
  </p:transition>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5" name="図 1" descr=""/>
          <p:cNvPicPr/>
          <p:nvPr/>
        </p:nvPicPr>
        <p:blipFill>
          <a:blip r:embed="rId1"/>
          <a:stretch/>
        </p:blipFill>
        <p:spPr>
          <a:xfrm>
            <a:off x="261720" y="174600"/>
            <a:ext cx="8619840" cy="2126520"/>
          </a:xfrm>
          <a:prstGeom prst="rect">
            <a:avLst/>
          </a:prstGeom>
          <a:ln w="0">
            <a:noFill/>
          </a:ln>
        </p:spPr>
      </p:pic>
      <p:pic>
        <p:nvPicPr>
          <p:cNvPr id="916" name="図 2" descr=""/>
          <p:cNvPicPr/>
          <p:nvPr/>
        </p:nvPicPr>
        <p:blipFill>
          <a:blip r:embed="rId2"/>
          <a:stretch/>
        </p:blipFill>
        <p:spPr>
          <a:xfrm>
            <a:off x="619560" y="2508840"/>
            <a:ext cx="7904160" cy="4182120"/>
          </a:xfrm>
          <a:prstGeom prst="rect">
            <a:avLst/>
          </a:prstGeom>
          <a:ln w="0">
            <a:noFill/>
          </a:ln>
        </p:spPr>
      </p:pic>
      <p:sp>
        <p:nvSpPr>
          <p:cNvPr id="917" name="テキスト ボックス 3"/>
          <p:cNvSpPr/>
          <p:nvPr/>
        </p:nvSpPr>
        <p:spPr>
          <a:xfrm>
            <a:off x="5580000" y="2565000"/>
            <a:ext cx="2375640" cy="819720"/>
          </a:xfrm>
          <a:prstGeom prst="rect">
            <a:avLst/>
          </a:prstGeom>
          <a:noFill/>
          <a:ln w="0">
            <a:solidFill>
              <a:srgbClr val="00cc99"/>
            </a:solidFill>
          </a:ln>
        </p:spPr>
        <p:style>
          <a:lnRef idx="0"/>
          <a:fillRef idx="0"/>
          <a:effectRef idx="0"/>
          <a:fontRef idx="minor"/>
        </p:style>
        <p:txBody>
          <a:bodyPr lIns="90000" rIns="90000" tIns="45000" bIns="45000" anchor="t">
            <a:spAutoFit/>
          </a:bodyPr>
          <a:p>
            <a:pPr>
              <a:lnSpc>
                <a:spcPct val="100000"/>
              </a:lnSpc>
            </a:pPr>
            <a:r>
              <a:rPr b="1" lang="ja-JP" sz="1600" spc="-1" strike="noStrike">
                <a:solidFill>
                  <a:srgbClr val="000000"/>
                </a:solidFill>
                <a:latin typeface="Times New Roman"/>
                <a:ea typeface="HG丸ｺﾞｼｯｸM-PRO"/>
              </a:rPr>
              <a:t>円筒座標系の熱伝導方程式。境界条件の与え方にも慣れること。　</a:t>
            </a:r>
            <a:endParaRPr b="0" lang="en-US" sz="1600" spc="-1" strike="noStrike">
              <a:solidFill>
                <a:srgbClr val="000000"/>
              </a:solidFill>
              <a:latin typeface="Arial"/>
            </a:endParaRPr>
          </a:p>
        </p:txBody>
      </p:sp>
    </p:spTree>
  </p:cSld>
  <p:transition>
    <p:cover dir="rd"/>
  </p:transition>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8" name="図 1" descr=""/>
          <p:cNvPicPr/>
          <p:nvPr/>
        </p:nvPicPr>
        <p:blipFill>
          <a:blip r:embed="rId1"/>
          <a:stretch/>
        </p:blipFill>
        <p:spPr>
          <a:xfrm>
            <a:off x="249120" y="1978920"/>
            <a:ext cx="5167080" cy="4828680"/>
          </a:xfrm>
          <a:prstGeom prst="rect">
            <a:avLst/>
          </a:prstGeom>
          <a:ln w="0">
            <a:noFill/>
          </a:ln>
        </p:spPr>
      </p:pic>
      <p:pic>
        <p:nvPicPr>
          <p:cNvPr id="919" name="図 2" descr=""/>
          <p:cNvPicPr/>
          <p:nvPr/>
        </p:nvPicPr>
        <p:blipFill>
          <a:blip r:embed="rId2"/>
          <a:stretch/>
        </p:blipFill>
        <p:spPr>
          <a:xfrm>
            <a:off x="252720" y="55440"/>
            <a:ext cx="6316920" cy="1884960"/>
          </a:xfrm>
          <a:prstGeom prst="rect">
            <a:avLst/>
          </a:prstGeom>
          <a:ln w="0">
            <a:noFill/>
          </a:ln>
        </p:spPr>
      </p:pic>
      <p:sp>
        <p:nvSpPr>
          <p:cNvPr id="920" name="テキスト ボックス 3"/>
          <p:cNvSpPr/>
          <p:nvPr/>
        </p:nvSpPr>
        <p:spPr>
          <a:xfrm>
            <a:off x="5580000" y="2205000"/>
            <a:ext cx="1655640" cy="333000"/>
          </a:xfrm>
          <a:prstGeom prst="rect">
            <a:avLst/>
          </a:prstGeom>
          <a:noFill/>
          <a:ln w="0">
            <a:solidFill>
              <a:srgbClr val="00cc99"/>
            </a:solidFill>
          </a:ln>
        </p:spPr>
        <p:style>
          <a:lnRef idx="0"/>
          <a:fillRef idx="0"/>
          <a:effectRef idx="0"/>
          <a:fontRef idx="minor"/>
        </p:style>
        <p:txBody>
          <a:bodyPr lIns="90000" rIns="90000" tIns="45000" bIns="45000" anchor="t">
            <a:spAutoFit/>
          </a:bodyPr>
          <a:p>
            <a:pPr>
              <a:lnSpc>
                <a:spcPct val="100000"/>
              </a:lnSpc>
            </a:pPr>
            <a:r>
              <a:rPr b="1" lang="ja-JP" sz="1600" spc="-1" strike="noStrike">
                <a:solidFill>
                  <a:srgbClr val="000000"/>
                </a:solidFill>
                <a:latin typeface="Times New Roman"/>
                <a:ea typeface="HG丸ｺﾞｼｯｸM-PRO"/>
              </a:rPr>
              <a:t>対流伝熱の予習</a:t>
            </a:r>
            <a:endParaRPr b="0" lang="en-US" sz="1600" spc="-1" strike="noStrike">
              <a:solidFill>
                <a:srgbClr val="000000"/>
              </a:solidFill>
              <a:latin typeface="Arial"/>
            </a:endParaRPr>
          </a:p>
        </p:txBody>
      </p:sp>
      <p:sp>
        <p:nvSpPr>
          <p:cNvPr id="921" name="正方形/長方形 4"/>
          <p:cNvSpPr/>
          <p:nvPr/>
        </p:nvSpPr>
        <p:spPr>
          <a:xfrm>
            <a:off x="539640" y="404640"/>
            <a:ext cx="2735640" cy="503280"/>
          </a:xfrm>
          <a:prstGeom prst="rect">
            <a:avLst/>
          </a:prstGeom>
          <a:noFill/>
          <a:ln w="9525">
            <a:solidFill>
              <a:srgbClr val="ff0000"/>
            </a:solidFill>
            <a:round/>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sp>
        <p:nvSpPr>
          <p:cNvPr id="922" name="テキスト ボックス 5"/>
          <p:cNvSpPr/>
          <p:nvPr/>
        </p:nvSpPr>
        <p:spPr>
          <a:xfrm>
            <a:off x="5580000" y="4725000"/>
            <a:ext cx="3167640" cy="576360"/>
          </a:xfrm>
          <a:prstGeom prst="rect">
            <a:avLst/>
          </a:prstGeom>
          <a:solidFill>
            <a:schemeClr val="bg1"/>
          </a:solidFill>
          <a:ln w="0">
            <a:solidFill>
              <a:srgbClr val="00cc99"/>
            </a:solidFill>
          </a:ln>
        </p:spPr>
        <p:style>
          <a:lnRef idx="0"/>
          <a:fillRef idx="0"/>
          <a:effectRef idx="0"/>
          <a:fontRef idx="minor"/>
        </p:style>
        <p:txBody>
          <a:bodyPr lIns="90000" rIns="90000" tIns="45000" bIns="45000" anchor="t">
            <a:spAutoFit/>
          </a:bodyPr>
          <a:p>
            <a:pPr>
              <a:lnSpc>
                <a:spcPct val="100000"/>
              </a:lnSpc>
            </a:pPr>
            <a:r>
              <a:rPr b="1" lang="ja-JP" sz="1600" spc="-1" strike="noStrike">
                <a:solidFill>
                  <a:srgbClr val="000000"/>
                </a:solidFill>
                <a:latin typeface="Times New Roman"/>
                <a:ea typeface="HG丸ｺﾞｼｯｸM-PRO"/>
              </a:rPr>
              <a:t>まず、相関式を使って</a:t>
            </a:r>
            <a:r>
              <a:rPr b="1" lang="en-US" sz="1600" spc="-1" strike="noStrike">
                <a:solidFill>
                  <a:srgbClr val="000000"/>
                </a:solidFill>
                <a:latin typeface="Times New Roman"/>
                <a:ea typeface="HG丸ｺﾞｼｯｸM-PRO"/>
              </a:rPr>
              <a:t>Nu</a:t>
            </a:r>
            <a:r>
              <a:rPr b="1" lang="ja-JP" sz="1600" spc="-1" strike="noStrike">
                <a:solidFill>
                  <a:srgbClr val="000000"/>
                </a:solidFill>
                <a:latin typeface="Times New Roman"/>
                <a:ea typeface="HG丸ｺﾞｼｯｸM-PRO"/>
              </a:rPr>
              <a:t>を計算</a:t>
            </a:r>
            <a:endParaRPr b="0" lang="en-US" sz="1600" spc="-1" strike="noStrike">
              <a:solidFill>
                <a:srgbClr val="000000"/>
              </a:solidFill>
              <a:latin typeface="Arial"/>
            </a:endParaRPr>
          </a:p>
        </p:txBody>
      </p:sp>
      <p:sp>
        <p:nvSpPr>
          <p:cNvPr id="923" name="テキスト ボックス 6"/>
          <p:cNvSpPr/>
          <p:nvPr/>
        </p:nvSpPr>
        <p:spPr>
          <a:xfrm>
            <a:off x="5580000" y="5610600"/>
            <a:ext cx="2447640" cy="576360"/>
          </a:xfrm>
          <a:prstGeom prst="rect">
            <a:avLst/>
          </a:prstGeom>
          <a:solidFill>
            <a:schemeClr val="bg1"/>
          </a:solidFill>
          <a:ln w="0">
            <a:solidFill>
              <a:srgbClr val="00cc99"/>
            </a:solid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000000"/>
                </a:solidFill>
                <a:latin typeface="Times New Roman"/>
                <a:ea typeface="HG丸ｺﾞｼｯｸM-PRO"/>
              </a:rPr>
              <a:t>Nu</a:t>
            </a:r>
            <a:r>
              <a:rPr b="1" lang="ja-JP" sz="1600" spc="-1" strike="noStrike">
                <a:solidFill>
                  <a:srgbClr val="000000"/>
                </a:solidFill>
                <a:latin typeface="Times New Roman"/>
                <a:ea typeface="HG丸ｺﾞｼｯｸM-PRO"/>
              </a:rPr>
              <a:t>より熱伝達率</a:t>
            </a:r>
            <a:r>
              <a:rPr b="1" lang="en-US" sz="1600" spc="-1" strike="noStrike">
                <a:solidFill>
                  <a:srgbClr val="000000"/>
                </a:solidFill>
                <a:latin typeface="Times New Roman"/>
                <a:ea typeface="HG丸ｺﾞｼｯｸM-PRO"/>
              </a:rPr>
              <a:t>h</a:t>
            </a:r>
            <a:r>
              <a:rPr b="1" lang="ja-JP" sz="1600" spc="-1" strike="noStrike">
                <a:solidFill>
                  <a:srgbClr val="000000"/>
                </a:solidFill>
                <a:latin typeface="Times New Roman"/>
                <a:ea typeface="HG丸ｺﾞｼｯｸM-PRO"/>
              </a:rPr>
              <a:t>を計算</a:t>
            </a:r>
            <a:endParaRPr b="0" lang="en-US" sz="1600" spc="-1" strike="noStrike">
              <a:solidFill>
                <a:srgbClr val="000000"/>
              </a:solidFill>
              <a:latin typeface="Arial"/>
            </a:endParaRPr>
          </a:p>
        </p:txBody>
      </p:sp>
      <p:sp>
        <p:nvSpPr>
          <p:cNvPr id="924" name="テキスト ボックス 7"/>
          <p:cNvSpPr/>
          <p:nvPr/>
        </p:nvSpPr>
        <p:spPr>
          <a:xfrm>
            <a:off x="5580000" y="6381360"/>
            <a:ext cx="2447640" cy="333000"/>
          </a:xfrm>
          <a:prstGeom prst="rect">
            <a:avLst/>
          </a:prstGeom>
          <a:solidFill>
            <a:schemeClr val="bg1"/>
          </a:solidFill>
          <a:ln w="0">
            <a:solidFill>
              <a:srgbClr val="00cc99"/>
            </a:solidFill>
          </a:ln>
        </p:spPr>
        <p:style>
          <a:lnRef idx="0"/>
          <a:fillRef idx="0"/>
          <a:effectRef idx="0"/>
          <a:fontRef idx="minor"/>
        </p:style>
        <p:txBody>
          <a:bodyPr lIns="90000" rIns="90000" tIns="45000" bIns="45000" anchor="t">
            <a:spAutoFit/>
          </a:bodyPr>
          <a:p>
            <a:pPr>
              <a:lnSpc>
                <a:spcPct val="100000"/>
              </a:lnSpc>
            </a:pPr>
            <a:r>
              <a:rPr b="1" lang="ja-JP" sz="1600" spc="-1" strike="noStrike">
                <a:solidFill>
                  <a:srgbClr val="000000"/>
                </a:solidFill>
                <a:latin typeface="Times New Roman"/>
                <a:ea typeface="HG丸ｺﾞｼｯｸM-PRO"/>
              </a:rPr>
              <a:t>熱流束を計算して終わり</a:t>
            </a:r>
            <a:endParaRPr b="0" lang="en-US" sz="1600" spc="-1" strike="noStrike">
              <a:solidFill>
                <a:srgbClr val="000000"/>
              </a:solidFill>
              <a:latin typeface="Arial"/>
            </a:endParaRPr>
          </a:p>
        </p:txBody>
      </p:sp>
      <p:sp>
        <p:nvSpPr>
          <p:cNvPr id="925" name="平行四辺形 8"/>
          <p:cNvSpPr/>
          <p:nvPr/>
        </p:nvSpPr>
        <p:spPr>
          <a:xfrm>
            <a:off x="6516360" y="2952360"/>
            <a:ext cx="1511280" cy="647280"/>
          </a:xfrm>
          <a:prstGeom prst="parallelogram">
            <a:avLst>
              <a:gd name="adj" fmla="val 108506"/>
            </a:avLst>
          </a:prstGeom>
          <a:noFill/>
          <a:ln w="9525">
            <a:solidFill>
              <a:srgbClr val="000000"/>
            </a:solidFill>
            <a:round/>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cxnSp>
        <p:nvCxnSpPr>
          <p:cNvPr id="926" name="直線矢印コネクタ 10"/>
          <p:cNvCxnSpPr/>
          <p:nvPr/>
        </p:nvCxnSpPr>
        <p:spPr>
          <a:xfrm flipV="1">
            <a:off x="6597360" y="3240360"/>
            <a:ext cx="594720" cy="576720"/>
          </a:xfrm>
          <a:prstGeom prst="straightConnector1">
            <a:avLst/>
          </a:prstGeom>
          <a:ln w="9525">
            <a:solidFill>
              <a:srgbClr val="000000"/>
            </a:solidFill>
            <a:round/>
            <a:tailEnd len="med" type="triangle" w="med"/>
          </a:ln>
        </p:spPr>
      </p:cxnSp>
      <p:sp>
        <p:nvSpPr>
          <p:cNvPr id="927" name="テキスト ボックス 11"/>
          <p:cNvSpPr/>
          <p:nvPr/>
        </p:nvSpPr>
        <p:spPr>
          <a:xfrm>
            <a:off x="7726320" y="3082680"/>
            <a:ext cx="60336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75℃</a:t>
            </a:r>
            <a:endParaRPr b="0" lang="en-US" sz="1600" spc="-1" strike="noStrike">
              <a:solidFill>
                <a:srgbClr val="000000"/>
              </a:solidFill>
              <a:latin typeface="Arial"/>
            </a:endParaRPr>
          </a:p>
        </p:txBody>
      </p:sp>
      <p:sp>
        <p:nvSpPr>
          <p:cNvPr id="928" name="テキスト ボックス 12"/>
          <p:cNvSpPr/>
          <p:nvPr/>
        </p:nvSpPr>
        <p:spPr>
          <a:xfrm>
            <a:off x="5909400" y="3857760"/>
            <a:ext cx="121320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15℃, 30m/s</a:t>
            </a:r>
            <a:endParaRPr b="0" lang="en-US" sz="1600" spc="-1" strike="noStrike">
              <a:solidFill>
                <a:srgbClr val="000000"/>
              </a:solidFill>
              <a:latin typeface="Arial"/>
            </a:endParaRPr>
          </a:p>
        </p:txBody>
      </p:sp>
    </p:spTree>
  </p:cSld>
  <p:transition>
    <p:cover dir="rd"/>
  </p:transition>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演習（熱伝導の基礎）：試験問題の一例</a:t>
            </a:r>
            <a:endParaRPr b="0" lang="en-US" sz="3200" spc="-1" strike="noStrike">
              <a:solidFill>
                <a:srgbClr val="000000"/>
              </a:solidFill>
              <a:latin typeface="Arial"/>
            </a:endParaRPr>
          </a:p>
        </p:txBody>
      </p:sp>
      <p:pic>
        <p:nvPicPr>
          <p:cNvPr id="930" name="Picture 4" descr=""/>
          <p:cNvPicPr/>
          <p:nvPr/>
        </p:nvPicPr>
        <p:blipFill>
          <a:blip r:embed="rId1"/>
          <a:stretch/>
        </p:blipFill>
        <p:spPr>
          <a:xfrm>
            <a:off x="857160" y="925560"/>
            <a:ext cx="7027200" cy="537768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演習（熱伝導と対流伝熱の複合問題）</a:t>
            </a:r>
            <a:endParaRPr b="0" lang="en-US" sz="3200" spc="-1" strike="noStrike">
              <a:solidFill>
                <a:srgbClr val="000000"/>
              </a:solidFill>
              <a:latin typeface="Arial"/>
            </a:endParaRPr>
          </a:p>
        </p:txBody>
      </p:sp>
      <p:sp>
        <p:nvSpPr>
          <p:cNvPr id="932"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HG丸ｺﾞｼｯｸM-PRO"/>
                <a:ea typeface="HG丸ｺﾞｼｯｸM-PRO"/>
              </a:rPr>
              <a:t>テキスト（</a:t>
            </a:r>
            <a:r>
              <a:rPr b="0" lang="en-US" sz="2000" spc="-1" strike="noStrike">
                <a:solidFill>
                  <a:srgbClr val="000099"/>
                </a:solidFill>
                <a:latin typeface="HG丸ｺﾞｼｯｸM-PRO"/>
                <a:ea typeface="HG丸ｺﾞｼｯｸM-PRO"/>
              </a:rPr>
              <a:t>96</a:t>
            </a:r>
            <a:r>
              <a:rPr b="0" lang="ja-JP" sz="2000" spc="-1" strike="noStrike">
                <a:solidFill>
                  <a:srgbClr val="000099"/>
                </a:solidFill>
                <a:latin typeface="HG丸ｺﾞｼｯｸM-PRO"/>
                <a:ea typeface="HG丸ｺﾞｼｯｸM-PRO"/>
              </a:rPr>
              <a:t>－</a:t>
            </a:r>
            <a:r>
              <a:rPr b="0" lang="en-US" sz="2000" spc="-1" strike="noStrike">
                <a:solidFill>
                  <a:srgbClr val="000099"/>
                </a:solidFill>
                <a:latin typeface="HG丸ｺﾞｼｯｸM-PRO"/>
                <a:ea typeface="HG丸ｺﾞｼｯｸM-PRO"/>
              </a:rPr>
              <a:t>97</a:t>
            </a:r>
            <a:r>
              <a:rPr b="0" lang="ja-JP" sz="2000" spc="-1" strike="noStrike">
                <a:solidFill>
                  <a:srgbClr val="000099"/>
                </a:solidFill>
                <a:latin typeface="HG丸ｺﾞｼｯｸM-PRO"/>
                <a:ea typeface="HG丸ｺﾞｼｯｸM-PRO"/>
              </a:rPr>
              <a:t>ページ）で以下の問題を解け．</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HG丸ｺﾞｼｯｸM-PRO"/>
                <a:ea typeface="HG丸ｺﾞｼｯｸM-PRO"/>
              </a:rPr>
              <a:t>[7](a),(b)</a:t>
            </a:r>
            <a:r>
              <a:rPr b="0" lang="ja-JP" sz="2000" spc="-1" strike="noStrike">
                <a:solidFill>
                  <a:srgbClr val="000099"/>
                </a:solidFill>
                <a:latin typeface="HG丸ｺﾞｼｯｸM-PRO"/>
                <a:ea typeface="HG丸ｺﾞｼｯｸM-PRO"/>
              </a:rPr>
              <a:t>　～　フィンと似ている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HG丸ｺﾞｼｯｸM-PRO"/>
                <a:ea typeface="HG丸ｺﾞｼｯｸM-PRO"/>
              </a:rPr>
              <a:t>[8](a),(b)</a:t>
            </a:r>
            <a:r>
              <a:rPr b="0" lang="ja-JP" sz="2000" spc="-1" strike="noStrike">
                <a:solidFill>
                  <a:srgbClr val="000099"/>
                </a:solidFill>
                <a:latin typeface="HG丸ｺﾞｼｯｸM-PRO"/>
                <a:ea typeface="HG丸ｺﾞｼｯｸM-PRO"/>
              </a:rPr>
              <a:t>　～　これもフィンとほとんど同じ</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Rectangle 13"/>
          <p:cNvSpPr/>
          <p:nvPr/>
        </p:nvSpPr>
        <p:spPr>
          <a:xfrm>
            <a:off x="8001000" y="3886200"/>
            <a:ext cx="151560" cy="1523160"/>
          </a:xfrm>
          <a:prstGeom prst="rect">
            <a:avLst/>
          </a:prstGeom>
          <a:pattFill prst="ltUpDiag">
            <a:fgClr>
              <a:srgbClr val="000000"/>
            </a:fgClr>
            <a:bgClr>
              <a:srgbClr val="ffffff"/>
            </a:bgClr>
          </a:patt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7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熱伝導に関する例題（</a:t>
            </a:r>
            <a:r>
              <a:rPr b="1" lang="ja-JP" sz="3200" spc="-1" strike="noStrike" u="sng">
                <a:solidFill>
                  <a:srgbClr val="ff0000"/>
                </a:solidFill>
                <a:uFillTx/>
                <a:latin typeface="Times New Roman"/>
                <a:ea typeface="HG丸ｺﾞｼｯｸM-PRO"/>
              </a:rPr>
              <a:t>演習</a:t>
            </a:r>
            <a:r>
              <a:rPr b="1" lang="en-US" sz="3200" spc="-1" strike="noStrike" u="sng">
                <a:solidFill>
                  <a:srgbClr val="ff0000"/>
                </a:solidFill>
                <a:uFillTx/>
                <a:latin typeface="Times New Roman"/>
                <a:ea typeface="HG丸ｺﾞｼｯｸM-PRO"/>
              </a:rPr>
              <a:t>1.1</a:t>
            </a:r>
            <a:r>
              <a:rPr b="1" lang="ja-JP" sz="3200" spc="-1" strike="noStrike">
                <a:solidFill>
                  <a:srgbClr val="000099"/>
                </a:solidFill>
                <a:latin typeface="Times New Roman"/>
                <a:ea typeface="HG丸ｺﾞｼｯｸM-PRO"/>
              </a:rPr>
              <a:t>）</a:t>
            </a:r>
            <a:endParaRPr b="0" lang="en-US" sz="3200" spc="-1" strike="noStrike">
              <a:solidFill>
                <a:srgbClr val="000000"/>
              </a:solidFill>
              <a:latin typeface="Arial"/>
            </a:endParaRPr>
          </a:p>
        </p:txBody>
      </p:sp>
      <p:sp>
        <p:nvSpPr>
          <p:cNvPr id="280" name="PlaceHolder 2"/>
          <p:cNvSpPr>
            <a:spLocks noGrp="1"/>
          </p:cNvSpPr>
          <p:nvPr>
            <p:ph/>
          </p:nvPr>
        </p:nvSpPr>
        <p:spPr>
          <a:xfrm>
            <a:off x="152280" y="990720"/>
            <a:ext cx="670500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空中に浮く一辺の長さが</a:t>
            </a:r>
            <a:r>
              <a:rPr b="0" lang="en-US" sz="2000" spc="-1" strike="noStrike">
                <a:solidFill>
                  <a:srgbClr val="000099"/>
                </a:solidFill>
                <a:latin typeface="Times New Roman"/>
                <a:ea typeface="HG丸ｺﾞｼｯｸM-PRO"/>
              </a:rPr>
              <a:t>10cm</a:t>
            </a:r>
            <a:r>
              <a:rPr b="0" lang="ja-JP" sz="2000" spc="-1" strike="noStrike">
                <a:solidFill>
                  <a:srgbClr val="000099"/>
                </a:solidFill>
                <a:latin typeface="Times New Roman"/>
                <a:ea typeface="HG丸ｺﾞｼｯｸM-PRO"/>
              </a:rPr>
              <a:t>のアクリル製立方体容器をある液体で満たし、液体を</a:t>
            </a:r>
            <a:r>
              <a:rPr b="0" lang="en-US" sz="2000" spc="-1" strike="noStrike">
                <a:solidFill>
                  <a:srgbClr val="000099"/>
                </a:solidFill>
                <a:latin typeface="Times New Roman"/>
                <a:ea typeface="HG丸ｺﾞｼｯｸM-PRO"/>
              </a:rPr>
              <a:t>600W</a:t>
            </a:r>
            <a:r>
              <a:rPr b="0" lang="ja-JP" sz="2000" spc="-1" strike="noStrike">
                <a:solidFill>
                  <a:srgbClr val="000099"/>
                </a:solidFill>
                <a:latin typeface="Times New Roman"/>
                <a:ea typeface="HG丸ｺﾞｼｯｸM-PRO"/>
              </a:rPr>
              <a:t>で加熱したところ、内部の液温が</a:t>
            </a:r>
            <a:r>
              <a:rPr b="0" lang="en-US" sz="2000" spc="-1" strike="noStrike">
                <a:solidFill>
                  <a:srgbClr val="000099"/>
                </a:solidFill>
                <a:latin typeface="Times New Roman"/>
                <a:ea typeface="HG丸ｺﾞｼｯｸM-PRO"/>
              </a:rPr>
              <a:t>100℃</a:t>
            </a:r>
            <a:r>
              <a:rPr b="0" lang="ja-JP" sz="2000" spc="-1" strike="noStrike">
                <a:solidFill>
                  <a:srgbClr val="000099"/>
                </a:solidFill>
                <a:latin typeface="Times New Roman"/>
                <a:ea typeface="HG丸ｺﾞｼｯｸM-PRO"/>
              </a:rPr>
              <a:t>で時間的にも空間的にも一定となった。このとき，</a:t>
            </a:r>
            <a:r>
              <a:rPr b="0" lang="ja-JP" sz="2000" spc="-1" strike="noStrike" u="sng">
                <a:solidFill>
                  <a:srgbClr val="ff0000"/>
                </a:solidFill>
                <a:uFillTx/>
                <a:latin typeface="Times New Roman"/>
                <a:ea typeface="HG丸ｺﾞｼｯｸM-PRO"/>
              </a:rPr>
              <a:t>立方体の外壁の温度を求めよ</a:t>
            </a:r>
            <a:r>
              <a:rPr b="0" lang="ja-JP" sz="2000" spc="-1" strike="noStrike">
                <a:solidFill>
                  <a:srgbClr val="000099"/>
                </a:solidFill>
                <a:latin typeface="Times New Roman"/>
                <a:ea typeface="HG丸ｺﾞｼｯｸM-PRO"/>
              </a:rPr>
              <a:t>．壁の厚さは</a:t>
            </a:r>
            <a:r>
              <a:rPr b="0" lang="en-US" sz="2000" spc="-1" strike="noStrike">
                <a:solidFill>
                  <a:srgbClr val="000099"/>
                </a:solidFill>
                <a:latin typeface="Times New Roman"/>
                <a:ea typeface="HG丸ｺﾞｼｯｸM-PRO"/>
              </a:rPr>
              <a:t>1mm</a:t>
            </a:r>
            <a:r>
              <a:rPr b="0" lang="ja-JP" sz="2000" spc="-1" strike="noStrike">
                <a:solidFill>
                  <a:srgbClr val="000099"/>
                </a:solidFill>
                <a:latin typeface="Times New Roman"/>
                <a:ea typeface="HG丸ｺﾞｼｯｸM-PRO"/>
              </a:rPr>
              <a:t>、アクリルの熱伝導率は</a:t>
            </a:r>
            <a:r>
              <a:rPr b="0" lang="en-US" sz="2000" spc="-1" strike="noStrike">
                <a:solidFill>
                  <a:srgbClr val="000099"/>
                </a:solidFill>
                <a:latin typeface="Times New Roman"/>
                <a:ea typeface="HG丸ｺﾞｼｯｸM-PRO"/>
              </a:rPr>
              <a:t>0.2W/m·K</a:t>
            </a:r>
            <a:r>
              <a:rPr b="0" lang="ja-JP" sz="2000" spc="-1" strike="noStrike">
                <a:solidFill>
                  <a:srgbClr val="000099"/>
                </a:solidFill>
                <a:latin typeface="Times New Roman"/>
                <a:ea typeface="HG丸ｺﾞｼｯｸM-PRO"/>
              </a:rPr>
              <a:t>とする．</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ヒント</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壁の外面での放熱は加熱量と釣り合う</a:t>
            </a:r>
            <a:r>
              <a:rPr b="0" lang="en-US" sz="2000" spc="-1" strike="noStrike">
                <a:solidFill>
                  <a:srgbClr val="000099"/>
                </a:solidFill>
                <a:latin typeface="Wingdings"/>
                <a:ea typeface="HG丸ｺﾞｼｯｸM-PRO"/>
              </a:rPr>
              <a:t></a:t>
            </a:r>
            <a:r>
              <a:rPr b="0" lang="ja-JP" sz="2000" spc="-1" strike="noStrike">
                <a:solidFill>
                  <a:srgbClr val="000099"/>
                </a:solidFill>
                <a:latin typeface="Times New Roman"/>
                <a:ea typeface="HG丸ｺﾞｼｯｸM-PRO"/>
              </a:rPr>
              <a:t>熱流束</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壁の内面の温度は流体温度と同じ</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フーリエの法則より外面の温度を求める。</a:t>
            </a:r>
            <a:endParaRPr b="0" lang="en-US" sz="2000" spc="-1" strike="noStrike">
              <a:solidFill>
                <a:srgbClr val="000000"/>
              </a:solidFill>
              <a:latin typeface="Arial"/>
            </a:endParaRPr>
          </a:p>
        </p:txBody>
      </p:sp>
      <p:sp>
        <p:nvSpPr>
          <p:cNvPr id="281" name="AutoShape 4"/>
          <p:cNvSpPr/>
          <p:nvPr/>
        </p:nvSpPr>
        <p:spPr>
          <a:xfrm>
            <a:off x="7162920" y="1447920"/>
            <a:ext cx="1599480" cy="1599480"/>
          </a:xfrm>
          <a:prstGeom prst="cube">
            <a:avLst>
              <a:gd name="adj" fmla="val 25000"/>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82" name="Text Box 5"/>
          <p:cNvSpPr/>
          <p:nvPr/>
        </p:nvSpPr>
        <p:spPr>
          <a:xfrm>
            <a:off x="7389000" y="2149560"/>
            <a:ext cx="1034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Q=600W</a:t>
            </a:r>
            <a:endParaRPr b="0" lang="en-US" sz="1800" spc="-1" strike="noStrike">
              <a:solidFill>
                <a:srgbClr val="000000"/>
              </a:solidFill>
              <a:latin typeface="Arial"/>
            </a:endParaRPr>
          </a:p>
        </p:txBody>
      </p:sp>
      <p:sp>
        <p:nvSpPr>
          <p:cNvPr id="283" name="Line 6"/>
          <p:cNvSpPr/>
          <p:nvPr/>
        </p:nvSpPr>
        <p:spPr>
          <a:xfrm>
            <a:off x="7162560" y="3200400"/>
            <a:ext cx="1219320" cy="36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84" name="Text Box 7"/>
          <p:cNvSpPr/>
          <p:nvPr/>
        </p:nvSpPr>
        <p:spPr>
          <a:xfrm>
            <a:off x="7270920" y="3154320"/>
            <a:ext cx="9594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L=10cm</a:t>
            </a:r>
            <a:endParaRPr b="0" lang="en-US" sz="1800" spc="-1" strike="noStrike">
              <a:solidFill>
                <a:srgbClr val="000000"/>
              </a:solidFill>
              <a:latin typeface="Arial"/>
            </a:endParaRPr>
          </a:p>
        </p:txBody>
      </p:sp>
      <p:sp>
        <p:nvSpPr>
          <p:cNvPr id="285" name="Line 8"/>
          <p:cNvSpPr/>
          <p:nvPr/>
        </p:nvSpPr>
        <p:spPr>
          <a:xfrm>
            <a:off x="8001000" y="3886200"/>
            <a:ext cx="360" cy="1523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286" name="Line 9"/>
          <p:cNvSpPr/>
          <p:nvPr/>
        </p:nvSpPr>
        <p:spPr>
          <a:xfrm>
            <a:off x="8153280" y="3886200"/>
            <a:ext cx="360" cy="1523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287" name="Line 10"/>
          <p:cNvSpPr/>
          <p:nvPr/>
        </p:nvSpPr>
        <p:spPr>
          <a:xfrm>
            <a:off x="7848360" y="5333760"/>
            <a:ext cx="15264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88" name="Line 11"/>
          <p:cNvSpPr/>
          <p:nvPr/>
        </p:nvSpPr>
        <p:spPr>
          <a:xfrm flipH="1">
            <a:off x="8153280" y="5333760"/>
            <a:ext cx="1522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89" name="Text Box 12"/>
          <p:cNvSpPr/>
          <p:nvPr/>
        </p:nvSpPr>
        <p:spPr>
          <a:xfrm>
            <a:off x="7606080" y="5348160"/>
            <a:ext cx="895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d=1mm</a:t>
            </a:r>
            <a:endParaRPr b="0" lang="en-US" sz="1800" spc="-1" strike="noStrike">
              <a:solidFill>
                <a:srgbClr val="000000"/>
              </a:solidFill>
              <a:latin typeface="Arial"/>
            </a:endParaRPr>
          </a:p>
        </p:txBody>
      </p:sp>
      <p:sp>
        <p:nvSpPr>
          <p:cNvPr id="290" name="Text Box 14"/>
          <p:cNvSpPr/>
          <p:nvPr/>
        </p:nvSpPr>
        <p:spPr>
          <a:xfrm>
            <a:off x="6939720" y="4343400"/>
            <a:ext cx="1131480" cy="401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T</a:t>
            </a:r>
            <a:r>
              <a:rPr b="0" lang="en-US" sz="1800" spc="-1" strike="noStrike" baseline="-25000">
                <a:solidFill>
                  <a:schemeClr val="accent2"/>
                </a:solidFill>
                <a:latin typeface="Times New Roman"/>
                <a:ea typeface="HG丸ｺﾞｼｯｸM-PRO"/>
              </a:rPr>
              <a:t>in</a:t>
            </a:r>
            <a:r>
              <a:rPr b="0" lang="en-US" sz="1800" spc="-1" strike="noStrike">
                <a:solidFill>
                  <a:schemeClr val="accent2"/>
                </a:solidFill>
                <a:latin typeface="Times New Roman"/>
                <a:ea typeface="HG丸ｺﾞｼｯｸM-PRO"/>
              </a:rPr>
              <a:t>=100℃</a:t>
            </a:r>
            <a:endParaRPr b="0" lang="en-US" sz="1800" spc="-1" strike="noStrike">
              <a:solidFill>
                <a:srgbClr val="000000"/>
              </a:solidFill>
              <a:latin typeface="Arial"/>
            </a:endParaRPr>
          </a:p>
        </p:txBody>
      </p:sp>
      <p:sp>
        <p:nvSpPr>
          <p:cNvPr id="291" name="Text Box 15"/>
          <p:cNvSpPr/>
          <p:nvPr/>
        </p:nvSpPr>
        <p:spPr>
          <a:xfrm>
            <a:off x="8109720" y="4343400"/>
            <a:ext cx="423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T?</a:t>
            </a:r>
            <a:endParaRPr b="0" lang="en-US" sz="18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8" presetSubtype="6">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animEffect filter="strips(downRight)" transition="in">
                                      <p:cBhvr additive="repl">
                                        <p:cTn id="7" dur="500"/>
                                        <p:tgtEl>
                                          <p:spTgt spid="2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8" presetSubtype="6">
                                  <p:stCondLst>
                                    <p:cond delay="0"/>
                                  </p:stCondLst>
                                  <p:childTnLst>
                                    <p:set>
                                      <p:cBhvr>
                                        <p:cTn id="11" dur="1" fill="hold">
                                          <p:stCondLst>
                                            <p:cond delay="0"/>
                                          </p:stCondLst>
                                        </p:cTn>
                                        <p:tgtEl>
                                          <p:spTgt spid="280">
                                            <p:txEl>
                                              <p:pRg st="2" end="2"/>
                                            </p:txEl>
                                          </p:spTgt>
                                        </p:tgtEl>
                                        <p:attrNameLst>
                                          <p:attrName>style.visibility</p:attrName>
                                        </p:attrNameLst>
                                      </p:cBhvr>
                                      <p:to>
                                        <p:strVal val="visible"/>
                                      </p:to>
                                    </p:set>
                                    <p:animEffect filter="strips(downRight)" transition="in">
                                      <p:cBhvr additive="repl">
                                        <p:cTn id="12" dur="500"/>
                                        <p:tgtEl>
                                          <p:spTgt spid="280">
                                            <p:txEl>
                                              <p:pRg st="2" end="2"/>
                                            </p:txEl>
                                          </p:spTgt>
                                        </p:tgtEl>
                                      </p:cBhvr>
                                    </p:animEffect>
                                  </p:childTnLst>
                                </p:cTn>
                              </p:par>
                              <p:par>
                                <p:cTn id="13" nodeType="withEffect" fill="hold" presetClass="entr" presetID="18" presetSubtype="6">
                                  <p:stCondLst>
                                    <p:cond delay="0"/>
                                  </p:stCondLst>
                                  <p:childTnLst>
                                    <p:set>
                                      <p:cBhvr>
                                        <p:cTn id="14" dur="1" fill="hold">
                                          <p:stCondLst>
                                            <p:cond delay="0"/>
                                          </p:stCondLst>
                                        </p:cTn>
                                        <p:tgtEl>
                                          <p:spTgt spid="280">
                                            <p:txEl>
                                              <p:pRg st="3" end="3"/>
                                            </p:txEl>
                                          </p:spTgt>
                                        </p:tgtEl>
                                        <p:attrNameLst>
                                          <p:attrName>style.visibility</p:attrName>
                                        </p:attrNameLst>
                                      </p:cBhvr>
                                      <p:to>
                                        <p:strVal val="visible"/>
                                      </p:to>
                                    </p:set>
                                    <p:animEffect filter="strips(downRight)" transition="in">
                                      <p:cBhvr additive="repl">
                                        <p:cTn id="15" dur="500"/>
                                        <p:tgtEl>
                                          <p:spTgt spid="280">
                                            <p:txEl>
                                              <p:pRg st="3" end="3"/>
                                            </p:txEl>
                                          </p:spTgt>
                                        </p:tgtEl>
                                      </p:cBhvr>
                                    </p:animEffect>
                                  </p:childTnLst>
                                </p:cTn>
                              </p:par>
                              <p:par>
                                <p:cTn id="16" nodeType="withEffect" fill="hold" presetClass="entr" presetID="18" presetSubtype="6">
                                  <p:stCondLst>
                                    <p:cond delay="0"/>
                                  </p:stCondLst>
                                  <p:childTnLst>
                                    <p:set>
                                      <p:cBhvr>
                                        <p:cTn id="17" dur="1" fill="hold">
                                          <p:stCondLst>
                                            <p:cond delay="0"/>
                                          </p:stCondLst>
                                        </p:cTn>
                                        <p:tgtEl>
                                          <p:spTgt spid="280">
                                            <p:txEl>
                                              <p:pRg st="4" end="4"/>
                                            </p:txEl>
                                          </p:spTgt>
                                        </p:tgtEl>
                                        <p:attrNameLst>
                                          <p:attrName>style.visibility</p:attrName>
                                        </p:attrNameLst>
                                      </p:cBhvr>
                                      <p:to>
                                        <p:strVal val="visible"/>
                                      </p:to>
                                    </p:set>
                                    <p:animEffect filter="strips(downRight)" transition="in">
                                      <p:cBhvr additive="repl">
                                        <p:cTn id="18" dur="500"/>
                                        <p:tgtEl>
                                          <p:spTgt spid="280">
                                            <p:txEl>
                                              <p:pRg st="4" end="4"/>
                                            </p:txEl>
                                          </p:spTgt>
                                        </p:tgtEl>
                                      </p:cBhvr>
                                    </p:animEffect>
                                  </p:childTnLst>
                                </p:cTn>
                              </p:par>
                              <p:par>
                                <p:cTn id="19" nodeType="withEffect" fill="hold" presetClass="entr" presetID="18" presetSubtype="6">
                                  <p:stCondLst>
                                    <p:cond delay="0"/>
                                  </p:stCondLst>
                                  <p:childTnLst>
                                    <p:set>
                                      <p:cBhvr>
                                        <p:cTn id="20" dur="1" fill="hold">
                                          <p:stCondLst>
                                            <p:cond delay="0"/>
                                          </p:stCondLst>
                                        </p:cTn>
                                        <p:tgtEl>
                                          <p:spTgt spid="280">
                                            <p:txEl>
                                              <p:pRg st="5" end="5"/>
                                            </p:txEl>
                                          </p:spTgt>
                                        </p:tgtEl>
                                        <p:attrNameLst>
                                          <p:attrName>style.visibility</p:attrName>
                                        </p:attrNameLst>
                                      </p:cBhvr>
                                      <p:to>
                                        <p:strVal val="visible"/>
                                      </p:to>
                                    </p:set>
                                    <p:animEffect filter="strips(downRight)" transition="in">
                                      <p:cBhvr additive="repl">
                                        <p:cTn id="21" dur="500"/>
                                        <p:tgtEl>
                                          <p:spTgt spid="280">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6</a:t>
            </a:r>
            <a:r>
              <a:rPr b="1" lang="ja-JP" sz="4000" spc="-1" strike="noStrike" cap="all">
                <a:solidFill>
                  <a:srgbClr val="000099"/>
                </a:solidFill>
                <a:latin typeface="Times New Roman"/>
                <a:ea typeface="HG丸ｺﾞｼｯｸM-PRO"/>
              </a:rPr>
              <a:t>回 対流熱伝達（基礎式）</a:t>
            </a:r>
            <a:endParaRPr b="0" lang="en-US" sz="4000" spc="-1" strike="noStrike">
              <a:solidFill>
                <a:srgbClr val="000000"/>
              </a:solidFill>
              <a:latin typeface="Arial"/>
            </a:endParaRPr>
          </a:p>
        </p:txBody>
      </p:sp>
      <p:sp>
        <p:nvSpPr>
          <p:cNvPr id="934"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Rectangle 2"/>
          <p:cNvSpPr/>
          <p:nvPr/>
        </p:nvSpPr>
        <p:spPr>
          <a:xfrm>
            <a:off x="76320" y="76320"/>
            <a:ext cx="8991000" cy="761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ja-JP" sz="3200" spc="-1" strike="noStrike">
                <a:solidFill>
                  <a:srgbClr val="000099"/>
                </a:solidFill>
                <a:latin typeface="Times New Roman"/>
                <a:ea typeface="HG丸ｺﾞｼｯｸM-PRO"/>
              </a:rPr>
              <a:t>第４章　対流伝熱の基礎</a:t>
            </a:r>
            <a:endParaRPr b="0" lang="en-US" sz="3200" spc="-1" strike="noStrike">
              <a:solidFill>
                <a:srgbClr val="000000"/>
              </a:solidFill>
              <a:latin typeface="Arial"/>
            </a:endParaRPr>
          </a:p>
        </p:txBody>
      </p:sp>
      <p:sp>
        <p:nvSpPr>
          <p:cNvPr id="936" name="Rectangle 3"/>
          <p:cNvSpPr/>
          <p:nvPr/>
        </p:nvSpPr>
        <p:spPr>
          <a:xfrm>
            <a:off x="152280" y="1066680"/>
            <a:ext cx="6705000" cy="525708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HG丸ｺﾞｼｯｸM-PRO"/>
                <a:ea typeface="HG丸ｺﾞｼｯｸM-PRO"/>
              </a:rPr>
              <a:t>流れがある場合に，加熱</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冷却</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壁と流体の間の熱移動</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HG丸ｺﾞｼｯｸM-PRO"/>
                <a:ea typeface="HG丸ｺﾞｼｯｸM-PRO"/>
              </a:rPr>
              <a:t>要するに </a:t>
            </a:r>
            <a:r>
              <a:rPr b="0" lang="ja-JP" sz="1800" spc="-1" strike="noStrike">
                <a:solidFill>
                  <a:srgbClr val="ff0066"/>
                </a:solidFill>
                <a:latin typeface="HG丸ｺﾞｼｯｸM-PRO"/>
                <a:ea typeface="HG丸ｺﾞｼｯｸM-PRO"/>
              </a:rPr>
              <a:t>熱伝達率</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(q = </a:t>
            </a:r>
            <a:r>
              <a:rPr b="0" lang="en-US" sz="1800" spc="-1" strike="noStrike">
                <a:solidFill>
                  <a:srgbClr val="ff0066"/>
                </a:solidFill>
                <a:latin typeface="Times New Roman"/>
                <a:ea typeface="HG丸ｺﾞｼｯｸM-PRO"/>
              </a:rPr>
              <a:t>h</a:t>
            </a:r>
            <a:r>
              <a:rPr b="0" lang="en-US" sz="1800" spc="-1" strike="noStrike">
                <a:solidFill>
                  <a:srgbClr val="000099"/>
                </a:solidFill>
                <a:latin typeface="Symbol"/>
                <a:ea typeface="HG丸ｺﾞｼｯｸM-PRO"/>
              </a:rPr>
              <a:t>D</a:t>
            </a:r>
            <a:r>
              <a:rPr b="0" lang="en-US" sz="1800" spc="-1" strike="noStrike">
                <a:solidFill>
                  <a:srgbClr val="000099"/>
                </a:solidFill>
                <a:latin typeface="Times New Roman"/>
                <a:ea typeface="HG丸ｺﾞｼｯｸM-PRO"/>
              </a:rPr>
              <a:t>T)</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HG丸ｺﾞｼｯｸM-PRO"/>
                <a:ea typeface="HG丸ｺﾞｼｯｸM-PRO"/>
              </a:rPr>
              <a:t>４章 対流伝熱の基礎 </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熱伝達率相関式を理解するための基礎</a:t>
            </a:r>
            <a:r>
              <a:rPr b="0" lang="en-US" sz="1800" spc="-1" strike="noStrike">
                <a:solidFill>
                  <a:srgbClr val="000099"/>
                </a:solidFill>
                <a:latin typeface="HG丸ｺﾞｼｯｸM-PRO"/>
                <a:ea typeface="HG丸ｺﾞｼｯｸM-PRO"/>
              </a:rPr>
              <a: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HG丸ｺﾞｼｯｸM-PRO"/>
                <a:ea typeface="HG丸ｺﾞｼｯｸM-PRO"/>
              </a:rPr>
              <a:t>4.1 </a:t>
            </a:r>
            <a:r>
              <a:rPr b="0" lang="ja-JP" sz="1800" spc="-1" strike="noStrike">
                <a:solidFill>
                  <a:srgbClr val="000099"/>
                </a:solidFill>
                <a:latin typeface="HG丸ｺﾞｼｯｸM-PRO"/>
                <a:ea typeface="HG丸ｺﾞｼｯｸM-PRO"/>
              </a:rPr>
              <a:t>対流伝熱の基礎方程式 </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流れ場を記述するのに必要</a:t>
            </a:r>
            <a:r>
              <a:rPr b="0" lang="en-US" sz="1800" spc="-1" strike="noStrike">
                <a:solidFill>
                  <a:srgbClr val="000099"/>
                </a:solidFill>
                <a:latin typeface="HG丸ｺﾞｼｯｸM-PRO"/>
                <a:ea typeface="HG丸ｺﾞｼｯｸM-PRO"/>
              </a:rPr>
              <a: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HG丸ｺﾞｼｯｸM-PRO"/>
                <a:ea typeface="HG丸ｺﾞｼｯｸM-PRO"/>
              </a:rPr>
              <a:t>4.2 </a:t>
            </a:r>
            <a:r>
              <a:rPr b="0" lang="ja-JP" sz="1800" spc="-1" strike="noStrike">
                <a:solidFill>
                  <a:srgbClr val="000099"/>
                </a:solidFill>
                <a:latin typeface="HG丸ｺﾞｼｯｸM-PRO"/>
                <a:ea typeface="HG丸ｺﾞｼｯｸM-PRO"/>
              </a:rPr>
              <a:t>基礎式の無次元化と相似則 </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同上</a:t>
            </a:r>
            <a:r>
              <a:rPr b="0" lang="en-US" sz="1800" spc="-1" strike="noStrike">
                <a:solidFill>
                  <a:srgbClr val="000099"/>
                </a:solidFill>
                <a:latin typeface="HG丸ｺﾞｼｯｸM-PRO"/>
                <a:ea typeface="HG丸ｺﾞｼｯｸM-PRO"/>
              </a:rPr>
              <a: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HG丸ｺﾞｼｯｸM-PRO"/>
                <a:ea typeface="HG丸ｺﾞｼｯｸM-PRO"/>
              </a:rPr>
              <a:t>4.3 </a:t>
            </a:r>
            <a:r>
              <a:rPr b="0" lang="ja-JP" sz="1800" spc="-1" strike="noStrike">
                <a:solidFill>
                  <a:srgbClr val="000099"/>
                </a:solidFill>
                <a:latin typeface="HG丸ｺﾞｼｯｸM-PRO"/>
                <a:ea typeface="HG丸ｺﾞｼｯｸM-PRO"/>
              </a:rPr>
              <a:t>境界層近似 </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壁近くの温度・速度変化が急な所の近似方法</a:t>
            </a:r>
            <a:r>
              <a:rPr b="0" lang="en-US" sz="1800" spc="-1" strike="noStrike">
                <a:solidFill>
                  <a:srgbClr val="000099"/>
                </a:solidFill>
                <a:latin typeface="HG丸ｺﾞｼｯｸM-PRO"/>
                <a:ea typeface="HG丸ｺﾞｼｯｸM-PRO"/>
              </a:rPr>
              <a: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HG丸ｺﾞｼｯｸM-PRO"/>
                <a:ea typeface="HG丸ｺﾞｼｯｸM-PRO"/>
              </a:rPr>
              <a:t>4.4 </a:t>
            </a:r>
            <a:r>
              <a:rPr b="0" lang="ja-JP" sz="1800" spc="-1" strike="noStrike">
                <a:solidFill>
                  <a:srgbClr val="000099"/>
                </a:solidFill>
                <a:latin typeface="HG丸ｺﾞｼｯｸM-PRO"/>
                <a:ea typeface="HG丸ｺﾞｼｯｸM-PRO"/>
              </a:rPr>
              <a:t>乱流における伝熱 </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層流</a:t>
            </a:r>
            <a:r>
              <a:rPr b="0" lang="en-US" sz="1800" spc="-1" strike="noStrike">
                <a:solidFill>
                  <a:srgbClr val="000099"/>
                </a:solidFill>
                <a:latin typeface="Wingdings"/>
                <a:ea typeface="HG丸ｺﾞｼｯｸM-PRO"/>
              </a:rPr>
              <a:t></a:t>
            </a:r>
            <a:r>
              <a:rPr b="0" lang="ja-JP" sz="1800" spc="-1" strike="noStrike">
                <a:solidFill>
                  <a:srgbClr val="000099"/>
                </a:solidFill>
                <a:latin typeface="HG丸ｺﾞｼｯｸM-PRO"/>
                <a:ea typeface="HG丸ｺﾞｼｯｸM-PRO"/>
              </a:rPr>
              <a:t>乱流</a:t>
            </a:r>
            <a:r>
              <a:rPr b="0" lang="en-US" sz="1800" spc="-1" strike="noStrike">
                <a:solidFill>
                  <a:srgbClr val="000099"/>
                </a:solidFill>
                <a:latin typeface="HG丸ｺﾞｼｯｸM-PRO"/>
                <a:ea typeface="HG丸ｺﾞｼｯｸM-PRO"/>
              </a:rPr>
              <a: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HG丸ｺﾞｼｯｸM-PRO"/>
                <a:ea typeface="HG丸ｺﾞｼｯｸM-PRO"/>
              </a:rPr>
              <a:t>4.5 </a:t>
            </a:r>
            <a:r>
              <a:rPr b="0" lang="ja-JP" sz="1800" spc="-1" strike="noStrike">
                <a:solidFill>
                  <a:srgbClr val="000099"/>
                </a:solidFill>
                <a:latin typeface="HG丸ｺﾞｼｯｸM-PRO"/>
                <a:ea typeface="HG丸ｺﾞｼｯｸM-PRO"/>
              </a:rPr>
              <a:t>乱流と熱の移動の相似性 </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摩擦係数と熱伝達率の間に成立する不思議な関係</a:t>
            </a:r>
            <a:r>
              <a:rPr b="0" lang="en-US" sz="1800" spc="-1" strike="noStrike">
                <a:solidFill>
                  <a:srgbClr val="000099"/>
                </a:solidFill>
                <a:latin typeface="HG丸ｺﾞｼｯｸM-PRO"/>
                <a:ea typeface="HG丸ｺﾞｼｯｸM-PRO"/>
              </a:rPr>
              <a: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HG丸ｺﾞｼｯｸM-PRO"/>
                <a:ea typeface="HG丸ｺﾞｼｯｸM-PRO"/>
              </a:rPr>
              <a:t>4.6 </a:t>
            </a:r>
            <a:r>
              <a:rPr b="0" lang="ja-JP" sz="1800" spc="-1" strike="noStrike">
                <a:solidFill>
                  <a:srgbClr val="000099"/>
                </a:solidFill>
                <a:latin typeface="HG丸ｺﾞｼｯｸM-PRO"/>
                <a:ea typeface="HG丸ｺﾞｼｯｸM-PRO"/>
              </a:rPr>
              <a:t>熱伝達率の測定法 </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実験による熱伝達率の測り方</a:t>
            </a:r>
            <a:r>
              <a:rPr b="0" lang="en-US" sz="1800" spc="-1" strike="noStrike">
                <a:solidFill>
                  <a:srgbClr val="000099"/>
                </a:solidFill>
                <a:latin typeface="HG丸ｺﾞｼｯｸM-PRO"/>
                <a:ea typeface="HG丸ｺﾞｼｯｸM-PRO"/>
              </a:rPr>
              <a:t>)</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HG丸ｺﾞｼｯｸM-PRO"/>
                <a:ea typeface="HG丸ｺﾞｼｯｸM-PRO"/>
              </a:rPr>
              <a:t>第５章　強制対流伝熱（強制対流の熱伝達率相関式）</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HG丸ｺﾞｼｯｸM-PRO"/>
                <a:ea typeface="HG丸ｺﾞｼｯｸM-PRO"/>
              </a:rPr>
              <a:t>第６章　自然対流熱伝達（自然対流の熱伝達率相関式）</a:t>
            </a:r>
            <a:endParaRPr b="0" lang="en-US" sz="1800" spc="-1" strike="noStrike">
              <a:solidFill>
                <a:srgbClr val="000000"/>
              </a:solidFill>
              <a:latin typeface="Arial"/>
            </a:endParaRPr>
          </a:p>
        </p:txBody>
      </p:sp>
      <p:pic>
        <p:nvPicPr>
          <p:cNvPr id="937" name="Picture 4" descr=""/>
          <p:cNvPicPr/>
          <p:nvPr/>
        </p:nvPicPr>
        <p:blipFill>
          <a:blip r:embed="rId1"/>
          <a:stretch/>
        </p:blipFill>
        <p:spPr>
          <a:xfrm>
            <a:off x="6934320" y="1138320"/>
            <a:ext cx="1994760" cy="3432960"/>
          </a:xfrm>
          <a:prstGeom prst="rect">
            <a:avLst/>
          </a:prstGeom>
          <a:ln w="0">
            <a:noFill/>
          </a:ln>
        </p:spPr>
      </p:pic>
      <p:graphicFrame>
        <p:nvGraphicFramePr>
          <p:cNvPr id="938" name="Object 5"/>
          <p:cNvGraphicFramePr/>
          <p:nvPr/>
        </p:nvGraphicFramePr>
        <p:xfrm>
          <a:off x="7416720" y="4743360"/>
          <a:ext cx="990000" cy="418320"/>
        </p:xfrm>
        <a:graphic>
          <a:graphicData uri="http://schemas.openxmlformats.org/presentationml/2006/ole">
            <p:oleObj progId="Equation.DSMT4" r:id="rId2" spid="">
              <p:embed/>
              <p:pic>
                <p:nvPicPr>
                  <p:cNvPr id="939" name="Object 5" descr=""/>
                  <p:cNvPicPr/>
                  <p:nvPr/>
                </p:nvPicPr>
                <p:blipFill>
                  <a:blip r:embed="rId3"/>
                  <a:stretch/>
                </p:blipFill>
                <p:spPr>
                  <a:xfrm>
                    <a:off x="7416720" y="4743360"/>
                    <a:ext cx="990000" cy="418320"/>
                  </a:xfrm>
                  <a:prstGeom prst="rect">
                    <a:avLst/>
                  </a:prstGeom>
                  <a:ln w="0">
                    <a:noFill/>
                  </a:ln>
                </p:spPr>
              </p:pic>
            </p:oleObj>
          </a:graphicData>
        </a:graphic>
      </p:graphicFrame>
      <p:sp>
        <p:nvSpPr>
          <p:cNvPr id="940" name="Text Box 6"/>
          <p:cNvSpPr/>
          <p:nvPr/>
        </p:nvSpPr>
        <p:spPr>
          <a:xfrm>
            <a:off x="6976080" y="5286240"/>
            <a:ext cx="1940760" cy="57636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層流</a:t>
            </a:r>
            <a:r>
              <a:rPr b="0" lang="en-US" sz="1600" spc="-1" strike="noStrike">
                <a:solidFill>
                  <a:srgbClr val="000000"/>
                </a:solidFill>
                <a:latin typeface="Wingdings"/>
                <a:ea typeface="HG丸ｺﾞｼｯｸM-PRO"/>
              </a:rPr>
              <a:t></a:t>
            </a:r>
            <a:r>
              <a:rPr b="0" lang="ja-JP" sz="1600" spc="-1" strike="noStrike">
                <a:solidFill>
                  <a:srgbClr val="000000"/>
                </a:solidFill>
                <a:latin typeface="Times New Roman"/>
                <a:ea typeface="HG丸ｺﾞｼｯｸM-PRO"/>
              </a:rPr>
              <a:t>乱流</a:t>
            </a:r>
            <a:endParaRPr b="0" lang="en-US" sz="1600" spc="-1" strike="noStrike">
              <a:solidFill>
                <a:srgbClr val="000000"/>
              </a:solidFill>
              <a:latin typeface="Arial"/>
            </a:endParaRPr>
          </a:p>
          <a:p>
            <a:pPr algn="ctr">
              <a:lnSpc>
                <a:spcPct val="100000"/>
              </a:lnSpc>
            </a:pPr>
            <a:r>
              <a:rPr b="0" lang="ja-JP" sz="1600" spc="-1" strike="noStrike">
                <a:solidFill>
                  <a:srgbClr val="000000"/>
                </a:solidFill>
                <a:latin typeface="Times New Roman"/>
                <a:ea typeface="HG丸ｺﾞｼｯｸM-PRO"/>
              </a:rPr>
              <a:t>強制対流</a:t>
            </a:r>
            <a:r>
              <a:rPr b="0" lang="en-US" sz="1600" spc="-1" strike="noStrike">
                <a:solidFill>
                  <a:srgbClr val="000000"/>
                </a:solidFill>
                <a:latin typeface="Wingdings"/>
                <a:ea typeface="HG丸ｺﾞｼｯｸM-PRO"/>
              </a:rPr>
              <a:t></a:t>
            </a:r>
            <a:r>
              <a:rPr b="0" lang="ja-JP" sz="1600" spc="-1" strike="noStrike">
                <a:solidFill>
                  <a:srgbClr val="000000"/>
                </a:solidFill>
                <a:latin typeface="Times New Roman"/>
                <a:ea typeface="HG丸ｺﾞｼｯｸM-PRO"/>
              </a:rPr>
              <a:t>自然対流</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4.1 </a:t>
            </a:r>
            <a:r>
              <a:rPr b="1" lang="ja-JP" sz="3200" spc="-1" strike="noStrike">
                <a:solidFill>
                  <a:srgbClr val="000099"/>
                </a:solidFill>
                <a:latin typeface="Times New Roman"/>
                <a:ea typeface="HG丸ｺﾞｼｯｸM-PRO"/>
              </a:rPr>
              <a:t>対流伝熱の基礎方程式</a:t>
            </a:r>
            <a:endParaRPr b="0" lang="en-US" sz="3200" spc="-1" strike="noStrike">
              <a:solidFill>
                <a:srgbClr val="000000"/>
              </a:solidFill>
              <a:latin typeface="Arial"/>
            </a:endParaRPr>
          </a:p>
        </p:txBody>
      </p:sp>
      <p:sp>
        <p:nvSpPr>
          <p:cNvPr id="942"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en-US" sz="2000" spc="-1" strike="noStrike" u="sng">
                <a:solidFill>
                  <a:srgbClr val="000099"/>
                </a:solidFill>
                <a:uFillTx/>
                <a:latin typeface="Times New Roman"/>
                <a:ea typeface="HG丸ｺﾞｼｯｸM-PRO"/>
              </a:rPr>
              <a:t>4.1.1 </a:t>
            </a:r>
            <a:r>
              <a:rPr b="0" lang="ja-JP" sz="2000" spc="-1" strike="noStrike" u="sng">
                <a:solidFill>
                  <a:srgbClr val="000099"/>
                </a:solidFill>
                <a:uFillTx/>
                <a:latin typeface="Times New Roman"/>
                <a:ea typeface="HG丸ｺﾞｼｯｸM-PRO"/>
              </a:rPr>
              <a:t>質量保存式</a:t>
            </a:r>
            <a:endParaRPr b="0" lang="en-US" sz="2000" spc="-1" strike="noStrike">
              <a:solidFill>
                <a:srgbClr val="000000"/>
              </a:solidFill>
              <a:latin typeface="Arial"/>
            </a:endParaRPr>
          </a:p>
        </p:txBody>
      </p:sp>
      <p:sp>
        <p:nvSpPr>
          <p:cNvPr id="943" name="Oval 4"/>
          <p:cNvSpPr/>
          <p:nvPr/>
        </p:nvSpPr>
        <p:spPr>
          <a:xfrm>
            <a:off x="3429000" y="1644480"/>
            <a:ext cx="304200" cy="76140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44" name="Oval 5"/>
          <p:cNvSpPr/>
          <p:nvPr/>
        </p:nvSpPr>
        <p:spPr>
          <a:xfrm>
            <a:off x="4800600" y="1644480"/>
            <a:ext cx="304200" cy="76140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45" name="Line 6"/>
          <p:cNvSpPr/>
          <p:nvPr/>
        </p:nvSpPr>
        <p:spPr>
          <a:xfrm>
            <a:off x="2819160" y="1644480"/>
            <a:ext cx="2971800" cy="360"/>
          </a:xfrm>
          <a:prstGeom prst="line">
            <a:avLst/>
          </a:prstGeom>
          <a:ln w="28575">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46" name="Line 7"/>
          <p:cNvSpPr/>
          <p:nvPr/>
        </p:nvSpPr>
        <p:spPr>
          <a:xfrm>
            <a:off x="2819160" y="2406600"/>
            <a:ext cx="2971800" cy="360"/>
          </a:xfrm>
          <a:prstGeom prst="line">
            <a:avLst/>
          </a:prstGeom>
          <a:ln w="28575">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47" name="Line 8"/>
          <p:cNvSpPr/>
          <p:nvPr/>
        </p:nvSpPr>
        <p:spPr>
          <a:xfrm>
            <a:off x="3581280" y="2558880"/>
            <a:ext cx="1371600" cy="360"/>
          </a:xfrm>
          <a:prstGeom prst="line">
            <a:avLst/>
          </a:prstGeom>
          <a:ln w="9525">
            <a:solidFill>
              <a:srgbClr val="000000"/>
            </a:solidFill>
            <a:round/>
            <a:headEnd len="med" type="arrow" w="med"/>
            <a:tailEnd len="med" type="arrow"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48" name="Line 9"/>
          <p:cNvSpPr/>
          <p:nvPr/>
        </p:nvSpPr>
        <p:spPr>
          <a:xfrm>
            <a:off x="3581280" y="2406600"/>
            <a:ext cx="360" cy="30456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949" name="Line 10"/>
          <p:cNvSpPr/>
          <p:nvPr/>
        </p:nvSpPr>
        <p:spPr>
          <a:xfrm>
            <a:off x="4952880" y="2406600"/>
            <a:ext cx="360" cy="30456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950" name="Text Box 11"/>
          <p:cNvSpPr/>
          <p:nvPr/>
        </p:nvSpPr>
        <p:spPr>
          <a:xfrm>
            <a:off x="4115880" y="2540160"/>
            <a:ext cx="406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Symbol"/>
                <a:ea typeface="HG丸ｺﾞｼｯｸM-PRO"/>
              </a:rPr>
              <a:t>D</a:t>
            </a: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951" name="Line 12"/>
          <p:cNvSpPr/>
          <p:nvPr/>
        </p:nvSpPr>
        <p:spPr>
          <a:xfrm>
            <a:off x="3047760" y="202536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52" name="Text Box 13"/>
          <p:cNvSpPr/>
          <p:nvPr/>
        </p:nvSpPr>
        <p:spPr>
          <a:xfrm>
            <a:off x="2316960" y="1857240"/>
            <a:ext cx="99576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a:t>
            </a:r>
            <a:r>
              <a:rPr b="0" lang="en-US" sz="1600" spc="-1" strike="noStrike">
                <a:solidFill>
                  <a:srgbClr val="000000"/>
                </a:solidFill>
                <a:latin typeface="Symbol"/>
                <a:ea typeface="HG丸ｺﾞｼｯｸM-PRO"/>
              </a:rPr>
              <a:t>r</a:t>
            </a:r>
            <a:r>
              <a:rPr b="0" lang="en-US" sz="1600" spc="-1" strike="noStrike">
                <a:solidFill>
                  <a:srgbClr val="000000"/>
                </a:solidFill>
                <a:latin typeface="Times New Roman"/>
                <a:ea typeface="HG丸ｺﾞｼｯｸM-PRO"/>
              </a:rPr>
              <a:t>uA)</a:t>
            </a:r>
            <a:r>
              <a:rPr b="0" lang="en-US" sz="1600" spc="-1" strike="noStrike" baseline="-25000">
                <a:solidFill>
                  <a:srgbClr val="000000"/>
                </a:solidFill>
                <a:latin typeface="Times New Roman"/>
                <a:ea typeface="HG丸ｺﾞｼｯｸM-PRO"/>
              </a:rPr>
              <a:t>x-</a:t>
            </a:r>
            <a:r>
              <a:rPr b="0" lang="en-US" sz="1600" spc="-1" strike="noStrike" baseline="-25000">
                <a:solidFill>
                  <a:srgbClr val="000000"/>
                </a:solidFill>
                <a:latin typeface="Symbol"/>
                <a:ea typeface="HG丸ｺﾞｼｯｸM-PRO"/>
              </a:rPr>
              <a:t>D</a:t>
            </a:r>
            <a:r>
              <a:rPr b="0" lang="en-US" sz="1600" spc="-1" strike="noStrike" baseline="-25000">
                <a:solidFill>
                  <a:srgbClr val="000000"/>
                </a:solidFill>
                <a:latin typeface="Times New Roman"/>
                <a:ea typeface="HG丸ｺﾞｼｯｸM-PRO"/>
              </a:rPr>
              <a:t>x/2</a:t>
            </a:r>
            <a:endParaRPr b="0" lang="en-US" sz="1600" spc="-1" strike="noStrike">
              <a:solidFill>
                <a:srgbClr val="000000"/>
              </a:solidFill>
              <a:latin typeface="Arial"/>
            </a:endParaRPr>
          </a:p>
        </p:txBody>
      </p:sp>
      <p:sp>
        <p:nvSpPr>
          <p:cNvPr id="953" name="Text Box 14"/>
          <p:cNvSpPr/>
          <p:nvPr/>
        </p:nvSpPr>
        <p:spPr>
          <a:xfrm>
            <a:off x="4563720" y="2635200"/>
            <a:ext cx="78120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x+</a:t>
            </a:r>
            <a:r>
              <a:rPr b="0" lang="en-US" sz="1600" spc="-1" strike="noStrike">
                <a:solidFill>
                  <a:srgbClr val="000000"/>
                </a:solidFill>
                <a:latin typeface="Symbol"/>
                <a:ea typeface="HG丸ｺﾞｼｯｸM-PRO"/>
              </a:rPr>
              <a:t>D</a:t>
            </a:r>
            <a:r>
              <a:rPr b="0" lang="en-US" sz="1600" spc="-1" strike="noStrike">
                <a:solidFill>
                  <a:srgbClr val="000000"/>
                </a:solidFill>
                <a:latin typeface="Times New Roman"/>
                <a:ea typeface="HG丸ｺﾞｼｯｸM-PRO"/>
              </a:rPr>
              <a:t>x/2</a:t>
            </a:r>
            <a:endParaRPr b="0" lang="en-US" sz="1600" spc="-1" strike="noStrike">
              <a:solidFill>
                <a:srgbClr val="000000"/>
              </a:solidFill>
              <a:latin typeface="Arial"/>
            </a:endParaRPr>
          </a:p>
        </p:txBody>
      </p:sp>
      <p:sp>
        <p:nvSpPr>
          <p:cNvPr id="954" name="Line 15"/>
          <p:cNvSpPr/>
          <p:nvPr/>
        </p:nvSpPr>
        <p:spPr>
          <a:xfrm>
            <a:off x="4952880" y="202536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55" name="Text Box 16"/>
          <p:cNvSpPr/>
          <p:nvPr/>
        </p:nvSpPr>
        <p:spPr>
          <a:xfrm>
            <a:off x="5457960" y="1849320"/>
            <a:ext cx="10216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a:t>
            </a:r>
            <a:r>
              <a:rPr b="0" lang="en-US" sz="1600" spc="-1" strike="noStrike">
                <a:solidFill>
                  <a:srgbClr val="000000"/>
                </a:solidFill>
                <a:latin typeface="Symbol"/>
                <a:ea typeface="HG丸ｺﾞｼｯｸM-PRO"/>
              </a:rPr>
              <a:t>r</a:t>
            </a:r>
            <a:r>
              <a:rPr b="0" lang="en-US" sz="1600" spc="-1" strike="noStrike">
                <a:solidFill>
                  <a:srgbClr val="000000"/>
                </a:solidFill>
                <a:latin typeface="Times New Roman"/>
                <a:ea typeface="HG丸ｺﾞｼｯｸM-PRO"/>
              </a:rPr>
              <a:t>uA)</a:t>
            </a:r>
            <a:r>
              <a:rPr b="0" lang="en-US" sz="1600" spc="-1" strike="noStrike" baseline="-25000">
                <a:solidFill>
                  <a:srgbClr val="000000"/>
                </a:solidFill>
                <a:latin typeface="Times New Roman"/>
                <a:ea typeface="HG丸ｺﾞｼｯｸM-PRO"/>
              </a:rPr>
              <a:t>x+</a:t>
            </a:r>
            <a:r>
              <a:rPr b="0" lang="en-US" sz="1600" spc="-1" strike="noStrike" baseline="-25000">
                <a:solidFill>
                  <a:srgbClr val="000000"/>
                </a:solidFill>
                <a:latin typeface="Symbol"/>
                <a:ea typeface="HG丸ｺﾞｼｯｸM-PRO"/>
              </a:rPr>
              <a:t>D</a:t>
            </a:r>
            <a:r>
              <a:rPr b="0" lang="en-US" sz="1600" spc="-1" strike="noStrike" baseline="-25000">
                <a:solidFill>
                  <a:srgbClr val="000000"/>
                </a:solidFill>
                <a:latin typeface="Times New Roman"/>
                <a:ea typeface="HG丸ｺﾞｼｯｸM-PRO"/>
              </a:rPr>
              <a:t>x/2</a:t>
            </a:r>
            <a:endParaRPr b="0" lang="en-US" sz="1600" spc="-1" strike="noStrike">
              <a:solidFill>
                <a:srgbClr val="000000"/>
              </a:solidFill>
              <a:latin typeface="Arial"/>
            </a:endParaRPr>
          </a:p>
        </p:txBody>
      </p:sp>
      <p:sp>
        <p:nvSpPr>
          <p:cNvPr id="956" name="Text Box 17"/>
          <p:cNvSpPr/>
          <p:nvPr/>
        </p:nvSpPr>
        <p:spPr>
          <a:xfrm>
            <a:off x="3893760" y="1857240"/>
            <a:ext cx="85716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Symbol"/>
                <a:ea typeface="HG丸ｺﾞｼｯｸM-PRO"/>
              </a:rPr>
              <a:t>(r</a:t>
            </a:r>
            <a:r>
              <a:rPr b="0" lang="en-US" sz="1600" spc="-1" strike="noStrike">
                <a:solidFill>
                  <a:srgbClr val="000000"/>
                </a:solidFill>
                <a:latin typeface="Times New Roman"/>
                <a:ea typeface="HG丸ｺﾞｼｯｸM-PRO"/>
              </a:rPr>
              <a:t>A</a:t>
            </a:r>
            <a:r>
              <a:rPr b="0" lang="en-US" sz="1600" spc="-1" strike="noStrike">
                <a:solidFill>
                  <a:srgbClr val="000000"/>
                </a:solidFill>
                <a:latin typeface="Symbol"/>
                <a:ea typeface="HG丸ｺﾞｼｯｸM-PRO"/>
              </a:rPr>
              <a:t>D</a:t>
            </a:r>
            <a:r>
              <a:rPr b="0" lang="en-US" sz="1600" spc="-1" strike="noStrike">
                <a:solidFill>
                  <a:srgbClr val="000000"/>
                </a:solidFill>
                <a:latin typeface="Times New Roman"/>
                <a:ea typeface="HG丸ｺﾞｼｯｸM-PRO"/>
              </a:rPr>
              <a:t>x)</a:t>
            </a:r>
            <a:r>
              <a:rPr b="0" lang="en-US" sz="1600" spc="-1" strike="noStrike" baseline="-25000">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957" name="Arc 18"/>
          <p:cNvSpPr/>
          <p:nvPr/>
        </p:nvSpPr>
        <p:spPr>
          <a:xfrm>
            <a:off x="3587760" y="1644480"/>
            <a:ext cx="151560" cy="380160"/>
          </a:xfrm>
          <a:custGeom>
            <a:avLst/>
            <a:gdLst>
              <a:gd name="textAreaLeft" fmla="*/ 0 w 151560"/>
              <a:gd name="textAreaRight" fmla="*/ 152280 w 15156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58" name="Arc 19"/>
          <p:cNvSpPr/>
          <p:nvPr/>
        </p:nvSpPr>
        <p:spPr>
          <a:xfrm flipV="1">
            <a:off x="3587760" y="2025000"/>
            <a:ext cx="151560" cy="380160"/>
          </a:xfrm>
          <a:custGeom>
            <a:avLst/>
            <a:gdLst>
              <a:gd name="textAreaLeft" fmla="*/ 0 w 151560"/>
              <a:gd name="textAreaRight" fmla="*/ 152280 w 15156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59" name="Arc 20"/>
          <p:cNvSpPr/>
          <p:nvPr/>
        </p:nvSpPr>
        <p:spPr>
          <a:xfrm>
            <a:off x="4959360" y="1644480"/>
            <a:ext cx="151560" cy="380160"/>
          </a:xfrm>
          <a:custGeom>
            <a:avLst/>
            <a:gdLst>
              <a:gd name="textAreaLeft" fmla="*/ 0 w 151560"/>
              <a:gd name="textAreaRight" fmla="*/ 152280 w 15156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60" name="Arc 21"/>
          <p:cNvSpPr/>
          <p:nvPr/>
        </p:nvSpPr>
        <p:spPr>
          <a:xfrm flipV="1">
            <a:off x="4959360" y="2025000"/>
            <a:ext cx="151560" cy="380160"/>
          </a:xfrm>
          <a:custGeom>
            <a:avLst/>
            <a:gdLst>
              <a:gd name="textAreaLeft" fmla="*/ 0 w 151560"/>
              <a:gd name="textAreaRight" fmla="*/ 152280 w 15156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961" name="Object 22"/>
          <p:cNvGraphicFramePr/>
          <p:nvPr/>
        </p:nvGraphicFramePr>
        <p:xfrm>
          <a:off x="495360" y="3257640"/>
          <a:ext cx="8114760" cy="2932920"/>
        </p:xfrm>
        <a:graphic>
          <a:graphicData uri="http://schemas.openxmlformats.org/presentationml/2006/ole">
            <p:oleObj progId="Equation.DSMT4" r:id="rId1" spid="">
              <p:embed/>
              <p:pic>
                <p:nvPicPr>
                  <p:cNvPr id="962" name="Object 22" descr=""/>
                  <p:cNvPicPr/>
                  <p:nvPr/>
                </p:nvPicPr>
                <p:blipFill>
                  <a:blip r:embed="rId2"/>
                  <a:stretch/>
                </p:blipFill>
                <p:spPr>
                  <a:xfrm>
                    <a:off x="495360" y="3257640"/>
                    <a:ext cx="8114760" cy="2932920"/>
                  </a:xfrm>
                  <a:prstGeom prst="rect">
                    <a:avLst/>
                  </a:prstGeom>
                  <a:ln w="0">
                    <a:noFill/>
                  </a:ln>
                </p:spPr>
              </p:pic>
            </p:oleObj>
          </a:graphicData>
        </a:graphic>
      </p:graphicFrame>
      <p:sp>
        <p:nvSpPr>
          <p:cNvPr id="963" name="Text Box 23"/>
          <p:cNvSpPr/>
          <p:nvPr/>
        </p:nvSpPr>
        <p:spPr>
          <a:xfrm>
            <a:off x="3210120" y="2635200"/>
            <a:ext cx="734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x-</a:t>
            </a:r>
            <a:r>
              <a:rPr b="0" lang="en-US" sz="1600" spc="-1" strike="noStrike">
                <a:solidFill>
                  <a:srgbClr val="000000"/>
                </a:solidFill>
                <a:latin typeface="Symbol"/>
                <a:ea typeface="HG丸ｺﾞｼｯｸM-PRO"/>
              </a:rPr>
              <a:t>D</a:t>
            </a:r>
            <a:r>
              <a:rPr b="0" lang="en-US" sz="1600" spc="-1" strike="noStrike">
                <a:solidFill>
                  <a:srgbClr val="000000"/>
                </a:solidFill>
                <a:latin typeface="Times New Roman"/>
                <a:ea typeface="HG丸ｺﾞｼｯｸM-PRO"/>
              </a:rPr>
              <a:t>x/2</a:t>
            </a:r>
            <a:endParaRPr b="0" lang="en-US" sz="1600" spc="-1" strike="noStrike">
              <a:solidFill>
                <a:srgbClr val="000000"/>
              </a:solidFill>
              <a:latin typeface="Arial"/>
            </a:endParaRPr>
          </a:p>
        </p:txBody>
      </p:sp>
      <p:sp>
        <p:nvSpPr>
          <p:cNvPr id="964" name="Rectangle 24"/>
          <p:cNvSpPr/>
          <p:nvPr/>
        </p:nvSpPr>
        <p:spPr>
          <a:xfrm>
            <a:off x="2133720" y="1447920"/>
            <a:ext cx="4571280" cy="1599480"/>
          </a:xfrm>
          <a:prstGeom prst="rect">
            <a:avLst/>
          </a:prstGeom>
          <a:noFill/>
          <a:ln w="38100">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65" name="Freeform 25"/>
          <p:cNvSpPr/>
          <p:nvPr/>
        </p:nvSpPr>
        <p:spPr>
          <a:xfrm>
            <a:off x="1190520" y="4952880"/>
            <a:ext cx="3351960" cy="456480"/>
          </a:xfrm>
          <a:custGeom>
            <a:avLst/>
            <a:gdLst>
              <a:gd name="textAreaLeft" fmla="*/ 0 w 3351960"/>
              <a:gd name="textAreaRight" fmla="*/ 3352680 w 3351960"/>
              <a:gd name="textAreaTop" fmla="*/ 0 h 456480"/>
              <a:gd name="textAreaBottom" fmla="*/ 457200 h 456480"/>
            </a:gdLst>
            <a:ahLst/>
            <a:rect l="textAreaLeft" t="textAreaTop" r="textAreaRight" b="textAreaBottom"/>
            <a:pathLst>
              <a:path w="2160" h="288">
                <a:moveTo>
                  <a:pt x="2160" y="0"/>
                </a:moveTo>
                <a:lnTo>
                  <a:pt x="2160" y="144"/>
                </a:lnTo>
                <a:lnTo>
                  <a:pt x="0" y="144"/>
                </a:lnTo>
                <a:lnTo>
                  <a:pt x="0" y="288"/>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66" name="楕円 1"/>
          <p:cNvSpPr/>
          <p:nvPr/>
        </p:nvSpPr>
        <p:spPr>
          <a:xfrm>
            <a:off x="3852000" y="1772640"/>
            <a:ext cx="906840" cy="499680"/>
          </a:xfrm>
          <a:prstGeom prst="ellipse">
            <a:avLst/>
          </a:prstGeom>
          <a:noFill/>
          <a:ln w="28575">
            <a:solidFill>
              <a:srgbClr val="ff0000"/>
            </a:solidFill>
            <a:round/>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ff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just">
              <a:lnSpc>
                <a:spcPct val="100000"/>
              </a:lnSpc>
              <a:buNone/>
              <a:tabLst>
                <a:tab algn="l" pos="0"/>
              </a:tabLst>
            </a:pPr>
            <a:r>
              <a:rPr b="1" lang="en-US" sz="3200" spc="-1" strike="noStrike">
                <a:solidFill>
                  <a:srgbClr val="000099"/>
                </a:solidFill>
                <a:latin typeface="Times New Roman"/>
                <a:ea typeface="HG丸ｺﾞｼｯｸM-PRO"/>
              </a:rPr>
              <a:t>4.1.2 </a:t>
            </a:r>
            <a:r>
              <a:rPr b="1" lang="ja-JP" sz="3200" spc="-1" strike="noStrike">
                <a:solidFill>
                  <a:srgbClr val="000099"/>
                </a:solidFill>
                <a:latin typeface="Times New Roman"/>
                <a:ea typeface="HG丸ｺﾞｼｯｸM-PRO"/>
              </a:rPr>
              <a:t>運動量保存式</a:t>
            </a:r>
            <a:endParaRPr b="0" lang="en-US" sz="3200" spc="-1" strike="noStrike">
              <a:solidFill>
                <a:srgbClr val="000000"/>
              </a:solidFill>
              <a:latin typeface="Arial"/>
            </a:endParaRPr>
          </a:p>
        </p:txBody>
      </p:sp>
      <p:sp>
        <p:nvSpPr>
          <p:cNvPr id="968" name="PlaceHolder 2"/>
          <p:cNvSpPr>
            <a:spLocks noGrp="1"/>
          </p:cNvSpPr>
          <p:nvPr>
            <p:ph/>
          </p:nvPr>
        </p:nvSpPr>
        <p:spPr>
          <a:xfrm>
            <a:off x="152280" y="83808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基本は </a:t>
            </a:r>
            <a:r>
              <a:rPr b="1" i="1" lang="en-US" sz="2000" spc="-1" strike="noStrike">
                <a:solidFill>
                  <a:srgbClr val="000099"/>
                </a:solidFill>
                <a:latin typeface="Times New Roman"/>
                <a:ea typeface="HG丸ｺﾞｼｯｸM-PRO"/>
              </a:rPr>
              <a:t>f </a:t>
            </a:r>
            <a:r>
              <a:rPr b="1" lang="en-US" sz="2000" spc="-1" strike="noStrike">
                <a:solidFill>
                  <a:srgbClr val="000099"/>
                </a:solidFill>
                <a:latin typeface="Times New Roman"/>
                <a:ea typeface="HG丸ｺﾞｼｯｸM-PRO"/>
              </a:rPr>
              <a:t>=</a:t>
            </a:r>
            <a:r>
              <a:rPr b="1" i="1" lang="en-US" sz="2000" spc="-1" strike="noStrike">
                <a:solidFill>
                  <a:srgbClr val="000099"/>
                </a:solidFill>
                <a:latin typeface="Times New Roman"/>
                <a:ea typeface="HG丸ｺﾞｼｯｸM-PRO"/>
              </a:rPr>
              <a:t> ma</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Euler </a:t>
            </a:r>
            <a:r>
              <a:rPr b="0" lang="ja-JP" sz="2000" spc="-1" strike="noStrike">
                <a:solidFill>
                  <a:srgbClr val="000099"/>
                </a:solidFill>
                <a:latin typeface="Times New Roman"/>
                <a:ea typeface="HG丸ｺﾞｼｯｸM-PRO"/>
              </a:rPr>
              <a:t>座標系を使うのでこれに対流の影響が加わる．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u="sng">
                <a:solidFill>
                  <a:srgbClr val="000099"/>
                </a:solidFill>
                <a:uFillTx/>
                <a:latin typeface="Times New Roman"/>
                <a:ea typeface="HG丸ｺﾞｼｯｸM-PRO"/>
              </a:rPr>
              <a:t>（運動量の増加）＝（表面力）＋（体積力）＋（流入分）－（流出分）</a:t>
            </a:r>
            <a:endParaRPr b="0" lang="en-US" sz="2000" spc="-1" strike="noStrike">
              <a:solidFill>
                <a:srgbClr val="000000"/>
              </a:solidFill>
              <a:latin typeface="Arial"/>
            </a:endParaRPr>
          </a:p>
        </p:txBody>
      </p:sp>
      <p:sp>
        <p:nvSpPr>
          <p:cNvPr id="969" name="Oval 4"/>
          <p:cNvSpPr/>
          <p:nvPr/>
        </p:nvSpPr>
        <p:spPr>
          <a:xfrm>
            <a:off x="3429000" y="1949400"/>
            <a:ext cx="304200" cy="76140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70" name="Oval 5"/>
          <p:cNvSpPr/>
          <p:nvPr/>
        </p:nvSpPr>
        <p:spPr>
          <a:xfrm>
            <a:off x="4800600" y="1949400"/>
            <a:ext cx="304200" cy="76140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71" name="Line 6"/>
          <p:cNvSpPr/>
          <p:nvPr/>
        </p:nvSpPr>
        <p:spPr>
          <a:xfrm>
            <a:off x="2819160" y="1949400"/>
            <a:ext cx="2971800" cy="360"/>
          </a:xfrm>
          <a:prstGeom prst="line">
            <a:avLst/>
          </a:prstGeom>
          <a:ln w="28575">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72" name="Line 7"/>
          <p:cNvSpPr/>
          <p:nvPr/>
        </p:nvSpPr>
        <p:spPr>
          <a:xfrm>
            <a:off x="2819160" y="2711160"/>
            <a:ext cx="2971800" cy="360"/>
          </a:xfrm>
          <a:prstGeom prst="line">
            <a:avLst/>
          </a:prstGeom>
          <a:ln w="28575">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73" name="Line 8"/>
          <p:cNvSpPr/>
          <p:nvPr/>
        </p:nvSpPr>
        <p:spPr>
          <a:xfrm>
            <a:off x="3047760" y="233028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74" name="Text Box 9"/>
          <p:cNvSpPr/>
          <p:nvPr/>
        </p:nvSpPr>
        <p:spPr>
          <a:xfrm>
            <a:off x="2287800" y="2162160"/>
            <a:ext cx="887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a:t>
            </a:r>
            <a:r>
              <a:rPr b="0" lang="en-US" sz="1600" spc="-1" strike="noStrike">
                <a:solidFill>
                  <a:srgbClr val="000000"/>
                </a:solidFill>
                <a:latin typeface="Symbol"/>
                <a:ea typeface="HG丸ｺﾞｼｯｸM-PRO"/>
              </a:rPr>
              <a:t>r</a:t>
            </a:r>
            <a:r>
              <a:rPr b="0" lang="en-US" sz="1600" spc="-1" strike="noStrike">
                <a:solidFill>
                  <a:srgbClr val="000000"/>
                </a:solidFill>
                <a:latin typeface="Times New Roman"/>
                <a:ea typeface="HG丸ｺﾞｼｯｸM-PRO"/>
              </a:rPr>
              <a:t>u)</a:t>
            </a:r>
            <a:r>
              <a:rPr b="0" lang="en-US" sz="1600" spc="-1" strike="noStrike">
                <a:solidFill>
                  <a:srgbClr val="000000"/>
                </a:solidFill>
                <a:latin typeface="Symbol"/>
                <a:ea typeface="HG丸ｺﾞｼｯｸM-PRO"/>
              </a:rPr>
              <a:t></a:t>
            </a:r>
            <a:r>
              <a:rPr b="0" lang="en-US" sz="1600" spc="-1" strike="noStrike">
                <a:solidFill>
                  <a:srgbClr val="000000"/>
                </a:solidFill>
                <a:latin typeface="Times New Roman"/>
                <a:ea typeface="HG丸ｺﾞｼｯｸM-PRO"/>
              </a:rPr>
              <a:t>uA</a:t>
            </a:r>
            <a:endParaRPr b="0" lang="en-US" sz="1600" spc="-1" strike="noStrike">
              <a:solidFill>
                <a:srgbClr val="000000"/>
              </a:solidFill>
              <a:latin typeface="Arial"/>
            </a:endParaRPr>
          </a:p>
        </p:txBody>
      </p:sp>
      <p:sp>
        <p:nvSpPr>
          <p:cNvPr id="975" name="Line 10"/>
          <p:cNvSpPr/>
          <p:nvPr/>
        </p:nvSpPr>
        <p:spPr>
          <a:xfrm>
            <a:off x="4952880" y="233028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76" name="Text Box 11"/>
          <p:cNvSpPr/>
          <p:nvPr/>
        </p:nvSpPr>
        <p:spPr>
          <a:xfrm>
            <a:off x="5424840" y="2154240"/>
            <a:ext cx="887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a:t>
            </a:r>
            <a:r>
              <a:rPr b="0" lang="en-US" sz="1600" spc="-1" strike="noStrike">
                <a:solidFill>
                  <a:srgbClr val="000000"/>
                </a:solidFill>
                <a:latin typeface="Symbol"/>
                <a:ea typeface="HG丸ｺﾞｼｯｸM-PRO"/>
              </a:rPr>
              <a:t>r</a:t>
            </a:r>
            <a:r>
              <a:rPr b="0" lang="en-US" sz="1600" spc="-1" strike="noStrike">
                <a:solidFill>
                  <a:srgbClr val="000000"/>
                </a:solidFill>
                <a:latin typeface="Times New Roman"/>
                <a:ea typeface="HG丸ｺﾞｼｯｸM-PRO"/>
              </a:rPr>
              <a:t>u)</a:t>
            </a:r>
            <a:r>
              <a:rPr b="0" lang="en-US" sz="1600" spc="-1" strike="noStrike">
                <a:solidFill>
                  <a:srgbClr val="000000"/>
                </a:solidFill>
                <a:latin typeface="Symbol"/>
                <a:ea typeface="HG丸ｺﾞｼｯｸM-PRO"/>
              </a:rPr>
              <a:t></a:t>
            </a:r>
            <a:r>
              <a:rPr b="0" lang="en-US" sz="1600" spc="-1" strike="noStrike">
                <a:solidFill>
                  <a:srgbClr val="000000"/>
                </a:solidFill>
                <a:latin typeface="Times New Roman"/>
                <a:ea typeface="HG丸ｺﾞｼｯｸM-PRO"/>
              </a:rPr>
              <a:t>uA</a:t>
            </a:r>
            <a:endParaRPr b="0" lang="en-US" sz="1600" spc="-1" strike="noStrike">
              <a:solidFill>
                <a:srgbClr val="000000"/>
              </a:solidFill>
              <a:latin typeface="Arial"/>
            </a:endParaRPr>
          </a:p>
        </p:txBody>
      </p:sp>
      <p:sp>
        <p:nvSpPr>
          <p:cNvPr id="977" name="Text Box 12"/>
          <p:cNvSpPr/>
          <p:nvPr/>
        </p:nvSpPr>
        <p:spPr>
          <a:xfrm>
            <a:off x="3810960" y="2162160"/>
            <a:ext cx="977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Symbol"/>
                <a:ea typeface="HG丸ｺﾞｼｯｸM-PRO"/>
              </a:rPr>
              <a:t>r</a:t>
            </a:r>
            <a:r>
              <a:rPr b="0" lang="en-US" sz="1600" spc="-1" strike="noStrike">
                <a:solidFill>
                  <a:srgbClr val="000000"/>
                </a:solidFill>
                <a:latin typeface="Times New Roman"/>
                <a:ea typeface="HG丸ｺﾞｼｯｸM-PRO"/>
              </a:rPr>
              <a:t>u </a:t>
            </a:r>
            <a:r>
              <a:rPr b="0" lang="en-US" sz="1600" spc="-1" strike="noStrike">
                <a:solidFill>
                  <a:srgbClr val="000000"/>
                </a:solidFill>
                <a:latin typeface="Symbol"/>
                <a:ea typeface="HG丸ｺﾞｼｯｸM-PRO"/>
              </a:rPr>
              <a:t></a:t>
            </a:r>
            <a:r>
              <a:rPr b="0" lang="en-US" sz="1600" spc="-1" strike="noStrike">
                <a:solidFill>
                  <a:srgbClr val="000000"/>
                </a:solidFill>
                <a:latin typeface="Times New Roman"/>
                <a:ea typeface="HG丸ｺﾞｼｯｸM-PRO"/>
              </a:rPr>
              <a:t> A</a:t>
            </a:r>
            <a:r>
              <a:rPr b="0" lang="en-US" sz="1600" spc="-1" strike="noStrike">
                <a:solidFill>
                  <a:srgbClr val="000000"/>
                </a:solidFill>
                <a:latin typeface="Symbol"/>
                <a:ea typeface="HG丸ｺﾞｼｯｸM-PRO"/>
              </a:rPr>
              <a:t>D</a:t>
            </a: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978" name="Arc 13"/>
          <p:cNvSpPr/>
          <p:nvPr/>
        </p:nvSpPr>
        <p:spPr>
          <a:xfrm>
            <a:off x="3587760" y="1949400"/>
            <a:ext cx="151560" cy="380160"/>
          </a:xfrm>
          <a:custGeom>
            <a:avLst/>
            <a:gdLst>
              <a:gd name="textAreaLeft" fmla="*/ 0 w 151560"/>
              <a:gd name="textAreaRight" fmla="*/ 152280 w 15156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79" name="Arc 14"/>
          <p:cNvSpPr/>
          <p:nvPr/>
        </p:nvSpPr>
        <p:spPr>
          <a:xfrm flipV="1">
            <a:off x="3587760" y="2329560"/>
            <a:ext cx="151560" cy="380160"/>
          </a:xfrm>
          <a:custGeom>
            <a:avLst/>
            <a:gdLst>
              <a:gd name="textAreaLeft" fmla="*/ 0 w 151560"/>
              <a:gd name="textAreaRight" fmla="*/ 152280 w 15156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80" name="Arc 15"/>
          <p:cNvSpPr/>
          <p:nvPr/>
        </p:nvSpPr>
        <p:spPr>
          <a:xfrm>
            <a:off x="4959360" y="1949400"/>
            <a:ext cx="151560" cy="380160"/>
          </a:xfrm>
          <a:custGeom>
            <a:avLst/>
            <a:gdLst>
              <a:gd name="textAreaLeft" fmla="*/ 0 w 151560"/>
              <a:gd name="textAreaRight" fmla="*/ 152280 w 15156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81" name="Arc 16"/>
          <p:cNvSpPr/>
          <p:nvPr/>
        </p:nvSpPr>
        <p:spPr>
          <a:xfrm flipV="1">
            <a:off x="4959360" y="2329560"/>
            <a:ext cx="151560" cy="380160"/>
          </a:xfrm>
          <a:custGeom>
            <a:avLst/>
            <a:gdLst>
              <a:gd name="textAreaLeft" fmla="*/ 0 w 151560"/>
              <a:gd name="textAreaRight" fmla="*/ 152280 w 15156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82" name="Rectangle 17"/>
          <p:cNvSpPr/>
          <p:nvPr/>
        </p:nvSpPr>
        <p:spPr>
          <a:xfrm>
            <a:off x="2133720" y="1752480"/>
            <a:ext cx="4571280" cy="1142280"/>
          </a:xfrm>
          <a:prstGeom prst="rect">
            <a:avLst/>
          </a:prstGeom>
          <a:noFill/>
          <a:ln w="38100">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983" name="Object 18"/>
          <p:cNvGraphicFramePr/>
          <p:nvPr/>
        </p:nvGraphicFramePr>
        <p:xfrm>
          <a:off x="120600" y="2997360"/>
          <a:ext cx="8965440" cy="710640"/>
        </p:xfrm>
        <a:graphic>
          <a:graphicData uri="http://schemas.openxmlformats.org/presentationml/2006/ole">
            <p:oleObj progId="Equation.DSMT4" r:id="rId1" spid="">
              <p:embed/>
              <p:pic>
                <p:nvPicPr>
                  <p:cNvPr id="984" name="Object 18" descr=""/>
                  <p:cNvPicPr/>
                  <p:nvPr/>
                </p:nvPicPr>
                <p:blipFill>
                  <a:blip r:embed="rId2"/>
                  <a:stretch/>
                </p:blipFill>
                <p:spPr>
                  <a:xfrm>
                    <a:off x="120600" y="2997360"/>
                    <a:ext cx="8965440" cy="710640"/>
                  </a:xfrm>
                  <a:prstGeom prst="rect">
                    <a:avLst/>
                  </a:prstGeom>
                  <a:ln w="0">
                    <a:noFill/>
                  </a:ln>
                </p:spPr>
              </p:pic>
            </p:oleObj>
          </a:graphicData>
        </a:graphic>
      </p:graphicFrame>
      <p:sp>
        <p:nvSpPr>
          <p:cNvPr id="985" name="Text Box 19"/>
          <p:cNvSpPr/>
          <p:nvPr/>
        </p:nvSpPr>
        <p:spPr>
          <a:xfrm>
            <a:off x="307080" y="3598920"/>
            <a:ext cx="9914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質量保存</a:t>
            </a:r>
            <a:endParaRPr b="0" lang="en-US" sz="1600" spc="-1" strike="noStrike">
              <a:solidFill>
                <a:srgbClr val="000000"/>
              </a:solidFill>
              <a:latin typeface="Arial"/>
            </a:endParaRPr>
          </a:p>
        </p:txBody>
      </p:sp>
      <p:sp>
        <p:nvSpPr>
          <p:cNvPr id="986" name="Text Box 20"/>
          <p:cNvSpPr/>
          <p:nvPr/>
        </p:nvSpPr>
        <p:spPr>
          <a:xfrm>
            <a:off x="2028240" y="3594240"/>
            <a:ext cx="11941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運動量保存</a:t>
            </a:r>
            <a:endParaRPr b="0" lang="en-US" sz="1600" spc="-1" strike="noStrike">
              <a:solidFill>
                <a:srgbClr val="000000"/>
              </a:solidFill>
              <a:latin typeface="Arial"/>
            </a:endParaRPr>
          </a:p>
        </p:txBody>
      </p:sp>
      <p:sp>
        <p:nvSpPr>
          <p:cNvPr id="987" name="Text Box 21"/>
          <p:cNvSpPr/>
          <p:nvPr/>
        </p:nvSpPr>
        <p:spPr>
          <a:xfrm>
            <a:off x="4906080" y="3638520"/>
            <a:ext cx="7858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x </a:t>
            </a:r>
            <a:r>
              <a:rPr b="0" lang="ja-JP" sz="1600" spc="-1" strike="noStrike">
                <a:solidFill>
                  <a:srgbClr val="000000"/>
                </a:solidFill>
                <a:latin typeface="Times New Roman"/>
                <a:ea typeface="HG丸ｺﾞｼｯｸM-PRO"/>
              </a:rPr>
              <a:t>方向</a:t>
            </a:r>
            <a:endParaRPr b="0" lang="en-US" sz="1600" spc="-1" strike="noStrike">
              <a:solidFill>
                <a:srgbClr val="000000"/>
              </a:solidFill>
              <a:latin typeface="Arial"/>
            </a:endParaRPr>
          </a:p>
        </p:txBody>
      </p:sp>
      <p:sp>
        <p:nvSpPr>
          <p:cNvPr id="988" name="Text Box 22"/>
          <p:cNvSpPr/>
          <p:nvPr/>
        </p:nvSpPr>
        <p:spPr>
          <a:xfrm>
            <a:off x="7496640" y="3625920"/>
            <a:ext cx="7858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y </a:t>
            </a:r>
            <a:r>
              <a:rPr b="0" lang="ja-JP" sz="1600" spc="-1" strike="noStrike">
                <a:solidFill>
                  <a:srgbClr val="000000"/>
                </a:solidFill>
                <a:latin typeface="Times New Roman"/>
                <a:ea typeface="HG丸ｺﾞｼｯｸM-PRO"/>
              </a:rPr>
              <a:t>方向</a:t>
            </a:r>
            <a:endParaRPr b="0" lang="en-US" sz="1600" spc="-1" strike="noStrike">
              <a:solidFill>
                <a:srgbClr val="000000"/>
              </a:solidFill>
              <a:latin typeface="Arial"/>
            </a:endParaRPr>
          </a:p>
        </p:txBody>
      </p:sp>
      <p:sp>
        <p:nvSpPr>
          <p:cNvPr id="989" name="Rectangle 23"/>
          <p:cNvSpPr/>
          <p:nvPr/>
        </p:nvSpPr>
        <p:spPr>
          <a:xfrm>
            <a:off x="1219320" y="4692600"/>
            <a:ext cx="1523160" cy="1065960"/>
          </a:xfrm>
          <a:prstGeom prst="rect">
            <a:avLst/>
          </a:prstGeom>
          <a:noFill/>
          <a:ln w="2857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990" name="Line 24"/>
          <p:cNvSpPr/>
          <p:nvPr/>
        </p:nvSpPr>
        <p:spPr>
          <a:xfrm>
            <a:off x="838080" y="5225760"/>
            <a:ext cx="380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91" name="Line 25"/>
          <p:cNvSpPr/>
          <p:nvPr/>
        </p:nvSpPr>
        <p:spPr>
          <a:xfrm flipH="1">
            <a:off x="2743200" y="5225760"/>
            <a:ext cx="380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92" name="Line 26"/>
          <p:cNvSpPr/>
          <p:nvPr/>
        </p:nvSpPr>
        <p:spPr>
          <a:xfrm>
            <a:off x="1600200" y="4464000"/>
            <a:ext cx="685800" cy="1523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993" name="Line 27"/>
          <p:cNvSpPr/>
          <p:nvPr/>
        </p:nvSpPr>
        <p:spPr>
          <a:xfrm flipH="1">
            <a:off x="1447560" y="4616280"/>
            <a:ext cx="4572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94" name="Line 28"/>
          <p:cNvSpPr/>
          <p:nvPr/>
        </p:nvSpPr>
        <p:spPr>
          <a:xfrm>
            <a:off x="1981080" y="5835600"/>
            <a:ext cx="4572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995" name="Text Box 29"/>
          <p:cNvSpPr/>
          <p:nvPr/>
        </p:nvSpPr>
        <p:spPr>
          <a:xfrm>
            <a:off x="290880" y="4933800"/>
            <a:ext cx="58608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垂直</a:t>
            </a:r>
            <a:endParaRPr b="0" lang="en-US" sz="1600" spc="-1" strike="noStrike">
              <a:solidFill>
                <a:srgbClr val="000000"/>
              </a:solidFill>
              <a:latin typeface="Arial"/>
            </a:endParaRPr>
          </a:p>
          <a:p>
            <a:pPr>
              <a:lnSpc>
                <a:spcPct val="100000"/>
              </a:lnSpc>
            </a:pPr>
            <a:r>
              <a:rPr b="0" lang="ja-JP" sz="1600" spc="-1" strike="noStrike">
                <a:solidFill>
                  <a:srgbClr val="000000"/>
                </a:solidFill>
                <a:latin typeface="Times New Roman"/>
                <a:ea typeface="HG丸ｺﾞｼｯｸM-PRO"/>
              </a:rPr>
              <a:t>応力</a:t>
            </a:r>
            <a:endParaRPr b="0" lang="en-US" sz="1600" spc="-1" strike="noStrike">
              <a:solidFill>
                <a:srgbClr val="000000"/>
              </a:solidFill>
              <a:latin typeface="Arial"/>
            </a:endParaRPr>
          </a:p>
        </p:txBody>
      </p:sp>
      <p:sp>
        <p:nvSpPr>
          <p:cNvPr id="996" name="Text Box 30"/>
          <p:cNvSpPr/>
          <p:nvPr/>
        </p:nvSpPr>
        <p:spPr>
          <a:xfrm>
            <a:off x="3069000" y="4937040"/>
            <a:ext cx="58608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垂直</a:t>
            </a:r>
            <a:endParaRPr b="0" lang="en-US" sz="1600" spc="-1" strike="noStrike">
              <a:solidFill>
                <a:srgbClr val="000000"/>
              </a:solidFill>
              <a:latin typeface="Arial"/>
            </a:endParaRPr>
          </a:p>
          <a:p>
            <a:pPr>
              <a:lnSpc>
                <a:spcPct val="100000"/>
              </a:lnSpc>
            </a:pPr>
            <a:r>
              <a:rPr b="0" lang="ja-JP" sz="1600" spc="-1" strike="noStrike">
                <a:solidFill>
                  <a:srgbClr val="000000"/>
                </a:solidFill>
                <a:latin typeface="Times New Roman"/>
                <a:ea typeface="HG丸ｺﾞｼｯｸM-PRO"/>
              </a:rPr>
              <a:t>応力</a:t>
            </a:r>
            <a:endParaRPr b="0" lang="en-US" sz="1600" spc="-1" strike="noStrike">
              <a:solidFill>
                <a:srgbClr val="000000"/>
              </a:solidFill>
              <a:latin typeface="Arial"/>
            </a:endParaRPr>
          </a:p>
        </p:txBody>
      </p:sp>
      <p:sp>
        <p:nvSpPr>
          <p:cNvPr id="997" name="Text Box 31"/>
          <p:cNvSpPr/>
          <p:nvPr/>
        </p:nvSpPr>
        <p:spPr>
          <a:xfrm>
            <a:off x="1072800" y="4159080"/>
            <a:ext cx="11869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せん断応力</a:t>
            </a:r>
            <a:endParaRPr b="0" lang="en-US" sz="1600" spc="-1" strike="noStrike">
              <a:solidFill>
                <a:srgbClr val="000000"/>
              </a:solidFill>
              <a:latin typeface="Arial"/>
            </a:endParaRPr>
          </a:p>
        </p:txBody>
      </p:sp>
      <p:sp>
        <p:nvSpPr>
          <p:cNvPr id="998" name="Text Box 32"/>
          <p:cNvSpPr/>
          <p:nvPr/>
        </p:nvSpPr>
        <p:spPr>
          <a:xfrm>
            <a:off x="1701720" y="5911920"/>
            <a:ext cx="11869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せん断応力</a:t>
            </a:r>
            <a:endParaRPr b="0" lang="en-US" sz="1600" spc="-1" strike="noStrike">
              <a:solidFill>
                <a:srgbClr val="000000"/>
              </a:solidFill>
              <a:latin typeface="Arial"/>
            </a:endParaRPr>
          </a:p>
        </p:txBody>
      </p:sp>
      <p:sp>
        <p:nvSpPr>
          <p:cNvPr id="999" name="Line 33"/>
          <p:cNvSpPr/>
          <p:nvPr/>
        </p:nvSpPr>
        <p:spPr>
          <a:xfrm flipH="1">
            <a:off x="1600200" y="5225760"/>
            <a:ext cx="457200" cy="360"/>
          </a:xfrm>
          <a:prstGeom prst="line">
            <a:avLst/>
          </a:prstGeom>
          <a:ln w="19050">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000" name="Text Box 34"/>
          <p:cNvSpPr/>
          <p:nvPr/>
        </p:nvSpPr>
        <p:spPr>
          <a:xfrm>
            <a:off x="2001960" y="5057640"/>
            <a:ext cx="5860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重力</a:t>
            </a:r>
            <a:endParaRPr b="0" lang="en-US" sz="1600" spc="-1" strike="noStrike">
              <a:solidFill>
                <a:srgbClr val="000000"/>
              </a:solidFill>
              <a:latin typeface="Arial"/>
            </a:endParaRPr>
          </a:p>
        </p:txBody>
      </p:sp>
      <p:graphicFrame>
        <p:nvGraphicFramePr>
          <p:cNvPr id="1001" name="Object 35"/>
          <p:cNvGraphicFramePr/>
          <p:nvPr/>
        </p:nvGraphicFramePr>
        <p:xfrm>
          <a:off x="3860640" y="4025880"/>
          <a:ext cx="5054040" cy="774000"/>
        </p:xfrm>
        <a:graphic>
          <a:graphicData uri="http://schemas.openxmlformats.org/presentationml/2006/ole">
            <p:oleObj progId="Equation.DSMT4" r:id="rId3" spid="">
              <p:embed/>
              <p:pic>
                <p:nvPicPr>
                  <p:cNvPr id="1002" name="Object 35" descr=""/>
                  <p:cNvPicPr/>
                  <p:nvPr/>
                </p:nvPicPr>
                <p:blipFill>
                  <a:blip r:embed="rId4"/>
                  <a:stretch/>
                </p:blipFill>
                <p:spPr>
                  <a:xfrm>
                    <a:off x="3860640" y="4025880"/>
                    <a:ext cx="5054040" cy="774000"/>
                  </a:xfrm>
                  <a:prstGeom prst="rect">
                    <a:avLst/>
                  </a:prstGeom>
                  <a:ln w="0">
                    <a:noFill/>
                  </a:ln>
                </p:spPr>
              </p:pic>
            </p:oleObj>
          </a:graphicData>
        </a:graphic>
      </p:graphicFrame>
      <p:graphicFrame>
        <p:nvGraphicFramePr>
          <p:cNvPr id="1003" name="Object 36"/>
          <p:cNvGraphicFramePr/>
          <p:nvPr/>
        </p:nvGraphicFramePr>
        <p:xfrm>
          <a:off x="4114800" y="4876920"/>
          <a:ext cx="4799880" cy="1434240"/>
        </p:xfrm>
        <a:graphic>
          <a:graphicData uri="http://schemas.openxmlformats.org/presentationml/2006/ole">
            <p:oleObj progId="Equation.DSMT4" r:id="rId5" spid="">
              <p:embed/>
              <p:pic>
                <p:nvPicPr>
                  <p:cNvPr id="1004" name="Object 36" descr=""/>
                  <p:cNvPicPr/>
                  <p:nvPr/>
                </p:nvPicPr>
                <p:blipFill>
                  <a:blip r:embed="rId6"/>
                  <a:stretch/>
                </p:blipFill>
                <p:spPr>
                  <a:xfrm>
                    <a:off x="4114800" y="4876920"/>
                    <a:ext cx="4799880" cy="1434240"/>
                  </a:xfrm>
                  <a:prstGeom prst="rect">
                    <a:avLst/>
                  </a:prstGeom>
                  <a:ln w="0">
                    <a:noFill/>
                  </a:ln>
                </p:spPr>
              </p:pic>
            </p:oleObj>
          </a:graphicData>
        </a:graphic>
      </p:graphicFrame>
      <p:sp>
        <p:nvSpPr>
          <p:cNvPr id="1005" name="Text Box 37"/>
          <p:cNvSpPr/>
          <p:nvPr/>
        </p:nvSpPr>
        <p:spPr>
          <a:xfrm>
            <a:off x="6875280" y="5662440"/>
            <a:ext cx="1977840" cy="576360"/>
          </a:xfrm>
          <a:prstGeom prst="rect">
            <a:avLst/>
          </a:prstGeom>
          <a:noFill/>
          <a:ln w="38100">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保存形 </a:t>
            </a:r>
            <a:r>
              <a:rPr b="0" lang="en-US" sz="1600" spc="-1" strike="noStrike">
                <a:solidFill>
                  <a:srgbClr val="000000"/>
                </a:solidFill>
                <a:latin typeface="Wingdings"/>
                <a:ea typeface="HG丸ｺﾞｼｯｸM-PRO"/>
              </a:rPr>
              <a:t></a:t>
            </a:r>
            <a:r>
              <a:rPr b="0" lang="en-US" sz="1600" spc="-1" strike="noStrike">
                <a:solidFill>
                  <a:srgbClr val="000000"/>
                </a:solidFill>
                <a:latin typeface="Times New Roman"/>
                <a:ea typeface="HG丸ｺﾞｼｯｸM-PRO"/>
              </a:rPr>
              <a:t> 非保存系</a:t>
            </a:r>
            <a:endParaRPr b="0" lang="en-US" sz="1600" spc="-1" strike="noStrike">
              <a:solidFill>
                <a:srgbClr val="000000"/>
              </a:solidFill>
              <a:latin typeface="Arial"/>
            </a:endParaRPr>
          </a:p>
          <a:p>
            <a:pPr algn="ctr">
              <a:lnSpc>
                <a:spcPct val="100000"/>
              </a:lnSpc>
            </a:pPr>
            <a:r>
              <a:rPr b="0" lang="ja-JP" sz="1600" spc="-1" strike="noStrike">
                <a:solidFill>
                  <a:srgbClr val="000000"/>
                </a:solidFill>
                <a:latin typeface="Times New Roman"/>
                <a:ea typeface="HG丸ｺﾞｼｯｸM-PRO"/>
              </a:rPr>
              <a:t>（質量保存式を利用）</a:t>
            </a:r>
            <a:endParaRPr b="0" lang="en-US" sz="1600" spc="-1" strike="noStrike">
              <a:solidFill>
                <a:srgbClr val="000000"/>
              </a:solidFill>
              <a:latin typeface="Arial"/>
            </a:endParaRPr>
          </a:p>
        </p:txBody>
      </p:sp>
      <p:sp>
        <p:nvSpPr>
          <p:cNvPr id="1006" name="Freeform 38"/>
          <p:cNvSpPr/>
          <p:nvPr/>
        </p:nvSpPr>
        <p:spPr>
          <a:xfrm>
            <a:off x="3733920" y="3505320"/>
            <a:ext cx="456480" cy="1751760"/>
          </a:xfrm>
          <a:custGeom>
            <a:avLst/>
            <a:gdLst>
              <a:gd name="textAreaLeft" fmla="*/ 0 w 456480"/>
              <a:gd name="textAreaRight" fmla="*/ 457200 w 456480"/>
              <a:gd name="textAreaTop" fmla="*/ 0 h 1751760"/>
              <a:gd name="textAreaBottom" fmla="*/ 1752480 h 1751760"/>
            </a:gdLst>
            <a:ahLst/>
            <a:rect l="textAreaLeft" t="textAreaTop" r="textAreaRight" b="textAreaBottom"/>
            <a:pathLst>
              <a:path w="288" h="1104">
                <a:moveTo>
                  <a:pt x="240" y="0"/>
                </a:moveTo>
                <a:lnTo>
                  <a:pt x="0" y="0"/>
                </a:lnTo>
                <a:lnTo>
                  <a:pt x="0" y="1104"/>
                </a:lnTo>
                <a:lnTo>
                  <a:pt x="288" y="1104"/>
                </a:lnTo>
              </a:path>
            </a:pathLst>
          </a:custGeom>
          <a:noFill/>
          <a:ln w="25400">
            <a:solidFill>
              <a:srgbClr val="ff0066"/>
            </a:solidFill>
            <a:round/>
            <a:tailEnd len="med" type="arrow"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007" name="Text Box 39"/>
          <p:cNvSpPr/>
          <p:nvPr/>
        </p:nvSpPr>
        <p:spPr>
          <a:xfrm>
            <a:off x="5869080" y="228600"/>
            <a:ext cx="2939040" cy="333000"/>
          </a:xfrm>
          <a:prstGeom prst="rect">
            <a:avLst/>
          </a:prstGeom>
          <a:noFill/>
          <a:ln w="28575">
            <a:solidFill>
              <a:srgbClr val="ff0066"/>
            </a:solidFill>
            <a:miter/>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演習</a:t>
            </a:r>
            <a:r>
              <a:rPr b="0" lang="en-US" sz="1600" spc="-1" strike="noStrike">
                <a:solidFill>
                  <a:srgbClr val="000000"/>
                </a:solidFill>
                <a:latin typeface="Times New Roman"/>
                <a:ea typeface="HG丸ｺﾞｼｯｸM-PRO"/>
              </a:rPr>
              <a:t>4.1</a:t>
            </a:r>
            <a:r>
              <a:rPr b="0" lang="ja-JP" sz="1600" spc="-1" strike="noStrike">
                <a:solidFill>
                  <a:srgbClr val="000000"/>
                </a:solidFill>
                <a:latin typeface="Times New Roman"/>
                <a:ea typeface="HG丸ｺﾞｼｯｸM-PRO"/>
              </a:rPr>
              <a:t>：　　　の式変形をせよ．</a:t>
            </a:r>
            <a:endParaRPr b="0" lang="en-US" sz="1600" spc="-1" strike="noStrike">
              <a:solidFill>
                <a:srgbClr val="000000"/>
              </a:solidFill>
              <a:latin typeface="Arial"/>
            </a:endParaRPr>
          </a:p>
        </p:txBody>
      </p:sp>
      <p:sp>
        <p:nvSpPr>
          <p:cNvPr id="1008" name="Line 40"/>
          <p:cNvSpPr/>
          <p:nvPr/>
        </p:nvSpPr>
        <p:spPr>
          <a:xfrm>
            <a:off x="6629400" y="380880"/>
            <a:ext cx="533160" cy="360"/>
          </a:xfrm>
          <a:prstGeom prst="line">
            <a:avLst/>
          </a:prstGeom>
          <a:ln w="25400">
            <a:solidFill>
              <a:srgbClr val="ff0066"/>
            </a:solidFill>
            <a:round/>
            <a:tailEnd len="med" type="arrow"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009" name="Freeform 41"/>
          <p:cNvSpPr/>
          <p:nvPr/>
        </p:nvSpPr>
        <p:spPr>
          <a:xfrm>
            <a:off x="6095880" y="1644480"/>
            <a:ext cx="1294560" cy="1370880"/>
          </a:xfrm>
          <a:custGeom>
            <a:avLst/>
            <a:gdLst>
              <a:gd name="textAreaLeft" fmla="*/ 0 w 1294560"/>
              <a:gd name="textAreaRight" fmla="*/ 1295280 w 1294560"/>
              <a:gd name="textAreaTop" fmla="*/ 0 h 1370880"/>
              <a:gd name="textAreaBottom" fmla="*/ 1371600 h 1370880"/>
            </a:gdLst>
            <a:ahLst/>
            <a:rect l="textAreaLeft" t="textAreaTop" r="textAreaRight" b="textAreaBottom"/>
            <a:pathLst>
              <a:path w="816" h="912">
                <a:moveTo>
                  <a:pt x="816" y="0"/>
                </a:moveTo>
                <a:lnTo>
                  <a:pt x="816" y="720"/>
                </a:lnTo>
                <a:lnTo>
                  <a:pt x="0" y="720"/>
                </a:lnTo>
                <a:lnTo>
                  <a:pt x="0" y="912"/>
                </a:lnTo>
              </a:path>
            </a:pathLst>
          </a:custGeom>
          <a:noFill/>
          <a:ln w="25400">
            <a:solidFill>
              <a:srgbClr val="ff0066"/>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4.1.3 </a:t>
            </a:r>
            <a:r>
              <a:rPr b="1" lang="ja-JP" sz="3200" spc="-1" strike="noStrike">
                <a:solidFill>
                  <a:srgbClr val="000099"/>
                </a:solidFill>
                <a:latin typeface="Times New Roman"/>
                <a:ea typeface="HG丸ｺﾞｼｯｸM-PRO"/>
              </a:rPr>
              <a:t>エネルギー保存式</a:t>
            </a:r>
            <a:endParaRPr b="0" lang="en-US" sz="3200" spc="-1" strike="noStrike">
              <a:solidFill>
                <a:srgbClr val="000000"/>
              </a:solidFill>
              <a:latin typeface="Arial"/>
            </a:endParaRPr>
          </a:p>
        </p:txBody>
      </p:sp>
      <p:sp>
        <p:nvSpPr>
          <p:cNvPr id="1011" name="PlaceHolder 2"/>
          <p:cNvSpPr>
            <a:spLocks noGrp="1"/>
          </p:cNvSpPr>
          <p:nvPr>
            <p:ph/>
          </p:nvPr>
        </p:nvSpPr>
        <p:spPr>
          <a:xfrm>
            <a:off x="152280" y="91440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エネルギー増分</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対流による出入</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熱伝導による出入</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仕事</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発熱</a:t>
            </a:r>
            <a:r>
              <a:rPr b="0" lang="en-US" sz="1800" spc="-1" strike="noStrike">
                <a:solidFill>
                  <a:srgbClr val="000099"/>
                </a:solidFill>
                <a:latin typeface="HG丸ｺﾞｼｯｸM-PRO"/>
                <a:ea typeface="HG丸ｺﾞｼｯｸM-PRO"/>
              </a:rPr>
              <a: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HG丸ｺﾞｼｯｸM-PRO"/>
                <a:ea typeface="HG丸ｺﾞｼｯｸM-PRO"/>
              </a:rPr>
              <a:t>運動エネルギーは熱エネルギーに比べて小さく，無視できる．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HG丸ｺﾞｼｯｸM-PRO"/>
                <a:ea typeface="HG丸ｺﾞｼｯｸM-PRO"/>
              </a:rPr>
              <a:t>仕事によるエネルギー変化は小さく，無視できる．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HG丸ｺﾞｼｯｸM-PRO"/>
                <a:ea typeface="HG丸ｺﾞｼｯｸM-PRO"/>
              </a:rPr>
              <a:t>発熱はない．</a:t>
            </a:r>
            <a:endParaRPr b="0" lang="en-US" sz="1800" spc="-1" strike="noStrike">
              <a:solidFill>
                <a:srgbClr val="000000"/>
              </a:solidFill>
              <a:latin typeface="Arial"/>
            </a:endParaRPr>
          </a:p>
        </p:txBody>
      </p:sp>
      <p:graphicFrame>
        <p:nvGraphicFramePr>
          <p:cNvPr id="1012" name="Object 4"/>
          <p:cNvGraphicFramePr/>
          <p:nvPr/>
        </p:nvGraphicFramePr>
        <p:xfrm>
          <a:off x="1295280" y="3657600"/>
          <a:ext cx="6273000" cy="697680"/>
        </p:xfrm>
        <a:graphic>
          <a:graphicData uri="http://schemas.openxmlformats.org/presentationml/2006/ole">
            <p:oleObj progId="Equation.DSMT4" r:id="rId1" spid="">
              <p:embed/>
              <p:pic>
                <p:nvPicPr>
                  <p:cNvPr id="1013" name="Object 4" descr=""/>
                  <p:cNvPicPr/>
                  <p:nvPr/>
                </p:nvPicPr>
                <p:blipFill>
                  <a:blip r:embed="rId2"/>
                  <a:stretch/>
                </p:blipFill>
                <p:spPr>
                  <a:xfrm>
                    <a:off x="1295280" y="3657600"/>
                    <a:ext cx="6273000" cy="697680"/>
                  </a:xfrm>
                  <a:prstGeom prst="rect">
                    <a:avLst/>
                  </a:prstGeom>
                  <a:ln w="0">
                    <a:noFill/>
                  </a:ln>
                </p:spPr>
              </p:pic>
            </p:oleObj>
          </a:graphicData>
        </a:graphic>
      </p:graphicFrame>
      <p:sp>
        <p:nvSpPr>
          <p:cNvPr id="1014" name="Line 5"/>
          <p:cNvSpPr/>
          <p:nvPr/>
        </p:nvSpPr>
        <p:spPr>
          <a:xfrm>
            <a:off x="6858000" y="914400"/>
            <a:ext cx="533160" cy="380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015" name="Line 6"/>
          <p:cNvSpPr/>
          <p:nvPr/>
        </p:nvSpPr>
        <p:spPr>
          <a:xfrm flipH="1">
            <a:off x="6858000" y="914400"/>
            <a:ext cx="533160" cy="380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016" name="Line 7"/>
          <p:cNvSpPr/>
          <p:nvPr/>
        </p:nvSpPr>
        <p:spPr>
          <a:xfrm>
            <a:off x="7696080" y="914400"/>
            <a:ext cx="533520" cy="380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017" name="Line 8"/>
          <p:cNvSpPr/>
          <p:nvPr/>
        </p:nvSpPr>
        <p:spPr>
          <a:xfrm flipH="1">
            <a:off x="7696080" y="914400"/>
            <a:ext cx="533520" cy="380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018" name="Oval 9"/>
          <p:cNvSpPr/>
          <p:nvPr/>
        </p:nvSpPr>
        <p:spPr>
          <a:xfrm>
            <a:off x="4267080" y="2482920"/>
            <a:ext cx="304200" cy="76140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019" name="Oval 10"/>
          <p:cNvSpPr/>
          <p:nvPr/>
        </p:nvSpPr>
        <p:spPr>
          <a:xfrm>
            <a:off x="5638680" y="2482920"/>
            <a:ext cx="304200" cy="761400"/>
          </a:xfrm>
          <a:prstGeom prst="ellipse">
            <a:avLst/>
          </a:pr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020" name="Line 11"/>
          <p:cNvSpPr/>
          <p:nvPr/>
        </p:nvSpPr>
        <p:spPr>
          <a:xfrm>
            <a:off x="3657600" y="2482560"/>
            <a:ext cx="2971800" cy="360"/>
          </a:xfrm>
          <a:prstGeom prst="line">
            <a:avLst/>
          </a:prstGeom>
          <a:ln w="28575">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021" name="Line 12"/>
          <p:cNvSpPr/>
          <p:nvPr/>
        </p:nvSpPr>
        <p:spPr>
          <a:xfrm>
            <a:off x="3657600" y="3240000"/>
            <a:ext cx="2971800" cy="360"/>
          </a:xfrm>
          <a:prstGeom prst="line">
            <a:avLst/>
          </a:prstGeom>
          <a:ln w="28575">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022" name="Line 13"/>
          <p:cNvSpPr/>
          <p:nvPr/>
        </p:nvSpPr>
        <p:spPr>
          <a:xfrm>
            <a:off x="3886200" y="2863800"/>
            <a:ext cx="53316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023" name="Line 14"/>
          <p:cNvSpPr/>
          <p:nvPr/>
        </p:nvSpPr>
        <p:spPr>
          <a:xfrm>
            <a:off x="5790960" y="286380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024" name="Arc 15"/>
          <p:cNvSpPr/>
          <p:nvPr/>
        </p:nvSpPr>
        <p:spPr>
          <a:xfrm>
            <a:off x="4425840" y="2482920"/>
            <a:ext cx="151560" cy="380160"/>
          </a:xfrm>
          <a:custGeom>
            <a:avLst/>
            <a:gdLst>
              <a:gd name="textAreaLeft" fmla="*/ 0 w 151560"/>
              <a:gd name="textAreaRight" fmla="*/ 152280 w 15156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025" name="Arc 16"/>
          <p:cNvSpPr/>
          <p:nvPr/>
        </p:nvSpPr>
        <p:spPr>
          <a:xfrm flipV="1">
            <a:off x="4425840" y="2863080"/>
            <a:ext cx="151560" cy="380160"/>
          </a:xfrm>
          <a:custGeom>
            <a:avLst/>
            <a:gdLst>
              <a:gd name="textAreaLeft" fmla="*/ 0 w 151560"/>
              <a:gd name="textAreaRight" fmla="*/ 152280 w 15156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026" name="Arc 17"/>
          <p:cNvSpPr/>
          <p:nvPr/>
        </p:nvSpPr>
        <p:spPr>
          <a:xfrm>
            <a:off x="5797440" y="2482920"/>
            <a:ext cx="151560" cy="380160"/>
          </a:xfrm>
          <a:custGeom>
            <a:avLst/>
            <a:gdLst>
              <a:gd name="textAreaLeft" fmla="*/ 0 w 151560"/>
              <a:gd name="textAreaRight" fmla="*/ 152280 w 15156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027" name="Arc 18"/>
          <p:cNvSpPr/>
          <p:nvPr/>
        </p:nvSpPr>
        <p:spPr>
          <a:xfrm flipV="1">
            <a:off x="5797440" y="2863080"/>
            <a:ext cx="151560" cy="380160"/>
          </a:xfrm>
          <a:custGeom>
            <a:avLst/>
            <a:gdLst>
              <a:gd name="textAreaLeft" fmla="*/ 0 w 151560"/>
              <a:gd name="textAreaRight" fmla="*/ 152280 w 15156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028" name="Rectangle 19"/>
          <p:cNvSpPr/>
          <p:nvPr/>
        </p:nvSpPr>
        <p:spPr>
          <a:xfrm>
            <a:off x="2971800" y="2286000"/>
            <a:ext cx="4571280" cy="1142280"/>
          </a:xfrm>
          <a:prstGeom prst="rect">
            <a:avLst/>
          </a:prstGeom>
          <a:noFill/>
          <a:ln w="38100">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029" name="Object 20"/>
          <p:cNvGraphicFramePr/>
          <p:nvPr/>
        </p:nvGraphicFramePr>
        <p:xfrm>
          <a:off x="1676520" y="4495680"/>
          <a:ext cx="5409360" cy="735840"/>
        </p:xfrm>
        <a:graphic>
          <a:graphicData uri="http://schemas.openxmlformats.org/presentationml/2006/ole">
            <p:oleObj progId="Equation.DSMT4" r:id="rId3" spid="">
              <p:embed/>
              <p:pic>
                <p:nvPicPr>
                  <p:cNvPr id="1030" name="Object 20" descr=""/>
                  <p:cNvPicPr/>
                  <p:nvPr/>
                </p:nvPicPr>
                <p:blipFill>
                  <a:blip r:embed="rId4"/>
                  <a:stretch/>
                </p:blipFill>
                <p:spPr>
                  <a:xfrm>
                    <a:off x="1676520" y="4495680"/>
                    <a:ext cx="5409360" cy="735840"/>
                  </a:xfrm>
                  <a:prstGeom prst="rect">
                    <a:avLst/>
                  </a:prstGeom>
                  <a:ln w="0">
                    <a:noFill/>
                  </a:ln>
                </p:spPr>
              </p:pic>
            </p:oleObj>
          </a:graphicData>
        </a:graphic>
      </p:graphicFrame>
      <p:graphicFrame>
        <p:nvGraphicFramePr>
          <p:cNvPr id="1031" name="Object 21"/>
          <p:cNvGraphicFramePr/>
          <p:nvPr/>
        </p:nvGraphicFramePr>
        <p:xfrm>
          <a:off x="2819520" y="5562720"/>
          <a:ext cx="3796560" cy="672480"/>
        </p:xfrm>
        <a:graphic>
          <a:graphicData uri="http://schemas.openxmlformats.org/presentationml/2006/ole">
            <p:oleObj progId="Equation.DSMT4" r:id="rId5" spid="">
              <p:embed/>
              <p:pic>
                <p:nvPicPr>
                  <p:cNvPr id="1032" name="Object 21" descr=""/>
                  <p:cNvPicPr/>
                  <p:nvPr/>
                </p:nvPicPr>
                <p:blipFill>
                  <a:blip r:embed="rId6"/>
                  <a:stretch/>
                </p:blipFill>
                <p:spPr>
                  <a:xfrm>
                    <a:off x="2819520" y="5562720"/>
                    <a:ext cx="3796560" cy="672480"/>
                  </a:xfrm>
                  <a:prstGeom prst="rect">
                    <a:avLst/>
                  </a:prstGeom>
                  <a:ln w="0">
                    <a:noFill/>
                  </a:ln>
                </p:spPr>
              </p:pic>
            </p:oleObj>
          </a:graphicData>
        </a:graphic>
      </p:graphicFrame>
      <p:sp>
        <p:nvSpPr>
          <p:cNvPr id="1033" name="Rectangle 22"/>
          <p:cNvSpPr/>
          <p:nvPr/>
        </p:nvSpPr>
        <p:spPr>
          <a:xfrm>
            <a:off x="2514600" y="5486400"/>
            <a:ext cx="4494960" cy="837360"/>
          </a:xfrm>
          <a:prstGeom prst="rect">
            <a:avLst/>
          </a:prstGeom>
          <a:noFill/>
          <a:ln w="2857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034" name="Text Box 23"/>
          <p:cNvSpPr/>
          <p:nvPr/>
        </p:nvSpPr>
        <p:spPr>
          <a:xfrm>
            <a:off x="566640" y="5611680"/>
            <a:ext cx="1752480" cy="57636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エネルギー保存式</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Eq. (4.11)</a:t>
            </a:r>
            <a:endParaRPr b="0" lang="en-US" sz="1600" spc="-1" strike="noStrike">
              <a:solidFill>
                <a:srgbClr val="000000"/>
              </a:solidFill>
              <a:latin typeface="Arial"/>
            </a:endParaRPr>
          </a:p>
        </p:txBody>
      </p:sp>
      <p:sp>
        <p:nvSpPr>
          <p:cNvPr id="1035" name="Text Box 24"/>
          <p:cNvSpPr/>
          <p:nvPr/>
        </p:nvSpPr>
        <p:spPr>
          <a:xfrm>
            <a:off x="7234200" y="5735520"/>
            <a:ext cx="11959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（非保存系）</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保存式</a:t>
            </a:r>
            <a:endParaRPr b="0" lang="en-US" sz="3200" spc="-1" strike="noStrike">
              <a:solidFill>
                <a:srgbClr val="000000"/>
              </a:solidFill>
              <a:latin typeface="Arial"/>
            </a:endParaRPr>
          </a:p>
        </p:txBody>
      </p:sp>
      <p:sp>
        <p:nvSpPr>
          <p:cNvPr id="1037" name="PlaceHolder 2"/>
          <p:cNvSpPr>
            <a:spLocks noGrp="1"/>
          </p:cNvSpPr>
          <p:nvPr>
            <p:ph/>
          </p:nvPr>
        </p:nvSpPr>
        <p:spPr>
          <a:xfrm>
            <a:off x="76320" y="914400"/>
            <a:ext cx="8838360" cy="5333400"/>
          </a:xfrm>
          <a:prstGeom prst="rect">
            <a:avLst/>
          </a:prstGeom>
          <a:noFill/>
          <a:ln w="0">
            <a:noFill/>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2000" spc="-1" strike="noStrike">
                <a:solidFill>
                  <a:srgbClr val="000099"/>
                </a:solidFill>
                <a:latin typeface="Times New Roman"/>
                <a:ea typeface="HG丸ｺﾞｼｯｸM-PRO"/>
              </a:rPr>
              <a:t>非定常・二次元・物性値一定の場合</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ja-JP" sz="2000" spc="-1" strike="noStrike">
                <a:solidFill>
                  <a:srgbClr val="000099"/>
                </a:solidFill>
                <a:latin typeface="Times New Roman"/>
                <a:ea typeface="HG丸ｺﾞｼｯｸM-PRO"/>
              </a:rPr>
              <a:t>質量保存式（連続の式）</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ja-JP" sz="2000" spc="-1" strike="noStrike">
                <a:solidFill>
                  <a:srgbClr val="000099"/>
                </a:solidFill>
                <a:latin typeface="Times New Roman"/>
                <a:ea typeface="HG丸ｺﾞｼｯｸM-PRO"/>
              </a:rPr>
              <a:t>運動量保存式（ナビエ・ストークスの方程式）</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lvl="1" marL="743040" indent="-285840">
              <a:lnSpc>
                <a:spcPct val="100000"/>
              </a:lnSpc>
              <a:buClr>
                <a:srgbClr val="000099"/>
              </a:buClr>
              <a:buFont typeface="Symbol"/>
              <a:buChar char=""/>
              <a:tabLst>
                <a:tab algn="l" pos="0"/>
              </a:tabLst>
            </a:pPr>
            <a:r>
              <a:rPr b="0" lang="ja-JP" sz="2000" spc="-1" strike="noStrike">
                <a:solidFill>
                  <a:srgbClr val="000099"/>
                </a:solidFill>
                <a:latin typeface="Times New Roman"/>
                <a:ea typeface="HG丸ｺﾞｼｯｸM-PRO"/>
              </a:rPr>
              <a:t>エネルギー保存式</a:t>
            </a:r>
            <a:endParaRPr b="0" lang="en-US" sz="2000" spc="-1" strike="noStrike">
              <a:solidFill>
                <a:srgbClr val="000000"/>
              </a:solidFill>
              <a:latin typeface="Arial"/>
            </a:endParaRPr>
          </a:p>
        </p:txBody>
      </p:sp>
      <p:graphicFrame>
        <p:nvGraphicFramePr>
          <p:cNvPr id="1038" name="Object 4"/>
          <p:cNvGraphicFramePr/>
          <p:nvPr/>
        </p:nvGraphicFramePr>
        <p:xfrm>
          <a:off x="1219320" y="2006640"/>
          <a:ext cx="1218600" cy="659520"/>
        </p:xfrm>
        <a:graphic>
          <a:graphicData uri="http://schemas.openxmlformats.org/presentationml/2006/ole">
            <p:oleObj progId="Equation.DSMT4" r:id="rId1" spid="">
              <p:embed/>
              <p:pic>
                <p:nvPicPr>
                  <p:cNvPr id="1039" name="Object 4" descr=""/>
                  <p:cNvPicPr/>
                  <p:nvPr/>
                </p:nvPicPr>
                <p:blipFill>
                  <a:blip r:embed="rId2"/>
                  <a:stretch/>
                </p:blipFill>
                <p:spPr>
                  <a:xfrm>
                    <a:off x="1219320" y="2006640"/>
                    <a:ext cx="1218600" cy="659520"/>
                  </a:xfrm>
                  <a:prstGeom prst="rect">
                    <a:avLst/>
                  </a:prstGeom>
                  <a:ln w="0">
                    <a:noFill/>
                  </a:ln>
                </p:spPr>
              </p:pic>
            </p:oleObj>
          </a:graphicData>
        </a:graphic>
      </p:graphicFrame>
      <p:graphicFrame>
        <p:nvGraphicFramePr>
          <p:cNvPr id="1040" name="Object 5"/>
          <p:cNvGraphicFramePr/>
          <p:nvPr/>
        </p:nvGraphicFramePr>
        <p:xfrm>
          <a:off x="1066680" y="3314880"/>
          <a:ext cx="4799880" cy="1789920"/>
        </p:xfrm>
        <a:graphic>
          <a:graphicData uri="http://schemas.openxmlformats.org/presentationml/2006/ole">
            <p:oleObj progId="Equation.DSMT4" r:id="rId3" spid="">
              <p:embed/>
              <p:pic>
                <p:nvPicPr>
                  <p:cNvPr id="1041" name="Object 5" descr=""/>
                  <p:cNvPicPr/>
                  <p:nvPr/>
                </p:nvPicPr>
                <p:blipFill>
                  <a:blip r:embed="rId4"/>
                  <a:stretch/>
                </p:blipFill>
                <p:spPr>
                  <a:xfrm>
                    <a:off x="1066680" y="3314880"/>
                    <a:ext cx="4799880" cy="1789920"/>
                  </a:xfrm>
                  <a:prstGeom prst="rect">
                    <a:avLst/>
                  </a:prstGeom>
                  <a:ln w="0">
                    <a:noFill/>
                  </a:ln>
                </p:spPr>
              </p:pic>
            </p:oleObj>
          </a:graphicData>
        </a:graphic>
      </p:graphicFrame>
      <p:graphicFrame>
        <p:nvGraphicFramePr>
          <p:cNvPr id="1042" name="Object 6"/>
          <p:cNvGraphicFramePr/>
          <p:nvPr/>
        </p:nvGraphicFramePr>
        <p:xfrm>
          <a:off x="1155600" y="5651640"/>
          <a:ext cx="3796560" cy="672480"/>
        </p:xfrm>
        <a:graphic>
          <a:graphicData uri="http://schemas.openxmlformats.org/presentationml/2006/ole">
            <p:oleObj progId="Equation.DSMT4" r:id="rId5" spid="">
              <p:embed/>
              <p:pic>
                <p:nvPicPr>
                  <p:cNvPr id="1043" name="Object 6" descr=""/>
                  <p:cNvPicPr/>
                  <p:nvPr/>
                </p:nvPicPr>
                <p:blipFill>
                  <a:blip r:embed="rId6"/>
                  <a:stretch/>
                </p:blipFill>
                <p:spPr>
                  <a:xfrm>
                    <a:off x="1155600" y="5651640"/>
                    <a:ext cx="3796560" cy="672480"/>
                  </a:xfrm>
                  <a:prstGeom prst="rect">
                    <a:avLst/>
                  </a:prstGeom>
                  <a:ln w="0">
                    <a:noFill/>
                  </a:ln>
                </p:spPr>
              </p:pic>
            </p:oleObj>
          </a:graphicData>
        </a:graphic>
      </p:graphicFrame>
      <p:pic>
        <p:nvPicPr>
          <p:cNvPr id="1044" name="Picture 7" descr=""/>
          <p:cNvPicPr/>
          <p:nvPr/>
        </p:nvPicPr>
        <p:blipFill>
          <a:blip r:embed="rId7"/>
          <a:stretch/>
        </p:blipFill>
        <p:spPr>
          <a:xfrm>
            <a:off x="6553080" y="147600"/>
            <a:ext cx="1994760" cy="3432960"/>
          </a:xfrm>
          <a:prstGeom prst="rect">
            <a:avLst/>
          </a:prstGeom>
          <a:ln w="0">
            <a:noFill/>
          </a:ln>
        </p:spPr>
      </p:pic>
      <p:sp>
        <p:nvSpPr>
          <p:cNvPr id="1045" name="Text Box 8"/>
          <p:cNvSpPr/>
          <p:nvPr/>
        </p:nvSpPr>
        <p:spPr>
          <a:xfrm>
            <a:off x="6172200" y="3803760"/>
            <a:ext cx="2742480" cy="2279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ja-JP" sz="1600" spc="-1" strike="noStrike">
                <a:solidFill>
                  <a:srgbClr val="000000"/>
                </a:solidFill>
                <a:latin typeface="Times New Roman"/>
                <a:ea typeface="HG丸ｺﾞｼｯｸM-PRO"/>
              </a:rPr>
              <a:t>左の式が解ければ流体内の速度，温度分布がわかる．壁での温度勾配がわかるから</a:t>
            </a:r>
            <a:r>
              <a:rPr b="1" lang="ja-JP" sz="1600" spc="-1" strike="noStrike">
                <a:solidFill>
                  <a:srgbClr val="ff0066"/>
                </a:solidFill>
                <a:latin typeface="Times New Roman"/>
                <a:ea typeface="HG丸ｺﾞｼｯｸM-PRO"/>
              </a:rPr>
              <a:t>熱移動量</a:t>
            </a:r>
            <a:r>
              <a:rPr b="0" lang="ja-JP" sz="1600" spc="-1" strike="noStrike">
                <a:solidFill>
                  <a:srgbClr val="000000"/>
                </a:solidFill>
                <a:latin typeface="Times New Roman"/>
                <a:ea typeface="HG丸ｺﾞｼｯｸM-PRO"/>
              </a:rPr>
              <a:t>を計算できる．</a:t>
            </a:r>
            <a:endParaRPr b="0" lang="en-US" sz="1600" spc="-1" strike="noStrike">
              <a:solidFill>
                <a:srgbClr val="000000"/>
              </a:solidFill>
              <a:latin typeface="Arial"/>
            </a:endParaRPr>
          </a:p>
          <a:p>
            <a:pPr algn="just">
              <a:lnSpc>
                <a:spcPct val="100000"/>
              </a:lnSpc>
            </a:pPr>
            <a:endParaRPr b="0" lang="en-US" sz="1600" spc="-1" strike="noStrike">
              <a:solidFill>
                <a:srgbClr val="000000"/>
              </a:solidFill>
              <a:latin typeface="Arial"/>
            </a:endParaRPr>
          </a:p>
          <a:p>
            <a:pPr algn="just">
              <a:lnSpc>
                <a:spcPct val="100000"/>
              </a:lnSpc>
            </a:pPr>
            <a:endParaRPr b="0" lang="en-US" sz="1600" spc="-1" strike="noStrike">
              <a:solidFill>
                <a:srgbClr val="000000"/>
              </a:solidFill>
              <a:latin typeface="Arial"/>
            </a:endParaRPr>
          </a:p>
          <a:p>
            <a:pPr algn="just">
              <a:lnSpc>
                <a:spcPct val="100000"/>
              </a:lnSpc>
            </a:pPr>
            <a:r>
              <a:rPr b="0" lang="ja-JP" sz="1600" spc="-1" strike="noStrike">
                <a:solidFill>
                  <a:srgbClr val="000000"/>
                </a:solidFill>
                <a:latin typeface="Times New Roman"/>
                <a:ea typeface="HG丸ｺﾞｼｯｸM-PRO"/>
              </a:rPr>
              <a:t>解けないときは，熱伝達率の形で実験的に決める．</a:t>
            </a:r>
            <a:endParaRPr b="0" lang="en-US" sz="1600" spc="-1" strike="noStrike">
              <a:solidFill>
                <a:srgbClr val="000000"/>
              </a:solidFill>
              <a:latin typeface="Arial"/>
            </a:endParaRPr>
          </a:p>
          <a:p>
            <a:pPr algn="just">
              <a:lnSpc>
                <a:spcPct val="100000"/>
              </a:lnSpc>
            </a:pPr>
            <a:endParaRPr b="0" lang="en-US" sz="1600" spc="-1" strike="noStrike">
              <a:solidFill>
                <a:srgbClr val="000000"/>
              </a:solidFill>
              <a:latin typeface="Arial"/>
            </a:endParaRPr>
          </a:p>
        </p:txBody>
      </p:sp>
      <p:graphicFrame>
        <p:nvGraphicFramePr>
          <p:cNvPr id="1046" name="Object 9"/>
          <p:cNvGraphicFramePr/>
          <p:nvPr/>
        </p:nvGraphicFramePr>
        <p:xfrm>
          <a:off x="6680160" y="4902120"/>
          <a:ext cx="1497960" cy="304200"/>
        </p:xfrm>
        <a:graphic>
          <a:graphicData uri="http://schemas.openxmlformats.org/presentationml/2006/ole">
            <p:oleObj progId="Equation.DSMT4" r:id="rId8" spid="">
              <p:embed/>
              <p:pic>
                <p:nvPicPr>
                  <p:cNvPr id="1047" name="Object 9" descr=""/>
                  <p:cNvPicPr/>
                  <p:nvPr/>
                </p:nvPicPr>
                <p:blipFill>
                  <a:blip r:embed="rId9"/>
                  <a:stretch/>
                </p:blipFill>
                <p:spPr>
                  <a:xfrm>
                    <a:off x="6680160" y="4902120"/>
                    <a:ext cx="1497960" cy="304200"/>
                  </a:xfrm>
                  <a:prstGeom prst="rect">
                    <a:avLst/>
                  </a:prstGeom>
                  <a:ln w="0">
                    <a:noFill/>
                  </a:ln>
                </p:spPr>
              </p:pic>
            </p:oleObj>
          </a:graphicData>
        </a:graphic>
      </p:graphicFrame>
      <p:graphicFrame>
        <p:nvGraphicFramePr>
          <p:cNvPr id="1048" name="Object 10"/>
          <p:cNvGraphicFramePr/>
          <p:nvPr/>
        </p:nvGraphicFramePr>
        <p:xfrm>
          <a:off x="7048440" y="5918040"/>
          <a:ext cx="723240" cy="253440"/>
        </p:xfrm>
        <a:graphic>
          <a:graphicData uri="http://schemas.openxmlformats.org/presentationml/2006/ole">
            <p:oleObj progId="Equation.DSMT4" r:id="rId10" spid="">
              <p:embed/>
              <p:pic>
                <p:nvPicPr>
                  <p:cNvPr id="1049" name="Object 10" descr=""/>
                  <p:cNvPicPr/>
                  <p:nvPr/>
                </p:nvPicPr>
                <p:blipFill>
                  <a:blip r:embed="rId11"/>
                  <a:stretch/>
                </p:blipFill>
                <p:spPr>
                  <a:xfrm>
                    <a:off x="7048440" y="5918040"/>
                    <a:ext cx="723240" cy="253440"/>
                  </a:xfrm>
                  <a:prstGeom prst="rect">
                    <a:avLst/>
                  </a:prstGeom>
                  <a:ln w="0">
                    <a:noFill/>
                  </a:ln>
                </p:spPr>
              </p:pic>
            </p:oleObj>
          </a:graphicData>
        </a:graphic>
      </p:graphicFrame>
      <p:sp>
        <p:nvSpPr>
          <p:cNvPr id="1050" name="Rectangle 11"/>
          <p:cNvSpPr/>
          <p:nvPr/>
        </p:nvSpPr>
        <p:spPr>
          <a:xfrm>
            <a:off x="6095880" y="3733920"/>
            <a:ext cx="2894760" cy="2513880"/>
          </a:xfrm>
          <a:prstGeom prst="rect">
            <a:avLst/>
          </a:prstGeom>
          <a:noFill/>
          <a:ln w="381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051" name="Text Box 12"/>
          <p:cNvSpPr/>
          <p:nvPr/>
        </p:nvSpPr>
        <p:spPr>
          <a:xfrm>
            <a:off x="4070160" y="1752480"/>
            <a:ext cx="1857240" cy="576360"/>
          </a:xfrm>
          <a:prstGeom prst="rect">
            <a:avLst/>
          </a:prstGeom>
          <a:noFill/>
          <a:ln w="19050">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独立変数：</a:t>
            </a:r>
            <a:r>
              <a:rPr b="0" lang="en-US" sz="1600" spc="-1" strike="noStrike">
                <a:solidFill>
                  <a:srgbClr val="000000"/>
                </a:solidFill>
                <a:latin typeface="Times New Roman"/>
                <a:ea typeface="HG丸ｺﾞｼｯｸM-PRO"/>
              </a:rPr>
              <a:t>t, x, y</a:t>
            </a:r>
            <a:endParaRPr b="0" lang="en-US" sz="1600" spc="-1" strike="noStrike">
              <a:solidFill>
                <a:srgbClr val="000000"/>
              </a:solidFill>
              <a:latin typeface="Arial"/>
            </a:endParaRPr>
          </a:p>
          <a:p>
            <a:pPr>
              <a:lnSpc>
                <a:spcPct val="100000"/>
              </a:lnSpc>
            </a:pPr>
            <a:r>
              <a:rPr b="0" lang="ja-JP" sz="1600" spc="-1" strike="noStrike">
                <a:solidFill>
                  <a:srgbClr val="000000"/>
                </a:solidFill>
                <a:latin typeface="Times New Roman"/>
                <a:ea typeface="HG丸ｺﾞｼｯｸM-PRO"/>
              </a:rPr>
              <a:t>従属変数：</a:t>
            </a:r>
            <a:r>
              <a:rPr b="0" lang="en-US" sz="1600" spc="-1" strike="noStrike">
                <a:solidFill>
                  <a:srgbClr val="000000"/>
                </a:solidFill>
                <a:latin typeface="Times New Roman"/>
                <a:ea typeface="HG丸ｺﾞｼｯｸM-PRO"/>
              </a:rPr>
              <a:t>u, v, p, 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流体中の温度分布 </a:t>
            </a:r>
            <a:r>
              <a:rPr b="1" lang="en-US" sz="3200" spc="-1" strike="noStrike">
                <a:solidFill>
                  <a:srgbClr val="000099"/>
                </a:solidFill>
                <a:latin typeface="Wingdings"/>
                <a:ea typeface="HG丸ｺﾞｼｯｸM-PRO"/>
              </a:rPr>
              <a:t></a:t>
            </a:r>
            <a:r>
              <a:rPr b="1" lang="en-US" sz="3200" spc="-1" strike="noStrike">
                <a:solidFill>
                  <a:srgbClr val="000099"/>
                </a:solidFill>
                <a:latin typeface="Times New Roman"/>
                <a:ea typeface="HG丸ｺﾞｼｯｸM-PRO"/>
              </a:rPr>
              <a:t> 熱伝達率</a:t>
            </a:r>
            <a:endParaRPr b="0" lang="en-US" sz="3200" spc="-1" strike="noStrike">
              <a:solidFill>
                <a:srgbClr val="000000"/>
              </a:solidFill>
              <a:latin typeface="Arial"/>
            </a:endParaRPr>
          </a:p>
        </p:txBody>
      </p:sp>
      <p:sp>
        <p:nvSpPr>
          <p:cNvPr id="1053" name="PlaceHolder 2"/>
          <p:cNvSpPr>
            <a:spLocks noGrp="1"/>
          </p:cNvSpPr>
          <p:nvPr>
            <p:ph/>
          </p:nvPr>
        </p:nvSpPr>
        <p:spPr>
          <a:xfrm>
            <a:off x="152280" y="990720"/>
            <a:ext cx="67809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壁は滑りなしなので，流体の移動は無視できる．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壁</a:t>
            </a:r>
            <a:r>
              <a:rPr b="0" lang="en-US" sz="2000" spc="-1" strike="noStrike">
                <a:solidFill>
                  <a:srgbClr val="000099"/>
                </a:solidFill>
                <a:latin typeface="Wingdings"/>
                <a:ea typeface="HG丸ｺﾞｼｯｸM-PRO"/>
              </a:rPr>
              <a:t></a:t>
            </a:r>
            <a:r>
              <a:rPr b="0" lang="ja-JP" sz="2000" spc="-1" strike="noStrike">
                <a:solidFill>
                  <a:srgbClr val="000099"/>
                </a:solidFill>
                <a:latin typeface="Times New Roman"/>
                <a:ea typeface="HG丸ｺﾞｼｯｸM-PRO"/>
              </a:rPr>
              <a:t>流体の熱移動は熱伝導による．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前のページの保存式が </a:t>
            </a:r>
            <a:r>
              <a:rPr b="0" lang="ja-JP" sz="2000" spc="-1" strike="noStrike">
                <a:solidFill>
                  <a:srgbClr val="ff0066"/>
                </a:solidFill>
                <a:latin typeface="Times New Roman"/>
                <a:ea typeface="HG丸ｺﾞｼｯｸM-PRO"/>
              </a:rPr>
              <a:t>解けたとすると</a:t>
            </a:r>
            <a:r>
              <a:rPr b="0" lang="ja-JP" sz="2000" spc="-1" strike="noStrike">
                <a:solidFill>
                  <a:srgbClr val="000099"/>
                </a:solidFill>
                <a:latin typeface="Times New Roman"/>
                <a:ea typeface="HG丸ｺﾞｼｯｸM-PRO"/>
              </a:rPr>
              <a:t>，流体内の温度分布がわかる．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右図の場合，壁</a:t>
            </a:r>
            <a:r>
              <a:rPr b="0" lang="en-US" sz="2000" spc="-1" strike="noStrike">
                <a:solidFill>
                  <a:srgbClr val="000099"/>
                </a:solidFill>
                <a:latin typeface="Wingdings"/>
                <a:ea typeface="HG丸ｺﾞｼｯｸM-PRO"/>
              </a:rPr>
              <a:t></a:t>
            </a:r>
            <a:r>
              <a:rPr b="0" lang="ja-JP" sz="2000" spc="-1" strike="noStrike">
                <a:solidFill>
                  <a:srgbClr val="000099"/>
                </a:solidFill>
                <a:latin typeface="Times New Roman"/>
                <a:ea typeface="HG丸ｺﾞｼｯｸM-PRO"/>
              </a:rPr>
              <a:t>流体の熱流束は次式で計算できる．</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実際には</a:t>
            </a:r>
            <a:r>
              <a:rPr b="0" lang="ja-JP" sz="2000" spc="-1" strike="noStrike">
                <a:solidFill>
                  <a:srgbClr val="ff0066"/>
                </a:solidFill>
                <a:latin typeface="Times New Roman"/>
                <a:ea typeface="HG丸ｺﾞｼｯｸM-PRO"/>
              </a:rPr>
              <a:t>解けないときが多い</a:t>
            </a:r>
            <a:r>
              <a:rPr b="0" lang="ja-JP" sz="2000" spc="-1" strike="noStrike">
                <a:solidFill>
                  <a:srgbClr val="000099"/>
                </a:solidFill>
                <a:latin typeface="Times New Roman"/>
                <a:ea typeface="HG丸ｺﾞｼｯｸM-PRO"/>
              </a:rPr>
              <a:t>ので，解けるときも含めて熱伝達率の形で整理する．上式を熱伝達率の形で書けば・・</a:t>
            </a:r>
            <a:endParaRPr b="0" lang="en-US" sz="2000" spc="-1" strike="noStrike">
              <a:solidFill>
                <a:srgbClr val="000000"/>
              </a:solidFill>
              <a:latin typeface="Arial"/>
            </a:endParaRPr>
          </a:p>
        </p:txBody>
      </p:sp>
      <p:pic>
        <p:nvPicPr>
          <p:cNvPr id="1054" name="Picture 4" descr=""/>
          <p:cNvPicPr/>
          <p:nvPr/>
        </p:nvPicPr>
        <p:blipFill>
          <a:blip r:embed="rId1"/>
          <a:stretch/>
        </p:blipFill>
        <p:spPr>
          <a:xfrm>
            <a:off x="7010280" y="990720"/>
            <a:ext cx="1994760" cy="3432960"/>
          </a:xfrm>
          <a:prstGeom prst="rect">
            <a:avLst/>
          </a:prstGeom>
          <a:ln w="0">
            <a:noFill/>
          </a:ln>
        </p:spPr>
      </p:pic>
      <p:graphicFrame>
        <p:nvGraphicFramePr>
          <p:cNvPr id="1055" name="Object 5"/>
          <p:cNvGraphicFramePr/>
          <p:nvPr/>
        </p:nvGraphicFramePr>
        <p:xfrm>
          <a:off x="1066680" y="3187800"/>
          <a:ext cx="1599480" cy="774000"/>
        </p:xfrm>
        <a:graphic>
          <a:graphicData uri="http://schemas.openxmlformats.org/presentationml/2006/ole">
            <p:oleObj progId="Equation.DSMT4" r:id="rId2" spid="">
              <p:embed/>
              <p:pic>
                <p:nvPicPr>
                  <p:cNvPr id="1056" name="Object 5" descr=""/>
                  <p:cNvPicPr/>
                  <p:nvPr/>
                </p:nvPicPr>
                <p:blipFill>
                  <a:blip r:embed="rId3"/>
                  <a:stretch/>
                </p:blipFill>
                <p:spPr>
                  <a:xfrm>
                    <a:off x="1066680" y="3187800"/>
                    <a:ext cx="1599480" cy="774000"/>
                  </a:xfrm>
                  <a:prstGeom prst="rect">
                    <a:avLst/>
                  </a:prstGeom>
                  <a:ln w="0">
                    <a:noFill/>
                  </a:ln>
                </p:spPr>
              </p:pic>
            </p:oleObj>
          </a:graphicData>
        </a:graphic>
      </p:graphicFrame>
      <p:graphicFrame>
        <p:nvGraphicFramePr>
          <p:cNvPr id="1057" name="Object 6"/>
          <p:cNvGraphicFramePr/>
          <p:nvPr/>
        </p:nvGraphicFramePr>
        <p:xfrm>
          <a:off x="899640" y="5157360"/>
          <a:ext cx="5726880" cy="888120"/>
        </p:xfrm>
        <a:graphic>
          <a:graphicData uri="http://schemas.openxmlformats.org/presentationml/2006/ole">
            <p:oleObj progId="Equation.DSMT4" r:id="rId4" spid="">
              <p:embed/>
              <p:pic>
                <p:nvPicPr>
                  <p:cNvPr id="1058" name="Object 6" descr=""/>
                  <p:cNvPicPr/>
                  <p:nvPr/>
                </p:nvPicPr>
                <p:blipFill>
                  <a:blip r:embed="rId5"/>
                  <a:stretch/>
                </p:blipFill>
                <p:spPr>
                  <a:xfrm>
                    <a:off x="899640" y="5157360"/>
                    <a:ext cx="5726880" cy="888120"/>
                  </a:xfrm>
                  <a:prstGeom prst="rect">
                    <a:avLst/>
                  </a:prstGeom>
                  <a:ln w="0">
                    <a:noFill/>
                  </a:ln>
                </p:spPr>
              </p:pic>
            </p:oleObj>
          </a:graphicData>
        </a:graphic>
      </p:graphicFrame>
      <p:sp>
        <p:nvSpPr>
          <p:cNvPr id="1059" name="Text Box 7"/>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title"/>
          </p:nvPr>
        </p:nvSpPr>
        <p:spPr>
          <a:xfrm>
            <a:off x="722160" y="4406760"/>
            <a:ext cx="7771680" cy="1685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a:solidFill>
                  <a:srgbClr val="000099"/>
                </a:solidFill>
                <a:latin typeface="Times New Roman"/>
                <a:ea typeface="HG丸ｺﾞｼｯｸM-PRO"/>
              </a:rPr>
              <a:t>第</a:t>
            </a:r>
            <a:r>
              <a:rPr b="1" lang="en-US" sz="4000" spc="-1" strike="noStrike">
                <a:solidFill>
                  <a:srgbClr val="000099"/>
                </a:solidFill>
                <a:latin typeface="Times New Roman"/>
                <a:ea typeface="HG丸ｺﾞｼｯｸM-PRO"/>
              </a:rPr>
              <a:t>7</a:t>
            </a:r>
            <a:r>
              <a:rPr b="1" lang="ja-JP" sz="4000" spc="-1" strike="noStrike">
                <a:solidFill>
                  <a:srgbClr val="000099"/>
                </a:solidFill>
                <a:latin typeface="Times New Roman"/>
                <a:ea typeface="HG丸ｺﾞｼｯｸM-PRO"/>
              </a:rPr>
              <a:t>回 対流熱伝達（無次元化）</a:t>
            </a:r>
            <a:br>
              <a:rPr sz="4000"/>
            </a:br>
            <a:r>
              <a:rPr b="1" lang="ja-JP" sz="2400" spc="-1" strike="noStrike">
                <a:solidFill>
                  <a:srgbClr val="ff0000"/>
                </a:solidFill>
                <a:latin typeface="Times New Roman"/>
                <a:ea typeface="HG丸ｺﾞｼｯｸM-PRO"/>
              </a:rPr>
              <a:t>熱伝達率相関式は、なぜ「</a:t>
            </a:r>
            <a:r>
              <a:rPr b="1" lang="en-US" sz="2400" spc="-1" strike="noStrike">
                <a:solidFill>
                  <a:srgbClr val="ff0000"/>
                </a:solidFill>
                <a:latin typeface="Times New Roman"/>
                <a:ea typeface="HG丸ｺﾞｼｯｸM-PRO"/>
              </a:rPr>
              <a:t>h=</a:t>
            </a:r>
            <a:r>
              <a:rPr b="1" lang="ja-JP" sz="2400" spc="-1" strike="noStrike">
                <a:solidFill>
                  <a:srgbClr val="ff0000"/>
                </a:solidFill>
                <a:latin typeface="Times New Roman"/>
                <a:ea typeface="HG丸ｺﾞｼｯｸM-PRO"/>
              </a:rPr>
              <a:t>」ではなく、「</a:t>
            </a:r>
            <a:r>
              <a:rPr b="1" lang="en-US" sz="2400" spc="-1" strike="noStrike">
                <a:solidFill>
                  <a:srgbClr val="ff0000"/>
                </a:solidFill>
                <a:latin typeface="Times New Roman"/>
                <a:ea typeface="HG丸ｺﾞｼｯｸM-PRO"/>
              </a:rPr>
              <a:t>Nu=</a:t>
            </a:r>
            <a:r>
              <a:rPr b="1" lang="ja-JP" sz="2400" spc="-1" strike="noStrike">
                <a:solidFill>
                  <a:srgbClr val="ff0000"/>
                </a:solidFill>
                <a:latin typeface="Times New Roman"/>
                <a:ea typeface="HG丸ｺﾞｼｯｸM-PRO"/>
              </a:rPr>
              <a:t>」なのか。</a:t>
            </a:r>
            <a:endParaRPr b="0" lang="en-US" sz="2400" spc="-1" strike="noStrike">
              <a:solidFill>
                <a:srgbClr val="000000"/>
              </a:solidFill>
              <a:latin typeface="Arial"/>
            </a:endParaRPr>
          </a:p>
        </p:txBody>
      </p:sp>
      <p:sp>
        <p:nvSpPr>
          <p:cNvPr id="1061"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4.2 </a:t>
            </a:r>
            <a:r>
              <a:rPr b="1" lang="ja-JP" sz="3200" spc="-1" strike="noStrike">
                <a:solidFill>
                  <a:srgbClr val="000099"/>
                </a:solidFill>
                <a:latin typeface="Times New Roman"/>
                <a:ea typeface="HG丸ｺﾞｼｯｸM-PRO"/>
              </a:rPr>
              <a:t>基礎式の無次元化と相似則（ブシネ近似）</a:t>
            </a:r>
            <a:endParaRPr b="0" lang="en-US" sz="3200" spc="-1" strike="noStrike">
              <a:solidFill>
                <a:srgbClr val="000000"/>
              </a:solidFill>
              <a:latin typeface="Arial"/>
            </a:endParaRPr>
          </a:p>
        </p:txBody>
      </p:sp>
      <p:sp>
        <p:nvSpPr>
          <p:cNvPr id="1063" name="PlaceHolder 2"/>
          <p:cNvSpPr>
            <a:spLocks noGrp="1"/>
          </p:cNvSpPr>
          <p:nvPr>
            <p:ph/>
          </p:nvPr>
        </p:nvSpPr>
        <p:spPr>
          <a:xfrm>
            <a:off x="152280" y="914400"/>
            <a:ext cx="6780960" cy="540936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定物性（非圧縮）の場合の運動量保存式：</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en-US" sz="1800" spc="-1" strike="noStrike">
                <a:solidFill>
                  <a:srgbClr val="000099"/>
                </a:solidFill>
                <a:latin typeface="Symbol"/>
                <a:ea typeface="HG丸ｺﾞｼｯｸM-PRO"/>
              </a:rPr>
              <a:t></a:t>
            </a:r>
            <a:r>
              <a:rPr b="0" lang="ja-JP" sz="2000" spc="-1" strike="noStrike">
                <a:solidFill>
                  <a:srgbClr val="000099"/>
                </a:solidFill>
                <a:latin typeface="Times New Roman"/>
                <a:ea typeface="HG丸ｺﾞｼｯｸM-PRO"/>
              </a:rPr>
              <a:t>一定だと</a:t>
            </a:r>
            <a:r>
              <a:rPr b="0" lang="ja-JP" sz="1800" spc="-1" strike="noStrike">
                <a:solidFill>
                  <a:srgbClr val="000099"/>
                </a:solidFill>
                <a:latin typeface="Times New Roman"/>
                <a:ea typeface="HG丸ｺﾞｼｯｸM-PRO"/>
              </a:rPr>
              <a:t>非圧縮なので，自然対流を扱えない．そこで，重力項（浮力項）でだけ密度変化を考慮する（ブシネ近似）．このため，圧力を次のように書き換える．</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体膨張係数 </a:t>
            </a:r>
            <a:r>
              <a:rPr b="0" lang="en-US" sz="1800" spc="-1" strike="noStrike">
                <a:solidFill>
                  <a:srgbClr val="000099"/>
                </a:solidFill>
                <a:latin typeface="Symbol"/>
                <a:ea typeface="HG丸ｺﾞｼｯｸM-PRO"/>
              </a:rPr>
              <a:t>b</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を使って書き換えると・・</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結局，</a:t>
            </a:r>
            <a:r>
              <a:rPr b="0" lang="ja-JP" sz="1800" spc="-1" strike="noStrike">
                <a:solidFill>
                  <a:srgbClr val="ff0066"/>
                </a:solidFill>
                <a:latin typeface="Times New Roman"/>
                <a:ea typeface="HG丸ｺﾞｼｯｸM-PRO"/>
              </a:rPr>
              <a:t>ブシネ近似</a:t>
            </a:r>
            <a:r>
              <a:rPr b="0" lang="en-US" sz="1800" spc="-1" strike="noStrike">
                <a:solidFill>
                  <a:srgbClr val="000099"/>
                </a:solidFill>
                <a:latin typeface="Times New Roman"/>
                <a:ea typeface="HG丸ｺﾞｼｯｸM-PRO"/>
              </a:rPr>
              <a:t> したときの運動量保存式は・・</a:t>
            </a:r>
            <a:endParaRPr b="0" lang="en-US" sz="1800" spc="-1" strike="noStrike">
              <a:solidFill>
                <a:srgbClr val="000000"/>
              </a:solidFill>
              <a:latin typeface="Arial"/>
            </a:endParaRPr>
          </a:p>
        </p:txBody>
      </p:sp>
      <p:graphicFrame>
        <p:nvGraphicFramePr>
          <p:cNvPr id="1064" name="Object 4"/>
          <p:cNvGraphicFramePr/>
          <p:nvPr/>
        </p:nvGraphicFramePr>
        <p:xfrm>
          <a:off x="863640" y="1384200"/>
          <a:ext cx="4774320" cy="672480"/>
        </p:xfrm>
        <a:graphic>
          <a:graphicData uri="http://schemas.openxmlformats.org/presentationml/2006/ole">
            <p:oleObj progId="Equation.DSMT4" r:id="rId1" spid="">
              <p:embed/>
              <p:pic>
                <p:nvPicPr>
                  <p:cNvPr id="1065" name="Object 4" descr=""/>
                  <p:cNvPicPr/>
                  <p:nvPr/>
                </p:nvPicPr>
                <p:blipFill>
                  <a:blip r:embed="rId2"/>
                  <a:stretch/>
                </p:blipFill>
                <p:spPr>
                  <a:xfrm>
                    <a:off x="863640" y="1384200"/>
                    <a:ext cx="4774320" cy="672480"/>
                  </a:xfrm>
                  <a:prstGeom prst="rect">
                    <a:avLst/>
                  </a:prstGeom>
                  <a:ln w="0">
                    <a:noFill/>
                  </a:ln>
                </p:spPr>
              </p:pic>
            </p:oleObj>
          </a:graphicData>
        </a:graphic>
      </p:graphicFrame>
      <p:pic>
        <p:nvPicPr>
          <p:cNvPr id="1066" name="Picture 5" descr=""/>
          <p:cNvPicPr/>
          <p:nvPr/>
        </p:nvPicPr>
        <p:blipFill>
          <a:blip r:embed="rId3"/>
          <a:stretch/>
        </p:blipFill>
        <p:spPr>
          <a:xfrm>
            <a:off x="7010280" y="990720"/>
            <a:ext cx="1994760" cy="3432960"/>
          </a:xfrm>
          <a:prstGeom prst="rect">
            <a:avLst/>
          </a:prstGeom>
          <a:ln w="0">
            <a:noFill/>
          </a:ln>
        </p:spPr>
      </p:pic>
      <p:graphicFrame>
        <p:nvGraphicFramePr>
          <p:cNvPr id="1067" name="Object 6"/>
          <p:cNvGraphicFramePr/>
          <p:nvPr/>
        </p:nvGraphicFramePr>
        <p:xfrm>
          <a:off x="939960" y="3200400"/>
          <a:ext cx="4838040" cy="659520"/>
        </p:xfrm>
        <a:graphic>
          <a:graphicData uri="http://schemas.openxmlformats.org/presentationml/2006/ole">
            <p:oleObj progId="Equation.DSMT4" r:id="rId4" spid="">
              <p:embed/>
              <p:pic>
                <p:nvPicPr>
                  <p:cNvPr id="1068" name="Object 6" descr=""/>
                  <p:cNvPicPr/>
                  <p:nvPr/>
                </p:nvPicPr>
                <p:blipFill>
                  <a:blip r:embed="rId5"/>
                  <a:stretch/>
                </p:blipFill>
                <p:spPr>
                  <a:xfrm>
                    <a:off x="939960" y="3200400"/>
                    <a:ext cx="4838040" cy="659520"/>
                  </a:xfrm>
                  <a:prstGeom prst="rect">
                    <a:avLst/>
                  </a:prstGeom>
                  <a:ln w="0">
                    <a:noFill/>
                  </a:ln>
                </p:spPr>
              </p:pic>
            </p:oleObj>
          </a:graphicData>
        </a:graphic>
      </p:graphicFrame>
      <p:sp>
        <p:nvSpPr>
          <p:cNvPr id="1069" name="AutoShape 7"/>
          <p:cNvSpPr/>
          <p:nvPr/>
        </p:nvSpPr>
        <p:spPr>
          <a:xfrm>
            <a:off x="5334120" y="2971800"/>
            <a:ext cx="1447200" cy="304200"/>
          </a:xfrm>
          <a:prstGeom prst="wedgeRoundRectCallout">
            <a:avLst>
              <a:gd name="adj1" fmla="val -78398"/>
              <a:gd name="adj2" fmla="val 118750"/>
              <a:gd name="adj3" fmla="val 16667"/>
            </a:avLst>
          </a:prstGeom>
          <a:solidFill>
            <a:schemeClr val="bg1"/>
          </a:solidFill>
          <a:ln w="19050">
            <a:solidFill>
              <a:srgbClr val="000000"/>
            </a:solidFill>
            <a:miter/>
          </a:ln>
        </p:spPr>
        <p:style>
          <a:lnRef idx="0"/>
          <a:fillRef idx="0"/>
          <a:effectRef idx="0"/>
          <a:fontRef idx="minor"/>
        </p:style>
        <p:txBody>
          <a:bodyPr lIns="0" rIns="0" tIns="0" bIns="0" anchor="t">
            <a:noAutofit/>
          </a:bodyPr>
          <a:p>
            <a:pPr algn="ctr">
              <a:lnSpc>
                <a:spcPct val="100000"/>
              </a:lnSpc>
            </a:pPr>
            <a:r>
              <a:rPr b="0" lang="ja-JP" sz="1600" spc="-1" strike="noStrike">
                <a:solidFill>
                  <a:srgbClr val="000000"/>
                </a:solidFill>
                <a:latin typeface="Times New Roman"/>
                <a:ea typeface="HG丸ｺﾞｼｯｸM-PRO"/>
              </a:rPr>
              <a:t>密度変化考慮</a:t>
            </a:r>
            <a:endParaRPr b="0" lang="en-US" sz="1600" spc="-1" strike="noStrike">
              <a:solidFill>
                <a:srgbClr val="000000"/>
              </a:solidFill>
              <a:latin typeface="Arial"/>
            </a:endParaRPr>
          </a:p>
        </p:txBody>
      </p:sp>
      <p:graphicFrame>
        <p:nvGraphicFramePr>
          <p:cNvPr id="1070" name="Object 8"/>
          <p:cNvGraphicFramePr/>
          <p:nvPr/>
        </p:nvGraphicFramePr>
        <p:xfrm>
          <a:off x="609480" y="4444920"/>
          <a:ext cx="5002920" cy="710640"/>
        </p:xfrm>
        <a:graphic>
          <a:graphicData uri="http://schemas.openxmlformats.org/presentationml/2006/ole">
            <p:oleObj progId="Equation.DSMT4" r:id="rId6" spid="">
              <p:embed/>
              <p:pic>
                <p:nvPicPr>
                  <p:cNvPr id="1071" name="Object 8" descr=""/>
                  <p:cNvPicPr/>
                  <p:nvPr/>
                </p:nvPicPr>
                <p:blipFill>
                  <a:blip r:embed="rId7"/>
                  <a:stretch/>
                </p:blipFill>
                <p:spPr>
                  <a:xfrm>
                    <a:off x="609480" y="4444920"/>
                    <a:ext cx="5002920" cy="710640"/>
                  </a:xfrm>
                  <a:prstGeom prst="rect">
                    <a:avLst/>
                  </a:prstGeom>
                  <a:ln w="0">
                    <a:noFill/>
                  </a:ln>
                </p:spPr>
              </p:pic>
            </p:oleObj>
          </a:graphicData>
        </a:graphic>
      </p:graphicFrame>
      <p:sp>
        <p:nvSpPr>
          <p:cNvPr id="1072" name="AutoShape 9"/>
          <p:cNvSpPr/>
          <p:nvPr/>
        </p:nvSpPr>
        <p:spPr>
          <a:xfrm>
            <a:off x="5105520" y="3886200"/>
            <a:ext cx="1828080" cy="532800"/>
          </a:xfrm>
          <a:prstGeom prst="wedgeRoundRectCallout">
            <a:avLst>
              <a:gd name="adj1" fmla="val -51648"/>
              <a:gd name="adj2" fmla="val 89287"/>
              <a:gd name="adj3" fmla="val 16667"/>
            </a:avLst>
          </a:prstGeom>
          <a:solidFill>
            <a:schemeClr val="bg1"/>
          </a:solidFill>
          <a:ln w="19050">
            <a:solidFill>
              <a:srgbClr val="000000"/>
            </a:solidFill>
            <a:miter/>
          </a:ln>
        </p:spPr>
        <p:style>
          <a:lnRef idx="0"/>
          <a:fillRef idx="0"/>
          <a:effectRef idx="0"/>
          <a:fontRef idx="minor"/>
        </p:style>
        <p:txBody>
          <a:bodyPr lIns="0" rIns="0" tIns="0" bIns="0" anchor="t">
            <a:noAutofit/>
          </a:bodyPr>
          <a:p>
            <a:pPr algn="ctr">
              <a:lnSpc>
                <a:spcPct val="100000"/>
              </a:lnSpc>
            </a:pPr>
            <a:r>
              <a:rPr b="0" lang="en-US" sz="1600" spc="-1" strike="noStrike">
                <a:solidFill>
                  <a:srgbClr val="000000"/>
                </a:solidFill>
                <a:latin typeface="Times New Roman"/>
                <a:ea typeface="HG丸ｺﾞｼｯｸM-PRO"/>
              </a:rPr>
              <a:t>T </a:t>
            </a:r>
            <a:r>
              <a:rPr b="0" lang="ja-JP" sz="1600" spc="-1" strike="noStrike">
                <a:solidFill>
                  <a:srgbClr val="000000"/>
                </a:solidFill>
                <a:latin typeface="Times New Roman"/>
                <a:ea typeface="HG丸ｺﾞｼｯｸM-PRO"/>
              </a:rPr>
              <a:t>により密度変化の影響を考慮</a:t>
            </a:r>
            <a:endParaRPr b="0" lang="en-US" sz="1600" spc="-1" strike="noStrike">
              <a:solidFill>
                <a:srgbClr val="000000"/>
              </a:solidFill>
              <a:latin typeface="Arial"/>
            </a:endParaRPr>
          </a:p>
        </p:txBody>
      </p:sp>
      <p:graphicFrame>
        <p:nvGraphicFramePr>
          <p:cNvPr id="1073" name="Object 10"/>
          <p:cNvGraphicFramePr/>
          <p:nvPr/>
        </p:nvGraphicFramePr>
        <p:xfrm>
          <a:off x="1644480" y="5549760"/>
          <a:ext cx="5650920" cy="774000"/>
        </p:xfrm>
        <a:graphic>
          <a:graphicData uri="http://schemas.openxmlformats.org/presentationml/2006/ole">
            <p:oleObj progId="Equation.DSMT4" r:id="rId8" spid="">
              <p:embed/>
              <p:pic>
                <p:nvPicPr>
                  <p:cNvPr id="1074" name="Object 10" descr=""/>
                  <p:cNvPicPr/>
                  <p:nvPr/>
                </p:nvPicPr>
                <p:blipFill>
                  <a:blip r:embed="rId9"/>
                  <a:stretch/>
                </p:blipFill>
                <p:spPr>
                  <a:xfrm>
                    <a:off x="1644480" y="5549760"/>
                    <a:ext cx="5650920" cy="774000"/>
                  </a:xfrm>
                  <a:prstGeom prst="rect">
                    <a:avLst/>
                  </a:prstGeom>
                  <a:ln w="0">
                    <a:noFill/>
                  </a:ln>
                </p:spPr>
              </p:pic>
            </p:oleObj>
          </a:graphicData>
        </a:graphic>
      </p:graphicFrame>
      <p:sp>
        <p:nvSpPr>
          <p:cNvPr id="1075" name="AutoShape 11"/>
          <p:cNvSpPr/>
          <p:nvPr/>
        </p:nvSpPr>
        <p:spPr>
          <a:xfrm>
            <a:off x="5486400" y="914400"/>
            <a:ext cx="1523160" cy="456480"/>
          </a:xfrm>
          <a:prstGeom prst="wedgeRoundRectCallout">
            <a:avLst>
              <a:gd name="adj1" fmla="val -142500"/>
              <a:gd name="adj2" fmla="val 64236"/>
              <a:gd name="adj3" fmla="val 16667"/>
            </a:avLst>
          </a:prstGeom>
          <a:solidFill>
            <a:schemeClr val="bg1"/>
          </a:solidFill>
          <a:ln w="19050">
            <a:solidFill>
              <a:srgbClr val="000000"/>
            </a:solidFill>
            <a:miter/>
          </a:ln>
        </p:spPr>
        <p:style>
          <a:lnRef idx="0"/>
          <a:fillRef idx="0"/>
          <a:effectRef idx="0"/>
          <a:fontRef idx="minor"/>
        </p:style>
        <p:txBody>
          <a:bodyPr lIns="0" rIns="0" tIns="0" bIns="0" anchor="t">
            <a:noAutofit/>
          </a:bodyPr>
          <a:p>
            <a:pPr algn="just">
              <a:lnSpc>
                <a:spcPct val="100000"/>
              </a:lnSpc>
            </a:pPr>
            <a:r>
              <a:rPr b="0" lang="ja-JP" sz="1200" spc="-1" strike="noStrike">
                <a:solidFill>
                  <a:srgbClr val="000000"/>
                </a:solidFill>
                <a:latin typeface="Times New Roman"/>
                <a:ea typeface="HG丸ｺﾞｼｯｸM-PRO"/>
              </a:rPr>
              <a:t>浮力：圧力と重力の</a:t>
            </a:r>
            <a:endParaRPr b="0" lang="en-US" sz="1200" spc="-1" strike="noStrike">
              <a:solidFill>
                <a:srgbClr val="000000"/>
              </a:solidFill>
              <a:latin typeface="Arial"/>
            </a:endParaRPr>
          </a:p>
          <a:p>
            <a:pPr algn="just">
              <a:lnSpc>
                <a:spcPct val="100000"/>
              </a:lnSpc>
            </a:pPr>
            <a:r>
              <a:rPr b="0" lang="ja-JP" sz="1200" spc="-1" strike="noStrike">
                <a:solidFill>
                  <a:srgbClr val="000000"/>
                </a:solidFill>
                <a:latin typeface="Times New Roman"/>
                <a:ea typeface="HG丸ｺﾞｼｯｸM-PRO"/>
              </a:rPr>
              <a:t>　　　アンバランス</a:t>
            </a:r>
            <a:endParaRPr b="0" lang="en-US" sz="1200" spc="-1" strike="noStrike">
              <a:solidFill>
                <a:srgbClr val="000000"/>
              </a:solidFill>
              <a:latin typeface="Arial"/>
            </a:endParaRPr>
          </a:p>
        </p:txBody>
      </p:sp>
      <p:sp>
        <p:nvSpPr>
          <p:cNvPr id="1076" name="AutoShape 12"/>
          <p:cNvSpPr/>
          <p:nvPr/>
        </p:nvSpPr>
        <p:spPr>
          <a:xfrm>
            <a:off x="6553080" y="4672080"/>
            <a:ext cx="1599480" cy="585000"/>
          </a:xfrm>
          <a:prstGeom prst="wedgeRoundRectCallout">
            <a:avLst>
              <a:gd name="adj1" fmla="val -41269"/>
              <a:gd name="adj2" fmla="val -113958"/>
              <a:gd name="adj3" fmla="val 16667"/>
            </a:avLst>
          </a:prstGeom>
          <a:solidFill>
            <a:schemeClr val="bg1"/>
          </a:solidFill>
          <a:ln w="19050">
            <a:solidFill>
              <a:srgbClr val="000000"/>
            </a:solidFill>
            <a:miter/>
          </a:ln>
        </p:spPr>
        <p:style>
          <a:lnRef idx="0"/>
          <a:fillRef idx="0"/>
          <a:effectRef idx="0"/>
          <a:fontRef idx="minor"/>
        </p:style>
        <p:txBody>
          <a:bodyPr lIns="0" rIns="0" tIns="0" bIns="0" anchor="t">
            <a:noAutofit/>
          </a:bodyPr>
          <a:p>
            <a:pPr algn="ctr">
              <a:lnSpc>
                <a:spcPct val="100000"/>
              </a:lnSpc>
            </a:pPr>
            <a:r>
              <a:rPr b="0" lang="ja-JP" sz="1600" spc="-1" strike="noStrike">
                <a:solidFill>
                  <a:srgbClr val="000000"/>
                </a:solidFill>
                <a:latin typeface="Times New Roman"/>
                <a:ea typeface="HG丸ｺﾞｼｯｸM-PRO"/>
              </a:rPr>
              <a:t>密度一定のままで浮力を扱える</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Rectangle 2"/>
          <p:cNvSpPr/>
          <p:nvPr/>
        </p:nvSpPr>
        <p:spPr>
          <a:xfrm>
            <a:off x="76320" y="76320"/>
            <a:ext cx="8991000" cy="761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99"/>
                </a:solidFill>
                <a:latin typeface="Times New Roman"/>
                <a:ea typeface="HG丸ｺﾞｼｯｸM-PRO"/>
              </a:rPr>
              <a:t>4.2 </a:t>
            </a:r>
            <a:r>
              <a:rPr b="1" lang="ja-JP" sz="3200" spc="-1" strike="noStrike">
                <a:solidFill>
                  <a:srgbClr val="000099"/>
                </a:solidFill>
                <a:latin typeface="Times New Roman"/>
                <a:ea typeface="HG丸ｺﾞｼｯｸM-PRO"/>
              </a:rPr>
              <a:t>基礎式の</a:t>
            </a:r>
            <a:r>
              <a:rPr b="1" lang="ja-JP" sz="3200" spc="-1" strike="noStrike">
                <a:solidFill>
                  <a:srgbClr val="ff0066"/>
                </a:solidFill>
                <a:latin typeface="Times New Roman"/>
                <a:ea typeface="HG丸ｺﾞｼｯｸM-PRO"/>
              </a:rPr>
              <a:t>無次元化</a:t>
            </a:r>
            <a:r>
              <a:rPr b="1" lang="ja-JP" sz="3200" spc="-1" strike="noStrike">
                <a:solidFill>
                  <a:srgbClr val="000099"/>
                </a:solidFill>
                <a:latin typeface="Times New Roman"/>
                <a:ea typeface="HG丸ｺﾞｼｯｸM-PRO"/>
              </a:rPr>
              <a:t>と相似則</a:t>
            </a:r>
            <a:endParaRPr b="0" lang="en-US" sz="3200" spc="-1" strike="noStrike">
              <a:solidFill>
                <a:srgbClr val="000000"/>
              </a:solidFill>
              <a:latin typeface="Arial"/>
            </a:endParaRPr>
          </a:p>
        </p:txBody>
      </p:sp>
      <p:sp>
        <p:nvSpPr>
          <p:cNvPr id="1078" name="Rectangle 3"/>
          <p:cNvSpPr/>
          <p:nvPr/>
        </p:nvSpPr>
        <p:spPr>
          <a:xfrm>
            <a:off x="152280" y="914400"/>
            <a:ext cx="6780960" cy="540936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799"/>
              </a:spcBef>
              <a:buClr>
                <a:srgbClr val="000099"/>
              </a:buClr>
              <a:buFont typeface="Wingdings" charset="2"/>
              <a:buChar char=""/>
            </a:pPr>
            <a:r>
              <a:rPr b="0" lang="ja-JP" sz="1600" spc="-1" strike="noStrike">
                <a:solidFill>
                  <a:srgbClr val="000099"/>
                </a:solidFill>
                <a:latin typeface="Times New Roman"/>
                <a:ea typeface="HG丸ｺﾞｼｯｸM-PRO"/>
              </a:rPr>
              <a:t>ブシネ近似の基礎式：</a:t>
            </a:r>
            <a:endParaRPr b="0" lang="en-US" sz="1600" spc="-1" strike="noStrike">
              <a:solidFill>
                <a:srgbClr val="000000"/>
              </a:solidFill>
              <a:latin typeface="Arial"/>
            </a:endParaRPr>
          </a:p>
          <a:p>
            <a:pPr>
              <a:lnSpc>
                <a:spcPct val="100000"/>
              </a:lnSpc>
              <a:spcBef>
                <a:spcPts val="799"/>
              </a:spcBef>
            </a:pPr>
            <a:endParaRPr b="0" lang="en-US" sz="1600" spc="-1" strike="noStrike">
              <a:solidFill>
                <a:srgbClr val="000000"/>
              </a:solidFill>
              <a:latin typeface="Arial"/>
            </a:endParaRPr>
          </a:p>
          <a:p>
            <a:pPr>
              <a:lnSpc>
                <a:spcPct val="100000"/>
              </a:lnSpc>
              <a:spcBef>
                <a:spcPts val="799"/>
              </a:spcBef>
            </a:pPr>
            <a:endParaRPr b="0" lang="en-US" sz="1600" spc="-1" strike="noStrike">
              <a:solidFill>
                <a:srgbClr val="000000"/>
              </a:solidFill>
              <a:latin typeface="Arial"/>
            </a:endParaRPr>
          </a:p>
          <a:p>
            <a:pPr>
              <a:lnSpc>
                <a:spcPct val="100000"/>
              </a:lnSpc>
              <a:spcBef>
                <a:spcPts val="799"/>
              </a:spcBef>
            </a:pPr>
            <a:endParaRPr b="0" lang="en-US" sz="1600" spc="-1" strike="noStrike">
              <a:solidFill>
                <a:srgbClr val="000000"/>
              </a:solidFill>
              <a:latin typeface="Arial"/>
            </a:endParaRPr>
          </a:p>
          <a:p>
            <a:pPr>
              <a:lnSpc>
                <a:spcPct val="100000"/>
              </a:lnSpc>
              <a:spcBef>
                <a:spcPts val="799"/>
              </a:spcBef>
            </a:pPr>
            <a:endParaRPr b="0" lang="en-US" sz="1600" spc="-1" strike="noStrike">
              <a:solidFill>
                <a:srgbClr val="000000"/>
              </a:solidFill>
              <a:latin typeface="Arial"/>
            </a:endParaRPr>
          </a:p>
          <a:p>
            <a:pPr marL="343080" indent="-343080">
              <a:lnSpc>
                <a:spcPct val="100000"/>
              </a:lnSpc>
              <a:spcBef>
                <a:spcPts val="799"/>
              </a:spcBef>
              <a:buClr>
                <a:srgbClr val="000099"/>
              </a:buClr>
              <a:buFont typeface="Wingdings" charset="2"/>
              <a:buChar char=""/>
            </a:pPr>
            <a:r>
              <a:rPr b="0" lang="ja-JP" sz="1600" spc="-1" strike="noStrike">
                <a:solidFill>
                  <a:srgbClr val="000099"/>
                </a:solidFill>
                <a:latin typeface="Times New Roman"/>
                <a:ea typeface="HG丸ｺﾞｼｯｸM-PRO"/>
              </a:rPr>
              <a:t>次のような無次元量を定義する</a:t>
            </a:r>
            <a:r>
              <a:rPr b="0" lang="en-US" sz="1600" spc="-1" strike="noStrike">
                <a:solidFill>
                  <a:srgbClr val="ff0000"/>
                </a:solidFill>
                <a:latin typeface="Wingdings"/>
                <a:ea typeface="HG丸ｺﾞｼｯｸM-PRO"/>
              </a:rPr>
              <a:t></a:t>
            </a:r>
            <a:r>
              <a:rPr b="0" lang="en-US" sz="1600" spc="-1" strike="noStrike">
                <a:solidFill>
                  <a:srgbClr val="ff0000"/>
                </a:solidFill>
                <a:latin typeface="Times New Roman"/>
                <a:ea typeface="HG丸ｺﾞｼｯｸM-PRO"/>
              </a:rPr>
              <a:t>L=10cm</a:t>
            </a:r>
            <a:r>
              <a:rPr b="0" lang="ja-JP" sz="1600" spc="-1" strike="noStrike">
                <a:solidFill>
                  <a:srgbClr val="ff0000"/>
                </a:solidFill>
                <a:latin typeface="Times New Roman"/>
                <a:ea typeface="HG丸ｺﾞｼｯｸM-PRO"/>
              </a:rPr>
              <a:t>と</a:t>
            </a:r>
            <a:r>
              <a:rPr b="0" lang="en-US" sz="1600" spc="-1" strike="noStrike">
                <a:solidFill>
                  <a:srgbClr val="ff0000"/>
                </a:solidFill>
                <a:latin typeface="Times New Roman"/>
                <a:ea typeface="HG丸ｺﾞｼｯｸM-PRO"/>
              </a:rPr>
              <a:t>L=10m</a:t>
            </a:r>
            <a:r>
              <a:rPr b="0" lang="ja-JP" sz="1600" spc="-1" strike="noStrike">
                <a:solidFill>
                  <a:srgbClr val="ff0000"/>
                </a:solidFill>
                <a:latin typeface="Times New Roman"/>
                <a:ea typeface="HG丸ｺﾞｼｯｸM-PRO"/>
              </a:rPr>
              <a:t>で同じ相関式</a:t>
            </a:r>
            <a:endParaRPr b="0" lang="en-US" sz="1600" spc="-1" strike="noStrike">
              <a:solidFill>
                <a:srgbClr val="000000"/>
              </a:solidFill>
              <a:latin typeface="Arial"/>
            </a:endParaRPr>
          </a:p>
          <a:p>
            <a:pPr>
              <a:lnSpc>
                <a:spcPct val="100000"/>
              </a:lnSpc>
              <a:spcBef>
                <a:spcPts val="799"/>
              </a:spcBef>
            </a:pPr>
            <a:endParaRPr b="0" lang="en-US" sz="1600" spc="-1" strike="noStrike">
              <a:solidFill>
                <a:srgbClr val="000000"/>
              </a:solidFill>
              <a:latin typeface="Arial"/>
            </a:endParaRPr>
          </a:p>
          <a:p>
            <a:pPr>
              <a:lnSpc>
                <a:spcPct val="100000"/>
              </a:lnSpc>
              <a:spcBef>
                <a:spcPts val="799"/>
              </a:spcBef>
            </a:pPr>
            <a:endParaRPr b="0" lang="en-US" sz="1600" spc="-1" strike="noStrike">
              <a:solidFill>
                <a:srgbClr val="000000"/>
              </a:solidFill>
              <a:latin typeface="Arial"/>
            </a:endParaRPr>
          </a:p>
          <a:p>
            <a:pPr marL="343080" indent="-343080">
              <a:lnSpc>
                <a:spcPct val="100000"/>
              </a:lnSpc>
              <a:spcBef>
                <a:spcPts val="799"/>
              </a:spcBef>
              <a:buClr>
                <a:srgbClr val="000099"/>
              </a:buClr>
              <a:buFont typeface="Wingdings" charset="2"/>
              <a:buChar char=""/>
            </a:pPr>
            <a:r>
              <a:rPr b="0" lang="ja-JP" sz="1600" spc="-1" strike="noStrike">
                <a:solidFill>
                  <a:srgbClr val="000099"/>
                </a:solidFill>
                <a:latin typeface="Times New Roman"/>
                <a:ea typeface="HG丸ｺﾞｼｯｸM-PRO"/>
              </a:rPr>
              <a:t>上記を使って基礎式を無次元化すると・・</a:t>
            </a:r>
            <a:endParaRPr b="0" lang="en-US" sz="1600" spc="-1" strike="noStrike">
              <a:solidFill>
                <a:srgbClr val="000000"/>
              </a:solidFill>
              <a:latin typeface="Arial"/>
            </a:endParaRPr>
          </a:p>
        </p:txBody>
      </p:sp>
      <p:graphicFrame>
        <p:nvGraphicFramePr>
          <p:cNvPr id="1079" name="Object 4"/>
          <p:cNvGraphicFramePr/>
          <p:nvPr/>
        </p:nvGraphicFramePr>
        <p:xfrm>
          <a:off x="1085760" y="1295280"/>
          <a:ext cx="5041080" cy="1447200"/>
        </p:xfrm>
        <a:graphic>
          <a:graphicData uri="http://schemas.openxmlformats.org/presentationml/2006/ole">
            <p:oleObj progId="Equation.DSMT4" r:id="rId1" spid="">
              <p:embed/>
              <p:pic>
                <p:nvPicPr>
                  <p:cNvPr id="1080" name="Object 4" descr=""/>
                  <p:cNvPicPr/>
                  <p:nvPr/>
                </p:nvPicPr>
                <p:blipFill>
                  <a:blip r:embed="rId2"/>
                  <a:stretch/>
                </p:blipFill>
                <p:spPr>
                  <a:xfrm>
                    <a:off x="1085760" y="1295280"/>
                    <a:ext cx="5041080" cy="1447200"/>
                  </a:xfrm>
                  <a:prstGeom prst="rect">
                    <a:avLst/>
                  </a:prstGeom>
                  <a:ln w="0">
                    <a:noFill/>
                  </a:ln>
                </p:spPr>
              </p:pic>
            </p:oleObj>
          </a:graphicData>
        </a:graphic>
      </p:graphicFrame>
      <p:pic>
        <p:nvPicPr>
          <p:cNvPr id="1081" name="Picture 5" descr=""/>
          <p:cNvPicPr/>
          <p:nvPr/>
        </p:nvPicPr>
        <p:blipFill>
          <a:blip r:embed="rId3"/>
          <a:stretch/>
        </p:blipFill>
        <p:spPr>
          <a:xfrm>
            <a:off x="6781680" y="990720"/>
            <a:ext cx="1994760" cy="3432960"/>
          </a:xfrm>
          <a:prstGeom prst="rect">
            <a:avLst/>
          </a:prstGeom>
          <a:ln w="0">
            <a:noFill/>
          </a:ln>
        </p:spPr>
      </p:pic>
      <p:graphicFrame>
        <p:nvGraphicFramePr>
          <p:cNvPr id="1082" name="Object 6"/>
          <p:cNvGraphicFramePr/>
          <p:nvPr/>
        </p:nvGraphicFramePr>
        <p:xfrm>
          <a:off x="1187280" y="3162240"/>
          <a:ext cx="4457160" cy="646920"/>
        </p:xfrm>
        <a:graphic>
          <a:graphicData uri="http://schemas.openxmlformats.org/presentationml/2006/ole">
            <p:oleObj progId="Equation.DSMT4" r:id="rId4" spid="">
              <p:embed/>
              <p:pic>
                <p:nvPicPr>
                  <p:cNvPr id="1083" name="Object 6" descr=""/>
                  <p:cNvPicPr/>
                  <p:nvPr/>
                </p:nvPicPr>
                <p:blipFill>
                  <a:blip r:embed="rId5"/>
                  <a:stretch/>
                </p:blipFill>
                <p:spPr>
                  <a:xfrm>
                    <a:off x="1187280" y="3162240"/>
                    <a:ext cx="4457160" cy="646920"/>
                  </a:xfrm>
                  <a:prstGeom prst="rect">
                    <a:avLst/>
                  </a:prstGeom>
                  <a:ln w="0">
                    <a:noFill/>
                  </a:ln>
                </p:spPr>
              </p:pic>
            </p:oleObj>
          </a:graphicData>
        </a:graphic>
      </p:graphicFrame>
      <p:graphicFrame>
        <p:nvGraphicFramePr>
          <p:cNvPr id="1084" name="Object 7"/>
          <p:cNvGraphicFramePr/>
          <p:nvPr/>
        </p:nvGraphicFramePr>
        <p:xfrm>
          <a:off x="380880" y="4267080"/>
          <a:ext cx="5307840" cy="1447200"/>
        </p:xfrm>
        <a:graphic>
          <a:graphicData uri="http://schemas.openxmlformats.org/presentationml/2006/ole">
            <p:oleObj progId="Equation.DSMT4" r:id="rId6" spid="">
              <p:embed/>
              <p:pic>
                <p:nvPicPr>
                  <p:cNvPr id="1085" name="Object 7" descr=""/>
                  <p:cNvPicPr/>
                  <p:nvPr/>
                </p:nvPicPr>
                <p:blipFill>
                  <a:blip r:embed="rId7"/>
                  <a:stretch/>
                </p:blipFill>
                <p:spPr>
                  <a:xfrm>
                    <a:off x="380880" y="4267080"/>
                    <a:ext cx="5307840" cy="1447200"/>
                  </a:xfrm>
                  <a:prstGeom prst="rect">
                    <a:avLst/>
                  </a:prstGeom>
                  <a:ln w="0">
                    <a:noFill/>
                  </a:ln>
                </p:spPr>
              </p:pic>
            </p:oleObj>
          </a:graphicData>
        </a:graphic>
      </p:graphicFrame>
      <p:sp>
        <p:nvSpPr>
          <p:cNvPr id="1086" name="Text Box 8"/>
          <p:cNvSpPr/>
          <p:nvPr/>
        </p:nvSpPr>
        <p:spPr>
          <a:xfrm>
            <a:off x="697320" y="5929200"/>
            <a:ext cx="7727400" cy="333000"/>
          </a:xfrm>
          <a:prstGeom prst="rect">
            <a:avLst/>
          </a:prstGeom>
          <a:noFill/>
          <a:ln w="38100">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無次元量に対する境界条件が同じとき，</a:t>
            </a:r>
            <a:r>
              <a:rPr b="0" lang="en-US" sz="1600" spc="-1" strike="noStrike">
                <a:solidFill>
                  <a:srgbClr val="000000"/>
                </a:solidFill>
                <a:latin typeface="Times New Roman"/>
                <a:ea typeface="HG丸ｺﾞｼｯｸM-PRO"/>
              </a:rPr>
              <a:t>Re, Gr, Pr </a:t>
            </a:r>
            <a:r>
              <a:rPr b="0" lang="ja-JP" sz="1600" spc="-1" strike="noStrike">
                <a:solidFill>
                  <a:srgbClr val="000000"/>
                </a:solidFill>
                <a:latin typeface="Times New Roman"/>
                <a:ea typeface="HG丸ｺﾞｼｯｸM-PRO"/>
              </a:rPr>
              <a:t>が同じなら </a:t>
            </a:r>
            <a:r>
              <a:rPr b="0" lang="en-US" sz="1600" spc="-1" strike="noStrike">
                <a:solidFill>
                  <a:srgbClr val="000000"/>
                </a:solidFill>
                <a:latin typeface="Times New Roman"/>
                <a:ea typeface="HG丸ｺﾞｼｯｸM-PRO"/>
              </a:rPr>
              <a:t>T</a:t>
            </a:r>
            <a:r>
              <a:rPr b="0" lang="en-US" sz="1600" spc="-1" strike="noStrike" baseline="30000">
                <a:solidFill>
                  <a:srgbClr val="000000"/>
                </a:solidFill>
                <a:latin typeface="Times New Roman"/>
                <a:ea typeface="HG丸ｺﾞｼｯｸM-PRO"/>
              </a:rPr>
              <a:t>*</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の分布も同じになる！</a:t>
            </a:r>
            <a:endParaRPr b="0" lang="en-US" sz="1600" spc="-1" strike="noStrike">
              <a:solidFill>
                <a:srgbClr val="000000"/>
              </a:solidFill>
              <a:latin typeface="Arial"/>
            </a:endParaRPr>
          </a:p>
        </p:txBody>
      </p:sp>
      <p:graphicFrame>
        <p:nvGraphicFramePr>
          <p:cNvPr id="1087" name="Object 9"/>
          <p:cNvGraphicFramePr/>
          <p:nvPr/>
        </p:nvGraphicFramePr>
        <p:xfrm>
          <a:off x="6140520" y="4464000"/>
          <a:ext cx="2463120" cy="1243800"/>
        </p:xfrm>
        <a:graphic>
          <a:graphicData uri="http://schemas.openxmlformats.org/presentationml/2006/ole">
            <p:oleObj progId="Equation.DSMT4" r:id="rId8" spid="">
              <p:embed/>
              <p:pic>
                <p:nvPicPr>
                  <p:cNvPr id="1088" name="Object 9" descr=""/>
                  <p:cNvPicPr/>
                  <p:nvPr/>
                </p:nvPicPr>
                <p:blipFill>
                  <a:blip r:embed="rId9"/>
                  <a:stretch/>
                </p:blipFill>
                <p:spPr>
                  <a:xfrm>
                    <a:off x="6140520" y="4464000"/>
                    <a:ext cx="2463120" cy="1243800"/>
                  </a:xfrm>
                  <a:prstGeom prst="rect">
                    <a:avLst/>
                  </a:prstGeom>
                  <a:ln w="0">
                    <a:noFill/>
                  </a:ln>
                </p:spPr>
              </p:pic>
            </p:oleObj>
          </a:graphicData>
        </a:graphic>
      </p:graphicFrame>
      <p:sp>
        <p:nvSpPr>
          <p:cNvPr id="1089" name="角丸四角形 1"/>
          <p:cNvSpPr/>
          <p:nvPr/>
        </p:nvSpPr>
        <p:spPr>
          <a:xfrm>
            <a:off x="4780080" y="1412640"/>
            <a:ext cx="1323360" cy="431280"/>
          </a:xfrm>
          <a:prstGeom prst="roundRect">
            <a:avLst>
              <a:gd name="adj" fmla="val 16667"/>
            </a:avLst>
          </a:prstGeom>
          <a:noFill/>
          <a:ln w="12700">
            <a:solidFill>
              <a:srgbClr val="ff0000"/>
            </a:solidFill>
            <a:round/>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Rectangle 13"/>
          <p:cNvSpPr/>
          <p:nvPr/>
        </p:nvSpPr>
        <p:spPr>
          <a:xfrm>
            <a:off x="8001000" y="3886200"/>
            <a:ext cx="151560" cy="1523160"/>
          </a:xfrm>
          <a:prstGeom prst="rect">
            <a:avLst/>
          </a:prstGeom>
          <a:pattFill prst="ltUpDiag">
            <a:fgClr>
              <a:srgbClr val="000000"/>
            </a:fgClr>
            <a:bgClr>
              <a:srgbClr val="ffffff"/>
            </a:bgClr>
          </a:pattFill>
          <a:ln w="0">
            <a:noFill/>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9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解答</a:t>
            </a:r>
            <a:endParaRPr b="0" lang="en-US" sz="3200" spc="-1" strike="noStrike">
              <a:solidFill>
                <a:srgbClr val="000000"/>
              </a:solidFill>
              <a:latin typeface="Arial"/>
            </a:endParaRPr>
          </a:p>
        </p:txBody>
      </p:sp>
      <p:sp>
        <p:nvSpPr>
          <p:cNvPr id="294" name="Rectangle 3"/>
          <p:cNvSpPr/>
          <p:nvPr/>
        </p:nvSpPr>
        <p:spPr>
          <a:xfrm>
            <a:off x="152280" y="990720"/>
            <a:ext cx="6780960" cy="5333400"/>
          </a:xfrm>
          <a:prstGeom prst="rect">
            <a:avLst/>
          </a:prstGeom>
          <a:noFill/>
          <a:ln w="0">
            <a:noFill/>
          </a:ln>
        </p:spPr>
        <p:style>
          <a:lnRef idx="0"/>
          <a:fillRef idx="0"/>
          <a:effectRef idx="0"/>
          <a:fontRef idx="minor"/>
        </p:style>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空中に浮く一辺の長さが</a:t>
            </a:r>
            <a:r>
              <a:rPr b="0" lang="en-US" sz="1800" spc="-1" strike="noStrike">
                <a:solidFill>
                  <a:srgbClr val="000099"/>
                </a:solidFill>
                <a:latin typeface="Times New Roman"/>
                <a:ea typeface="HG丸ｺﾞｼｯｸM-PRO"/>
              </a:rPr>
              <a:t>10cm</a:t>
            </a:r>
            <a:r>
              <a:rPr b="0" lang="ja-JP" sz="1800" spc="-1" strike="noStrike">
                <a:solidFill>
                  <a:srgbClr val="000099"/>
                </a:solidFill>
                <a:latin typeface="Times New Roman"/>
                <a:ea typeface="HG丸ｺﾞｼｯｸM-PRO"/>
              </a:rPr>
              <a:t>のアクリル製立方体容器をある液体で満たし、液体を</a:t>
            </a:r>
            <a:r>
              <a:rPr b="0" lang="en-US" sz="1800" spc="-1" strike="noStrike">
                <a:solidFill>
                  <a:srgbClr val="000099"/>
                </a:solidFill>
                <a:latin typeface="Times New Roman"/>
                <a:ea typeface="HG丸ｺﾞｼｯｸM-PRO"/>
              </a:rPr>
              <a:t>600W</a:t>
            </a:r>
            <a:r>
              <a:rPr b="0" lang="ja-JP" sz="1800" spc="-1" strike="noStrike">
                <a:solidFill>
                  <a:srgbClr val="000099"/>
                </a:solidFill>
                <a:latin typeface="Times New Roman"/>
                <a:ea typeface="HG丸ｺﾞｼｯｸM-PRO"/>
              </a:rPr>
              <a:t>で加熱したところ、内部の液温が</a:t>
            </a:r>
            <a:r>
              <a:rPr b="0" lang="en-US" sz="1800" spc="-1" strike="noStrike">
                <a:solidFill>
                  <a:srgbClr val="000099"/>
                </a:solidFill>
                <a:latin typeface="Times New Roman"/>
                <a:ea typeface="HG丸ｺﾞｼｯｸM-PRO"/>
              </a:rPr>
              <a:t>100℃</a:t>
            </a:r>
            <a:r>
              <a:rPr b="0" lang="ja-JP" sz="1800" spc="-1" strike="noStrike">
                <a:solidFill>
                  <a:srgbClr val="000099"/>
                </a:solidFill>
                <a:latin typeface="Times New Roman"/>
                <a:ea typeface="HG丸ｺﾞｼｯｸM-PRO"/>
              </a:rPr>
              <a:t>で時間的にも空間的にも一定となった。このとき，立方体の外壁の温度を求めよ．壁の厚さは</a:t>
            </a:r>
            <a:r>
              <a:rPr b="0" lang="en-US" sz="1800" spc="-1" strike="noStrike">
                <a:solidFill>
                  <a:srgbClr val="000099"/>
                </a:solidFill>
                <a:latin typeface="Times New Roman"/>
                <a:ea typeface="HG丸ｺﾞｼｯｸM-PRO"/>
              </a:rPr>
              <a:t>1mm</a:t>
            </a:r>
            <a:r>
              <a:rPr b="0" lang="ja-JP" sz="1800" spc="-1" strike="noStrike">
                <a:solidFill>
                  <a:srgbClr val="000099"/>
                </a:solidFill>
                <a:latin typeface="Times New Roman"/>
                <a:ea typeface="HG丸ｺﾞｼｯｸM-PRO"/>
              </a:rPr>
              <a:t>とする．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熱流束は・・</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q = Q/A = 600/(6x0.1x0.1) = 10,000 W/m</a:t>
            </a:r>
            <a:r>
              <a:rPr b="0" lang="en-US" sz="1800" spc="-1" strike="noStrike" baseline="30000">
                <a:solidFill>
                  <a:srgbClr val="000099"/>
                </a:solidFill>
                <a:latin typeface="Times New Roman"/>
                <a:ea typeface="HG丸ｺﾞｼｯｸM-PRO"/>
              </a:rPr>
              <a:t>2</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外壁の温度を </a:t>
            </a:r>
            <a:r>
              <a:rPr b="0" lang="en-US" sz="1800" spc="-1" strike="noStrike">
                <a:solidFill>
                  <a:srgbClr val="000099"/>
                </a:solidFill>
                <a:latin typeface="Times New Roman"/>
                <a:ea typeface="HG丸ｺﾞｼｯｸM-PRO"/>
              </a:rPr>
              <a:t>T </a:t>
            </a:r>
            <a:r>
              <a:rPr b="0" lang="ja-JP" sz="1800" spc="-1" strike="noStrike">
                <a:solidFill>
                  <a:srgbClr val="000099"/>
                </a:solidFill>
                <a:latin typeface="Times New Roman"/>
                <a:ea typeface="HG丸ｺﾞｼｯｸM-PRO"/>
              </a:rPr>
              <a:t>とすると・・</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q = -</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(T - T</a:t>
            </a:r>
            <a:r>
              <a:rPr b="0" lang="en-US" sz="1800" spc="-1" strike="noStrike" baseline="-25000">
                <a:solidFill>
                  <a:srgbClr val="000099"/>
                </a:solidFill>
                <a:latin typeface="Times New Roman"/>
                <a:ea typeface="HG丸ｺﾞｼｯｸM-PRO"/>
              </a:rPr>
              <a:t>in</a:t>
            </a:r>
            <a:r>
              <a:rPr b="0" lang="en-US" sz="1800" spc="-1" strike="noStrike">
                <a:solidFill>
                  <a:srgbClr val="000099"/>
                </a:solidFill>
                <a:latin typeface="Times New Roman"/>
                <a:ea typeface="HG丸ｺﾞｼｯｸM-PRO"/>
              </a:rPr>
              <a:t>)/d </a:t>
            </a:r>
            <a:r>
              <a:rPr b="0" lang="ja-JP" sz="1800" spc="-1" strike="noStrike">
                <a:solidFill>
                  <a:srgbClr val="000099"/>
                </a:solidFill>
                <a:latin typeface="Times New Roman"/>
                <a:ea typeface="HG丸ｺﾞｼｯｸM-PRO"/>
              </a:rPr>
              <a:t>より </a:t>
            </a:r>
            <a:r>
              <a:rPr b="0" lang="en-US" sz="1800" spc="-1" strike="noStrike">
                <a:solidFill>
                  <a:srgbClr val="000099"/>
                </a:solidFill>
                <a:latin typeface="Times New Roman"/>
                <a:ea typeface="HG丸ｺﾞｼｯｸM-PRO"/>
              </a:rPr>
              <a:t>T = T</a:t>
            </a:r>
            <a:r>
              <a:rPr b="0" lang="en-US" sz="1800" spc="-1" strike="noStrike" baseline="-25000">
                <a:solidFill>
                  <a:srgbClr val="000099"/>
                </a:solidFill>
                <a:latin typeface="Times New Roman"/>
                <a:ea typeface="HG丸ｺﾞｼｯｸM-PRO"/>
              </a:rPr>
              <a:t>in</a:t>
            </a:r>
            <a:r>
              <a:rPr b="0" lang="en-US" sz="1800" spc="-1" strike="noStrike">
                <a:solidFill>
                  <a:srgbClr val="000099"/>
                </a:solidFill>
                <a:latin typeface="Times New Roman"/>
                <a:ea typeface="HG丸ｺﾞｼｯｸM-PRO"/>
              </a:rPr>
              <a:t> – qd/</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100 – 10/</a:t>
            </a:r>
            <a:r>
              <a:rPr b="0" lang="en-US" sz="1800" spc="-1" strike="noStrike">
                <a:solidFill>
                  <a:srgbClr val="000099"/>
                </a:solidFill>
                <a:latin typeface="Symbol"/>
                <a:ea typeface="HG丸ｺﾞｼｯｸM-PRO"/>
              </a:rPr>
              <a:t>l</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u="sng">
                <a:solidFill>
                  <a:srgbClr val="000099"/>
                </a:solidFill>
                <a:uFillTx/>
                <a:latin typeface="Times New Roman"/>
                <a:ea typeface="HG丸ｺﾞｼｯｸM-PRO"/>
              </a:rPr>
              <a:t>壁がアクリルなら</a:t>
            </a:r>
            <a:r>
              <a:rPr b="0" lang="en-US" sz="1800" spc="-1" strike="noStrike" u="sng">
                <a:solidFill>
                  <a:srgbClr val="000099"/>
                </a:solidFill>
                <a:uFillTx/>
                <a:latin typeface="Times New Roman"/>
                <a:ea typeface="HG丸ｺﾞｼｯｸM-PRO"/>
              </a:rPr>
              <a:t>(</a:t>
            </a:r>
            <a:r>
              <a:rPr b="0" lang="en-US" sz="1800" spc="-1" strike="noStrike" u="sng">
                <a:solidFill>
                  <a:srgbClr val="000099"/>
                </a:solidFill>
                <a:uFillTx/>
                <a:latin typeface="Symbol"/>
                <a:ea typeface="HG丸ｺﾞｼｯｸM-PRO"/>
              </a:rPr>
              <a:t>l</a:t>
            </a:r>
            <a:r>
              <a:rPr b="0" lang="en-US" sz="1800" spc="-1" strike="noStrike" u="sng">
                <a:solidFill>
                  <a:srgbClr val="000099"/>
                </a:solidFill>
                <a:uFillTx/>
                <a:latin typeface="Times New Roman"/>
                <a:ea typeface="HG丸ｺﾞｼｯｸM-PRO"/>
              </a:rPr>
              <a:t> = 0.2W/mK)</a:t>
            </a:r>
            <a:r>
              <a:rPr b="0" lang="ja-JP" sz="1800" spc="-1" strike="noStrike" u="sng">
                <a:solidFill>
                  <a:srgbClr val="000099"/>
                </a:solidFill>
                <a:uFillTx/>
                <a:latin typeface="Times New Roman"/>
                <a:ea typeface="HG丸ｺﾞｼｯｸM-PRO"/>
              </a:rPr>
              <a:t>・・ </a:t>
            </a:r>
            <a:r>
              <a:rPr b="0" lang="en-US" sz="1800" spc="-1" strike="noStrike" u="sng">
                <a:solidFill>
                  <a:srgbClr val="000099"/>
                </a:solidFill>
                <a:uFillTx/>
                <a:latin typeface="Times New Roman"/>
                <a:ea typeface="HG丸ｺﾞｼｯｸM-PRO"/>
              </a:rPr>
              <a:t>50℃</a:t>
            </a: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銅なら　</a:t>
            </a:r>
            <a:r>
              <a:rPr b="0" lang="en-US" sz="1800" spc="-1" strike="noStrike">
                <a:solidFill>
                  <a:srgbClr val="000099"/>
                </a:solidFill>
                <a:latin typeface="Times New Roman"/>
                <a:ea typeface="HG丸ｺﾞｼｯｸM-PRO"/>
              </a:rPr>
              <a:t>(</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398W/mK)</a:t>
            </a:r>
            <a:r>
              <a:rPr b="0" lang="ja-JP"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99.9℃</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ガラスなら　</a:t>
            </a:r>
            <a:r>
              <a:rPr b="0" lang="en-US" sz="1800" spc="-1" strike="noStrike">
                <a:solidFill>
                  <a:srgbClr val="000099"/>
                </a:solidFill>
                <a:latin typeface="Times New Roman"/>
                <a:ea typeface="HG丸ｺﾞｼｯｸM-PRO"/>
              </a:rPr>
              <a:t>(</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1.38W/mK)</a:t>
            </a:r>
            <a:r>
              <a:rPr b="0" lang="ja-JP"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93.8℃</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杉の木なら　</a:t>
            </a:r>
            <a:r>
              <a:rPr b="0" lang="en-US" sz="1800" spc="-1" strike="noStrike">
                <a:solidFill>
                  <a:srgbClr val="000099"/>
                </a:solidFill>
                <a:latin typeface="Times New Roman"/>
                <a:ea typeface="HG丸ｺﾞｼｯｸM-PRO"/>
              </a:rPr>
              <a:t>(</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 = 0.069W/mK)</a:t>
            </a:r>
            <a:r>
              <a:rPr b="0" lang="ja-JP"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-45.9℃</a:t>
            </a:r>
            <a:endParaRPr b="0" lang="en-US" sz="1800" spc="-1" strike="noStrike">
              <a:solidFill>
                <a:srgbClr val="000000"/>
              </a:solidFill>
              <a:latin typeface="Arial"/>
            </a:endParaRPr>
          </a:p>
        </p:txBody>
      </p:sp>
      <p:sp>
        <p:nvSpPr>
          <p:cNvPr id="295" name="AutoShape 4"/>
          <p:cNvSpPr/>
          <p:nvPr/>
        </p:nvSpPr>
        <p:spPr>
          <a:xfrm>
            <a:off x="7162920" y="1447920"/>
            <a:ext cx="1599480" cy="1599480"/>
          </a:xfrm>
          <a:prstGeom prst="cube">
            <a:avLst>
              <a:gd name="adj" fmla="val 25000"/>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296" name="Text Box 5"/>
          <p:cNvSpPr/>
          <p:nvPr/>
        </p:nvSpPr>
        <p:spPr>
          <a:xfrm>
            <a:off x="7389000" y="2149560"/>
            <a:ext cx="1034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Q=600W</a:t>
            </a:r>
            <a:endParaRPr b="0" lang="en-US" sz="1800" spc="-1" strike="noStrike">
              <a:solidFill>
                <a:srgbClr val="000000"/>
              </a:solidFill>
              <a:latin typeface="Arial"/>
            </a:endParaRPr>
          </a:p>
        </p:txBody>
      </p:sp>
      <p:sp>
        <p:nvSpPr>
          <p:cNvPr id="297" name="Line 6"/>
          <p:cNvSpPr/>
          <p:nvPr/>
        </p:nvSpPr>
        <p:spPr>
          <a:xfrm>
            <a:off x="7162560" y="3200400"/>
            <a:ext cx="1219320" cy="36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298" name="Text Box 7"/>
          <p:cNvSpPr/>
          <p:nvPr/>
        </p:nvSpPr>
        <p:spPr>
          <a:xfrm>
            <a:off x="7270920" y="3154320"/>
            <a:ext cx="9594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L=10cm</a:t>
            </a:r>
            <a:endParaRPr b="0" lang="en-US" sz="1800" spc="-1" strike="noStrike">
              <a:solidFill>
                <a:srgbClr val="000000"/>
              </a:solidFill>
              <a:latin typeface="Arial"/>
            </a:endParaRPr>
          </a:p>
        </p:txBody>
      </p:sp>
      <p:sp>
        <p:nvSpPr>
          <p:cNvPr id="299" name="Line 8"/>
          <p:cNvSpPr/>
          <p:nvPr/>
        </p:nvSpPr>
        <p:spPr>
          <a:xfrm>
            <a:off x="8001000" y="3886200"/>
            <a:ext cx="360" cy="1523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300" name="Line 9"/>
          <p:cNvSpPr/>
          <p:nvPr/>
        </p:nvSpPr>
        <p:spPr>
          <a:xfrm>
            <a:off x="8153280" y="3886200"/>
            <a:ext cx="360" cy="152388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301" name="Line 10"/>
          <p:cNvSpPr/>
          <p:nvPr/>
        </p:nvSpPr>
        <p:spPr>
          <a:xfrm>
            <a:off x="7848360" y="5333760"/>
            <a:ext cx="15264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02" name="Line 11"/>
          <p:cNvSpPr/>
          <p:nvPr/>
        </p:nvSpPr>
        <p:spPr>
          <a:xfrm flipH="1">
            <a:off x="8153280" y="5333760"/>
            <a:ext cx="1522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03" name="Text Box 12"/>
          <p:cNvSpPr/>
          <p:nvPr/>
        </p:nvSpPr>
        <p:spPr>
          <a:xfrm>
            <a:off x="7606080" y="5348160"/>
            <a:ext cx="895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d=1mm</a:t>
            </a:r>
            <a:endParaRPr b="0" lang="en-US" sz="1800" spc="-1" strike="noStrike">
              <a:solidFill>
                <a:srgbClr val="000000"/>
              </a:solidFill>
              <a:latin typeface="Arial"/>
            </a:endParaRPr>
          </a:p>
        </p:txBody>
      </p:sp>
      <p:sp>
        <p:nvSpPr>
          <p:cNvPr id="304" name="Text Box 14"/>
          <p:cNvSpPr/>
          <p:nvPr/>
        </p:nvSpPr>
        <p:spPr>
          <a:xfrm>
            <a:off x="6939720" y="4343400"/>
            <a:ext cx="1131480" cy="401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T</a:t>
            </a:r>
            <a:r>
              <a:rPr b="0" lang="en-US" sz="1800" spc="-1" strike="noStrike" baseline="-25000">
                <a:solidFill>
                  <a:schemeClr val="accent2"/>
                </a:solidFill>
                <a:latin typeface="Times New Roman"/>
                <a:ea typeface="HG丸ｺﾞｼｯｸM-PRO"/>
              </a:rPr>
              <a:t>in</a:t>
            </a:r>
            <a:r>
              <a:rPr b="0" lang="en-US" sz="1800" spc="-1" strike="noStrike">
                <a:solidFill>
                  <a:schemeClr val="accent2"/>
                </a:solidFill>
                <a:latin typeface="Times New Roman"/>
                <a:ea typeface="HG丸ｺﾞｼｯｸM-PRO"/>
              </a:rPr>
              <a:t>=100℃</a:t>
            </a:r>
            <a:endParaRPr b="0" lang="en-US" sz="1800" spc="-1" strike="noStrike">
              <a:solidFill>
                <a:srgbClr val="000000"/>
              </a:solidFill>
              <a:latin typeface="Arial"/>
            </a:endParaRPr>
          </a:p>
        </p:txBody>
      </p:sp>
      <p:sp>
        <p:nvSpPr>
          <p:cNvPr id="305" name="Text Box 15"/>
          <p:cNvSpPr/>
          <p:nvPr/>
        </p:nvSpPr>
        <p:spPr>
          <a:xfrm>
            <a:off x="8109720" y="4343400"/>
            <a:ext cx="423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chemeClr val="accent2"/>
                </a:solidFill>
                <a:latin typeface="Times New Roman"/>
                <a:ea typeface="HG丸ｺﾞｼｯｸM-PRO"/>
              </a:rPr>
              <a:t>T?</a:t>
            </a:r>
            <a:endParaRPr b="0" lang="en-US" sz="1800" spc="-1" strike="noStrike">
              <a:solidFill>
                <a:srgbClr val="000000"/>
              </a:solidFill>
              <a:latin typeface="Arial"/>
            </a:endParaRPr>
          </a:p>
        </p:txBody>
      </p:sp>
      <p:sp>
        <p:nvSpPr>
          <p:cNvPr id="306" name="テキスト ボックス 17"/>
          <p:cNvSpPr/>
          <p:nvPr/>
        </p:nvSpPr>
        <p:spPr>
          <a:xfrm>
            <a:off x="1878840" y="5970600"/>
            <a:ext cx="476172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2000" spc="-1" strike="noStrike">
                <a:solidFill>
                  <a:srgbClr val="000000"/>
                </a:solidFill>
                <a:latin typeface="Times New Roman"/>
                <a:ea typeface="HG丸ｺﾞｼｯｸM-PRO"/>
              </a:rPr>
              <a:t>＊熱伝導率が小さいと断熱材に使える。</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timing>
    <p:tnLst>
      <p:par>
        <p:cTn id="22" dur="indefinite" restart="never" nodeType="tmRoot">
          <p:childTnLst>
            <p:seq>
              <p:cTn id="23" dur="indefinite" nodeType="mainSeq">
                <p:childTnLst>
                  <p:par>
                    <p:cTn id="24" fill="hold">
                      <p:stCondLst>
                        <p:cond delay="indefinite"/>
                      </p:stCondLst>
                      <p:childTnLst>
                        <p:par>
                          <p:cTn id="25" fill="hold">
                            <p:stCondLst>
                              <p:cond delay="0"/>
                            </p:stCondLst>
                            <p:childTnLst>
                              <p:par>
                                <p:cTn id="26" nodeType="clickEffect" fill="hold" presetClass="entr" presetID="18" presetSubtype="6">
                                  <p:stCondLst>
                                    <p:cond delay="0"/>
                                  </p:stCondLst>
                                  <p:childTnLst>
                                    <p:set>
                                      <p:cBhvr>
                                        <p:cTn id="27" dur="1" fill="hold">
                                          <p:stCondLst>
                                            <p:cond delay="0"/>
                                          </p:stCondLst>
                                        </p:cTn>
                                        <p:tgtEl>
                                          <p:spTgt spid="294">
                                            <p:txEl>
                                              <p:pRg st="0" end="0"/>
                                            </p:txEl>
                                          </p:spTgt>
                                        </p:tgtEl>
                                        <p:attrNameLst>
                                          <p:attrName>style.visibility</p:attrName>
                                        </p:attrNameLst>
                                      </p:cBhvr>
                                      <p:to>
                                        <p:strVal val="visible"/>
                                      </p:to>
                                    </p:set>
                                    <p:animEffect filter="strips(downRight)" transition="in">
                                      <p:cBhvr additive="repl">
                                        <p:cTn id="28" dur="500"/>
                                        <p:tgtEl>
                                          <p:spTgt spid="29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8" presetSubtype="6">
                                  <p:stCondLst>
                                    <p:cond delay="0"/>
                                  </p:stCondLst>
                                  <p:childTnLst>
                                    <p:set>
                                      <p:cBhvr>
                                        <p:cTn id="32" dur="1" fill="hold">
                                          <p:stCondLst>
                                            <p:cond delay="0"/>
                                          </p:stCondLst>
                                        </p:cTn>
                                        <p:tgtEl>
                                          <p:spTgt spid="294">
                                            <p:txEl>
                                              <p:pRg st="1" end="1"/>
                                            </p:txEl>
                                          </p:spTgt>
                                        </p:tgtEl>
                                        <p:attrNameLst>
                                          <p:attrName>style.visibility</p:attrName>
                                        </p:attrNameLst>
                                      </p:cBhvr>
                                      <p:to>
                                        <p:strVal val="visible"/>
                                      </p:to>
                                    </p:set>
                                    <p:animEffect filter="strips(downRight)" transition="in">
                                      <p:cBhvr additive="repl">
                                        <p:cTn id="33" dur="500"/>
                                        <p:tgtEl>
                                          <p:spTgt spid="294">
                                            <p:txEl>
                                              <p:pRg st="1" end="1"/>
                                            </p:txEl>
                                          </p:spTgt>
                                        </p:tgtEl>
                                      </p:cBhvr>
                                    </p:animEffect>
                                  </p:childTnLst>
                                </p:cTn>
                              </p:par>
                              <p:par>
                                <p:cTn id="34" nodeType="withEffect" fill="hold" presetClass="entr" presetID="18" presetSubtype="6">
                                  <p:stCondLst>
                                    <p:cond delay="0"/>
                                  </p:stCondLst>
                                  <p:childTnLst>
                                    <p:set>
                                      <p:cBhvr>
                                        <p:cTn id="35" dur="1" fill="hold">
                                          <p:stCondLst>
                                            <p:cond delay="0"/>
                                          </p:stCondLst>
                                        </p:cTn>
                                        <p:tgtEl>
                                          <p:spTgt spid="294">
                                            <p:txEl>
                                              <p:pRg st="2" end="2"/>
                                            </p:txEl>
                                          </p:spTgt>
                                        </p:tgtEl>
                                        <p:attrNameLst>
                                          <p:attrName>style.visibility</p:attrName>
                                        </p:attrNameLst>
                                      </p:cBhvr>
                                      <p:to>
                                        <p:strVal val="visible"/>
                                      </p:to>
                                    </p:set>
                                    <p:animEffect filter="strips(downRight)" transition="in">
                                      <p:cBhvr additive="repl">
                                        <p:cTn id="36" dur="500"/>
                                        <p:tgtEl>
                                          <p:spTgt spid="29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8" presetSubtype="6">
                                  <p:stCondLst>
                                    <p:cond delay="0"/>
                                  </p:stCondLst>
                                  <p:childTnLst>
                                    <p:set>
                                      <p:cBhvr>
                                        <p:cTn id="40" dur="1" fill="hold">
                                          <p:stCondLst>
                                            <p:cond delay="0"/>
                                          </p:stCondLst>
                                        </p:cTn>
                                        <p:tgtEl>
                                          <p:spTgt spid="294">
                                            <p:txEl>
                                              <p:pRg st="3" end="3"/>
                                            </p:txEl>
                                          </p:spTgt>
                                        </p:tgtEl>
                                        <p:attrNameLst>
                                          <p:attrName>style.visibility</p:attrName>
                                        </p:attrNameLst>
                                      </p:cBhvr>
                                      <p:to>
                                        <p:strVal val="visible"/>
                                      </p:to>
                                    </p:set>
                                    <p:animEffect filter="strips(downRight)" transition="in">
                                      <p:cBhvr additive="repl">
                                        <p:cTn id="41" dur="500"/>
                                        <p:tgtEl>
                                          <p:spTgt spid="294">
                                            <p:txEl>
                                              <p:pRg st="3" end="3"/>
                                            </p:txEl>
                                          </p:spTgt>
                                        </p:tgtEl>
                                      </p:cBhvr>
                                    </p:animEffect>
                                  </p:childTnLst>
                                </p:cTn>
                              </p:par>
                              <p:par>
                                <p:cTn id="42" nodeType="withEffect" fill="hold" presetClass="entr" presetID="18" presetSubtype="6">
                                  <p:stCondLst>
                                    <p:cond delay="0"/>
                                  </p:stCondLst>
                                  <p:childTnLst>
                                    <p:set>
                                      <p:cBhvr>
                                        <p:cTn id="43" dur="1" fill="hold">
                                          <p:stCondLst>
                                            <p:cond delay="0"/>
                                          </p:stCondLst>
                                        </p:cTn>
                                        <p:tgtEl>
                                          <p:spTgt spid="294">
                                            <p:txEl>
                                              <p:pRg st="4" end="4"/>
                                            </p:txEl>
                                          </p:spTgt>
                                        </p:tgtEl>
                                        <p:attrNameLst>
                                          <p:attrName>style.visibility</p:attrName>
                                        </p:attrNameLst>
                                      </p:cBhvr>
                                      <p:to>
                                        <p:strVal val="visible"/>
                                      </p:to>
                                    </p:set>
                                    <p:animEffect filter="strips(downRight)" transition="in">
                                      <p:cBhvr additive="repl">
                                        <p:cTn id="44" dur="500"/>
                                        <p:tgtEl>
                                          <p:spTgt spid="294">
                                            <p:txEl>
                                              <p:pRg st="4" end="4"/>
                                            </p:txEl>
                                          </p:spTgt>
                                        </p:tgtEl>
                                      </p:cBhvr>
                                    </p:animEffect>
                                  </p:childTnLst>
                                </p:cTn>
                              </p:par>
                              <p:par>
                                <p:cTn id="45" nodeType="withEffect" fill="hold" presetClass="entr" presetID="18" presetSubtype="6">
                                  <p:stCondLst>
                                    <p:cond delay="0"/>
                                  </p:stCondLst>
                                  <p:childTnLst>
                                    <p:set>
                                      <p:cBhvr>
                                        <p:cTn id="46" dur="1" fill="hold">
                                          <p:stCondLst>
                                            <p:cond delay="0"/>
                                          </p:stCondLst>
                                        </p:cTn>
                                        <p:tgtEl>
                                          <p:spTgt spid="294">
                                            <p:txEl>
                                              <p:pRg st="5" end="5"/>
                                            </p:txEl>
                                          </p:spTgt>
                                        </p:tgtEl>
                                        <p:attrNameLst>
                                          <p:attrName>style.visibility</p:attrName>
                                        </p:attrNameLst>
                                      </p:cBhvr>
                                      <p:to>
                                        <p:strVal val="visible"/>
                                      </p:to>
                                    </p:set>
                                    <p:animEffect filter="strips(downRight)" transition="in">
                                      <p:cBhvr additive="repl">
                                        <p:cTn id="47" dur="500"/>
                                        <p:tgtEl>
                                          <p:spTgt spid="294">
                                            <p:txEl>
                                              <p:pRg st="5" end="5"/>
                                            </p:txEl>
                                          </p:spTgt>
                                        </p:tgtEl>
                                      </p:cBhvr>
                                    </p:animEffect>
                                  </p:childTnLst>
                                </p:cTn>
                              </p:par>
                              <p:par>
                                <p:cTn id="48" nodeType="withEffect" fill="hold" presetClass="entr" presetID="18" presetSubtype="6">
                                  <p:stCondLst>
                                    <p:cond delay="0"/>
                                  </p:stCondLst>
                                  <p:childTnLst>
                                    <p:set>
                                      <p:cBhvr>
                                        <p:cTn id="49" dur="1" fill="hold">
                                          <p:stCondLst>
                                            <p:cond delay="0"/>
                                          </p:stCondLst>
                                        </p:cTn>
                                        <p:tgtEl>
                                          <p:spTgt spid="294">
                                            <p:txEl>
                                              <p:pRg st="7" end="7"/>
                                            </p:txEl>
                                          </p:spTgt>
                                        </p:tgtEl>
                                        <p:attrNameLst>
                                          <p:attrName>style.visibility</p:attrName>
                                        </p:attrNameLst>
                                      </p:cBhvr>
                                      <p:to>
                                        <p:strVal val="visible"/>
                                      </p:to>
                                    </p:set>
                                    <p:animEffect filter="strips(downRight)" transition="in">
                                      <p:cBhvr additive="repl">
                                        <p:cTn id="50" dur="500"/>
                                        <p:tgtEl>
                                          <p:spTgt spid="294">
                                            <p:txEl>
                                              <p:pRg st="7" end="7"/>
                                            </p:txEl>
                                          </p:spTgt>
                                        </p:tgtEl>
                                      </p:cBhvr>
                                    </p:animEffect>
                                  </p:childTnLst>
                                </p:cTn>
                              </p:par>
                              <p:par>
                                <p:cTn id="51" nodeType="withEffect" fill="hold" presetClass="entr" presetID="18" presetSubtype="6">
                                  <p:stCondLst>
                                    <p:cond delay="0"/>
                                  </p:stCondLst>
                                  <p:childTnLst>
                                    <p:set>
                                      <p:cBhvr>
                                        <p:cTn id="52" dur="1" fill="hold">
                                          <p:stCondLst>
                                            <p:cond delay="0"/>
                                          </p:stCondLst>
                                        </p:cTn>
                                        <p:tgtEl>
                                          <p:spTgt spid="294">
                                            <p:txEl>
                                              <p:pRg st="8" end="8"/>
                                            </p:txEl>
                                          </p:spTgt>
                                        </p:tgtEl>
                                        <p:attrNameLst>
                                          <p:attrName>style.visibility</p:attrName>
                                        </p:attrNameLst>
                                      </p:cBhvr>
                                      <p:to>
                                        <p:strVal val="visible"/>
                                      </p:to>
                                    </p:set>
                                    <p:animEffect filter="strips(downRight)" transition="in">
                                      <p:cBhvr additive="repl">
                                        <p:cTn id="53" dur="500"/>
                                        <p:tgtEl>
                                          <p:spTgt spid="294">
                                            <p:txEl>
                                              <p:pRg st="8" end="8"/>
                                            </p:txEl>
                                          </p:spTgt>
                                        </p:tgtEl>
                                      </p:cBhvr>
                                    </p:animEffect>
                                  </p:childTnLst>
                                </p:cTn>
                              </p:par>
                              <p:par>
                                <p:cTn id="54" nodeType="withEffect" fill="hold" presetClass="entr" presetID="18" presetSubtype="6">
                                  <p:stCondLst>
                                    <p:cond delay="0"/>
                                  </p:stCondLst>
                                  <p:childTnLst>
                                    <p:set>
                                      <p:cBhvr>
                                        <p:cTn id="55" dur="1" fill="hold">
                                          <p:stCondLst>
                                            <p:cond delay="0"/>
                                          </p:stCondLst>
                                        </p:cTn>
                                        <p:tgtEl>
                                          <p:spTgt spid="294">
                                            <p:txEl>
                                              <p:pRg st="9" end="9"/>
                                            </p:txEl>
                                          </p:spTgt>
                                        </p:tgtEl>
                                        <p:attrNameLst>
                                          <p:attrName>style.visibility</p:attrName>
                                        </p:attrNameLst>
                                      </p:cBhvr>
                                      <p:to>
                                        <p:strVal val="visible"/>
                                      </p:to>
                                    </p:set>
                                    <p:animEffect filter="strips(downRight)" transition="in">
                                      <p:cBhvr additive="repl">
                                        <p:cTn id="56" dur="500"/>
                                        <p:tgtEl>
                                          <p:spTgt spid="294">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4.2 </a:t>
            </a:r>
            <a:r>
              <a:rPr b="1" lang="ja-JP" sz="3200" spc="-1" strike="noStrike">
                <a:solidFill>
                  <a:srgbClr val="000099"/>
                </a:solidFill>
                <a:latin typeface="Times New Roman"/>
                <a:ea typeface="HG丸ｺﾞｼｯｸM-PRO"/>
              </a:rPr>
              <a:t>基礎式の無次元化と相似則（</a:t>
            </a:r>
            <a:r>
              <a:rPr b="1" lang="en-US" sz="3200" spc="-1" strike="noStrike">
                <a:solidFill>
                  <a:srgbClr val="ff0066"/>
                </a:solidFill>
                <a:latin typeface="Times New Roman"/>
                <a:ea typeface="HG丸ｺﾞｼｯｸM-PRO"/>
              </a:rPr>
              <a:t>Nusselt</a:t>
            </a:r>
            <a:r>
              <a:rPr b="1" lang="en-US" sz="3200" spc="-1" strike="noStrike">
                <a:solidFill>
                  <a:srgbClr val="000099"/>
                </a:solidFill>
                <a:latin typeface="Times New Roman"/>
                <a:ea typeface="HG丸ｺﾞｼｯｸM-PRO"/>
              </a:rPr>
              <a:t> </a:t>
            </a:r>
            <a:r>
              <a:rPr b="1" lang="ja-JP" sz="3200" spc="-1" strike="noStrike">
                <a:solidFill>
                  <a:srgbClr val="000099"/>
                </a:solidFill>
                <a:latin typeface="Times New Roman"/>
                <a:ea typeface="HG丸ｺﾞｼｯｸM-PRO"/>
              </a:rPr>
              <a:t>数）</a:t>
            </a:r>
            <a:endParaRPr b="0" lang="en-US" sz="3200" spc="-1" strike="noStrike">
              <a:solidFill>
                <a:srgbClr val="000000"/>
              </a:solidFill>
              <a:latin typeface="Arial"/>
            </a:endParaRPr>
          </a:p>
        </p:txBody>
      </p:sp>
      <p:sp>
        <p:nvSpPr>
          <p:cNvPr id="1091" name="PlaceHolder 2"/>
          <p:cNvSpPr>
            <a:spLocks noGrp="1"/>
          </p:cNvSpPr>
          <p:nvPr>
            <p:ph/>
          </p:nvPr>
        </p:nvSpPr>
        <p:spPr>
          <a:xfrm>
            <a:off x="152280" y="914400"/>
            <a:ext cx="8838360" cy="540936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熱伝達率の定義をもう一度確認すると・・</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h </a:t>
            </a:r>
            <a:r>
              <a:rPr b="0" lang="ja-JP" sz="1800" spc="-1" strike="noStrike">
                <a:solidFill>
                  <a:srgbClr val="000099"/>
                </a:solidFill>
                <a:latin typeface="Times New Roman"/>
                <a:ea typeface="HG丸ｺﾞｼｯｸM-PRO"/>
              </a:rPr>
              <a:t>を無次元化してみる．</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無次元量に対する境界条件が同じとき，</a:t>
            </a:r>
            <a:r>
              <a:rPr b="0" lang="en-US" sz="1800" spc="-1" strike="noStrike">
                <a:solidFill>
                  <a:srgbClr val="000099"/>
                </a:solidFill>
                <a:latin typeface="Times New Roman"/>
                <a:ea typeface="HG丸ｺﾞｼｯｸM-PRO"/>
              </a:rPr>
              <a:t>Re, Gr, Pr </a:t>
            </a:r>
            <a:r>
              <a:rPr b="0" lang="ja-JP" sz="1800" spc="-1" strike="noStrike">
                <a:solidFill>
                  <a:srgbClr val="000099"/>
                </a:solidFill>
                <a:latin typeface="Times New Roman"/>
                <a:ea typeface="HG丸ｺﾞｼｯｸM-PRO"/>
              </a:rPr>
              <a:t>が同じなら </a:t>
            </a:r>
            <a:r>
              <a:rPr b="0" lang="en-US" sz="1800" spc="-1" strike="noStrike">
                <a:solidFill>
                  <a:srgbClr val="000099"/>
                </a:solidFill>
                <a:latin typeface="Times New Roman"/>
                <a:ea typeface="HG丸ｺﾞｼｯｸM-PRO"/>
              </a:rPr>
              <a:t>T</a:t>
            </a:r>
            <a:r>
              <a:rPr b="0" lang="en-US" sz="1800" spc="-1" strike="noStrike" baseline="30000">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の分布も同じ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Nu </a:t>
            </a:r>
            <a:r>
              <a:rPr b="0" lang="ja-JP" sz="1800" spc="-1" strike="noStrike">
                <a:solidFill>
                  <a:srgbClr val="000099"/>
                </a:solidFill>
                <a:latin typeface="Times New Roman"/>
                <a:ea typeface="HG丸ｺﾞｼｯｸM-PRO"/>
              </a:rPr>
              <a:t>も同じ！（</a:t>
            </a:r>
            <a:r>
              <a:rPr b="0" lang="en-US" sz="1800" spc="-1" strike="noStrike">
                <a:solidFill>
                  <a:srgbClr val="000099"/>
                </a:solidFill>
                <a:latin typeface="Times New Roman"/>
                <a:ea typeface="HG丸ｺﾞｼｯｸM-PRO"/>
              </a:rPr>
              <a:t>Nu </a:t>
            </a:r>
            <a:r>
              <a:rPr b="0" lang="ja-JP" sz="1800" spc="-1" strike="noStrike">
                <a:solidFill>
                  <a:srgbClr val="000099"/>
                </a:solidFill>
                <a:latin typeface="Times New Roman"/>
                <a:ea typeface="HG丸ｺﾞｼｯｸM-PRO"/>
              </a:rPr>
              <a:t>は </a:t>
            </a:r>
            <a:r>
              <a:rPr b="0" lang="en-US" sz="1800" spc="-1" strike="noStrike">
                <a:solidFill>
                  <a:srgbClr val="000099"/>
                </a:solidFill>
                <a:latin typeface="Times New Roman"/>
                <a:ea typeface="HG丸ｺﾞｼｯｸM-PRO"/>
              </a:rPr>
              <a:t>Re, Gr, Pr </a:t>
            </a:r>
            <a:r>
              <a:rPr b="0" lang="ja-JP" sz="1800" spc="-1" strike="noStrike">
                <a:solidFill>
                  <a:srgbClr val="000099"/>
                </a:solidFill>
                <a:latin typeface="Times New Roman"/>
                <a:ea typeface="HG丸ｺﾞｼｯｸM-PRO"/>
              </a:rPr>
              <a:t>の関数）</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基礎式が解けなくても， </a:t>
            </a:r>
            <a:r>
              <a:rPr b="0" lang="en-US" sz="1800" spc="-1" strike="noStrike">
                <a:solidFill>
                  <a:srgbClr val="000099"/>
                </a:solidFill>
                <a:latin typeface="Times New Roman"/>
                <a:ea typeface="HG丸ｺﾞｼｯｸM-PRO"/>
              </a:rPr>
              <a:t>Re, Gr, Pr </a:t>
            </a:r>
            <a:r>
              <a:rPr b="0" lang="ja-JP" sz="1800" spc="-1" strike="noStrike">
                <a:solidFill>
                  <a:srgbClr val="000099"/>
                </a:solidFill>
                <a:latin typeface="Times New Roman"/>
                <a:ea typeface="HG丸ｺﾞｼｯｸM-PRO"/>
              </a:rPr>
              <a:t>が同じなら </a:t>
            </a:r>
            <a:r>
              <a:rPr b="0" lang="en-US" sz="1800" spc="-1" strike="noStrike">
                <a:solidFill>
                  <a:srgbClr val="000099"/>
                </a:solidFill>
                <a:latin typeface="Times New Roman"/>
                <a:ea typeface="HG丸ｺﾞｼｯｸM-PRO"/>
              </a:rPr>
              <a:t>Nu </a:t>
            </a:r>
            <a:r>
              <a:rPr b="0" lang="ja-JP" sz="1800" spc="-1" strike="noStrike">
                <a:solidFill>
                  <a:srgbClr val="000099"/>
                </a:solidFill>
                <a:latin typeface="Times New Roman"/>
                <a:ea typeface="HG丸ｺﾞｼｯｸM-PRO"/>
              </a:rPr>
              <a:t>も同じなることはわかる．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実験で </a:t>
            </a:r>
            <a:r>
              <a:rPr b="0" lang="en-US" sz="1800" spc="-1" strike="noStrike">
                <a:solidFill>
                  <a:srgbClr val="000099"/>
                </a:solidFill>
                <a:latin typeface="Times New Roman"/>
                <a:ea typeface="HG丸ｺﾞｼｯｸM-PRO"/>
              </a:rPr>
              <a:t>Nu = </a:t>
            </a:r>
            <a:r>
              <a:rPr b="0" i="1" lang="en-US" sz="1800" spc="-1" strike="noStrike">
                <a:solidFill>
                  <a:srgbClr val="000099"/>
                </a:solidFill>
                <a:latin typeface="Times New Roman"/>
                <a:ea typeface="HG丸ｺﾞｼｯｸM-PRO"/>
              </a:rPr>
              <a:t>f </a:t>
            </a:r>
            <a:r>
              <a:rPr b="0" lang="en-US" sz="1800" spc="-1" strike="noStrike">
                <a:solidFill>
                  <a:srgbClr val="000099"/>
                </a:solidFill>
                <a:latin typeface="Times New Roman"/>
                <a:ea typeface="HG丸ｺﾞｼｯｸM-PRO"/>
              </a:rPr>
              <a:t>(Re, Gr, Pr) </a:t>
            </a:r>
            <a:r>
              <a:rPr b="0" lang="ja-JP" sz="1800" spc="-1" strike="noStrike">
                <a:solidFill>
                  <a:srgbClr val="000099"/>
                </a:solidFill>
                <a:latin typeface="Times New Roman"/>
                <a:ea typeface="HG丸ｺﾞｼｯｸM-PRO"/>
              </a:rPr>
              <a:t>を調べる（相関式）．</a:t>
            </a:r>
            <a:r>
              <a:rPr b="0" lang="en-US" sz="1800" spc="-1" strike="noStrike">
                <a:solidFill>
                  <a:srgbClr val="000099"/>
                </a:solidFill>
                <a:latin typeface="Times New Roman"/>
                <a:ea typeface="HG丸ｺﾞｼｯｸM-PRO"/>
              </a:rPr>
              <a:t>5-6</a:t>
            </a:r>
            <a:r>
              <a:rPr b="0" lang="ja-JP" sz="1800" spc="-1" strike="noStrike">
                <a:solidFill>
                  <a:srgbClr val="000099"/>
                </a:solidFill>
                <a:latin typeface="Times New Roman"/>
                <a:ea typeface="HG丸ｺﾞｼｯｸM-PRO"/>
              </a:rPr>
              <a:t>章で色々な相関式が出てくる．</a:t>
            </a:r>
            <a:endParaRPr b="0" lang="en-US" sz="1800" spc="-1" strike="noStrike">
              <a:solidFill>
                <a:srgbClr val="000000"/>
              </a:solidFill>
              <a:latin typeface="Arial"/>
            </a:endParaRPr>
          </a:p>
          <a:p>
            <a:pPr marL="343080" indent="-343080">
              <a:lnSpc>
                <a:spcPct val="100000"/>
              </a:lnSpc>
              <a:spcBef>
                <a:spcPts val="1001"/>
              </a:spcBef>
              <a:buClr>
                <a:srgbClr val="ff0066"/>
              </a:buClr>
              <a:buFont typeface="Wingdings" charset="2"/>
              <a:buChar char=""/>
              <a:tabLst>
                <a:tab algn="l" pos="0"/>
              </a:tabLst>
            </a:pPr>
            <a:r>
              <a:rPr b="1" lang="ja-JP" sz="2000" spc="-1" strike="noStrike" u="sng">
                <a:solidFill>
                  <a:srgbClr val="ff0066"/>
                </a:solidFill>
                <a:uFillTx/>
                <a:latin typeface="Times New Roman"/>
                <a:ea typeface="HG丸ｺﾞｼｯｸM-PRO"/>
              </a:rPr>
              <a:t>パターン：相関式で </a:t>
            </a:r>
            <a:r>
              <a:rPr b="1" lang="en-US" sz="2000" spc="-1" strike="noStrike" u="sng">
                <a:solidFill>
                  <a:srgbClr val="ff0066"/>
                </a:solidFill>
                <a:uFillTx/>
                <a:latin typeface="Times New Roman"/>
                <a:ea typeface="HG丸ｺﾞｼｯｸM-PRO"/>
              </a:rPr>
              <a:t>Nu </a:t>
            </a:r>
            <a:r>
              <a:rPr b="1" lang="ja-JP" sz="2000" spc="-1" strike="noStrike" u="sng">
                <a:solidFill>
                  <a:srgbClr val="ff0066"/>
                </a:solidFill>
                <a:uFillTx/>
                <a:latin typeface="Times New Roman"/>
                <a:ea typeface="HG丸ｺﾞｼｯｸM-PRO"/>
              </a:rPr>
              <a:t>を計算 </a:t>
            </a:r>
            <a:r>
              <a:rPr b="1" lang="en-US" sz="2000" spc="-1" strike="noStrike" u="sng">
                <a:solidFill>
                  <a:srgbClr val="ff0066"/>
                </a:solidFill>
                <a:uFillTx/>
                <a:latin typeface="Wingdings"/>
                <a:ea typeface="HG丸ｺﾞｼｯｸM-PRO"/>
              </a:rPr>
              <a:t></a:t>
            </a:r>
            <a:r>
              <a:rPr b="1" lang="en-US" sz="2000" spc="-1" strike="noStrike" u="sng">
                <a:solidFill>
                  <a:srgbClr val="ff0066"/>
                </a:solidFill>
                <a:uFillTx/>
                <a:latin typeface="Times New Roman"/>
                <a:ea typeface="HG丸ｺﾞｼｯｸM-PRO"/>
              </a:rPr>
              <a:t> </a:t>
            </a:r>
            <a:r>
              <a:rPr b="1" lang="en-US" sz="2000" spc="-1" strike="noStrike" u="sng">
                <a:solidFill>
                  <a:srgbClr val="ff0066"/>
                </a:solidFill>
                <a:uFillTx/>
                <a:latin typeface="Times New Roman"/>
                <a:ea typeface="HG丸ｺﾞｼｯｸM-PRO"/>
              </a:rPr>
              <a:t>h </a:t>
            </a:r>
            <a:r>
              <a:rPr b="1" lang="ja-JP" sz="2000" spc="-1" strike="noStrike" u="sng">
                <a:solidFill>
                  <a:srgbClr val="ff0066"/>
                </a:solidFill>
                <a:uFillTx/>
                <a:latin typeface="Times New Roman"/>
                <a:ea typeface="HG丸ｺﾞｼｯｸM-PRO"/>
              </a:rPr>
              <a:t>を計算 </a:t>
            </a:r>
            <a:r>
              <a:rPr b="1" lang="en-US" sz="2000" spc="-1" strike="noStrike" u="sng">
                <a:solidFill>
                  <a:srgbClr val="ff0066"/>
                </a:solidFill>
                <a:uFillTx/>
                <a:latin typeface="Wingdings"/>
                <a:ea typeface="HG丸ｺﾞｼｯｸM-PRO"/>
              </a:rPr>
              <a:t></a:t>
            </a:r>
            <a:r>
              <a:rPr b="1" lang="en-US" sz="2000" spc="-1" strike="noStrike" u="sng">
                <a:solidFill>
                  <a:srgbClr val="ff0066"/>
                </a:solidFill>
                <a:uFillTx/>
                <a:latin typeface="Times New Roman"/>
                <a:ea typeface="HG丸ｺﾞｼｯｸM-PRO"/>
              </a:rPr>
              <a:t> </a:t>
            </a:r>
            <a:r>
              <a:rPr b="1" lang="en-US" sz="2000" spc="-1" strike="noStrike" u="sng">
                <a:solidFill>
                  <a:srgbClr val="ff0066"/>
                </a:solidFill>
                <a:uFillTx/>
                <a:latin typeface="Times New Roman"/>
                <a:ea typeface="HG丸ｺﾞｼｯｸM-PRO"/>
              </a:rPr>
              <a:t>q </a:t>
            </a:r>
            <a:r>
              <a:rPr b="1" lang="ja-JP" sz="2000" spc="-1" strike="noStrike" u="sng">
                <a:solidFill>
                  <a:srgbClr val="ff0066"/>
                </a:solidFill>
                <a:uFillTx/>
                <a:latin typeface="Times New Roman"/>
                <a:ea typeface="HG丸ｺﾞｼｯｸM-PRO"/>
              </a:rPr>
              <a:t>を計算</a:t>
            </a:r>
            <a:endParaRPr b="0" lang="en-US" sz="20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強制対流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Nu = </a:t>
            </a:r>
            <a:r>
              <a:rPr b="0" i="1" lang="en-US" sz="1800" spc="-1" strike="noStrike">
                <a:solidFill>
                  <a:srgbClr val="000099"/>
                </a:solidFill>
                <a:latin typeface="Times New Roman"/>
                <a:ea typeface="HG丸ｺﾞｼｯｸM-PRO"/>
              </a:rPr>
              <a:t>f </a:t>
            </a:r>
            <a:r>
              <a:rPr b="0" lang="en-US" sz="1800" spc="-1" strike="noStrike">
                <a:solidFill>
                  <a:srgbClr val="000099"/>
                </a:solidFill>
                <a:latin typeface="Times New Roman"/>
                <a:ea typeface="HG丸ｺﾞｼｯｸM-PRO"/>
              </a:rPr>
              <a:t>(Re, Pr)</a:t>
            </a:r>
            <a:r>
              <a:rPr b="0" lang="ja-JP" sz="1800" spc="-1" strike="noStrike">
                <a:solidFill>
                  <a:srgbClr val="000099"/>
                </a:solidFill>
                <a:latin typeface="Times New Roman"/>
                <a:ea typeface="HG丸ｺﾞｼｯｸM-PRO"/>
              </a:rPr>
              <a:t>，自然対流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Nu = </a:t>
            </a:r>
            <a:r>
              <a:rPr b="0" i="1" lang="en-US" sz="1800" spc="-1" strike="noStrike">
                <a:solidFill>
                  <a:srgbClr val="000099"/>
                </a:solidFill>
                <a:latin typeface="Times New Roman"/>
                <a:ea typeface="HG丸ｺﾞｼｯｸM-PRO"/>
              </a:rPr>
              <a:t>f </a:t>
            </a:r>
            <a:r>
              <a:rPr b="0" lang="en-US" sz="1800" spc="-1" strike="noStrike">
                <a:solidFill>
                  <a:srgbClr val="000099"/>
                </a:solidFill>
                <a:latin typeface="Times New Roman"/>
                <a:ea typeface="HG丸ｺﾞｼｯｸM-PRO"/>
              </a:rPr>
              <a:t>(Gr, Pr) </a:t>
            </a:r>
            <a:r>
              <a:rPr b="0" lang="ja-JP" sz="1800" spc="-1" strike="noStrike">
                <a:solidFill>
                  <a:srgbClr val="000099"/>
                </a:solidFill>
                <a:latin typeface="Times New Roman"/>
                <a:ea typeface="HG丸ｺﾞｼｯｸM-PRO"/>
              </a:rPr>
              <a:t>または </a:t>
            </a:r>
            <a:r>
              <a:rPr b="0" lang="en-US" sz="1800" spc="-1" strike="noStrike">
                <a:solidFill>
                  <a:srgbClr val="000099"/>
                </a:solidFill>
                <a:latin typeface="Times New Roman"/>
                <a:ea typeface="HG丸ｺﾞｼｯｸM-PRO"/>
              </a:rPr>
              <a:t>Nu = </a:t>
            </a:r>
            <a:r>
              <a:rPr b="0" i="1" lang="en-US" sz="1800" spc="-1" strike="noStrike">
                <a:solidFill>
                  <a:srgbClr val="000099"/>
                </a:solidFill>
                <a:latin typeface="Times New Roman"/>
                <a:ea typeface="HG丸ｺﾞｼｯｸM-PRO"/>
              </a:rPr>
              <a:t>f </a:t>
            </a:r>
            <a:r>
              <a:rPr b="0" lang="en-US" sz="1800" spc="-1" strike="noStrike">
                <a:solidFill>
                  <a:srgbClr val="000099"/>
                </a:solidFill>
                <a:latin typeface="Times New Roman"/>
                <a:ea typeface="HG丸ｺﾞｼｯｸM-PRO"/>
              </a:rPr>
              <a:t>(Ra, Pr)</a:t>
            </a:r>
            <a:endParaRPr b="0" lang="en-US" sz="1800" spc="-1" strike="noStrike">
              <a:solidFill>
                <a:srgbClr val="000000"/>
              </a:solidFill>
              <a:latin typeface="Arial"/>
            </a:endParaRPr>
          </a:p>
        </p:txBody>
      </p:sp>
      <p:graphicFrame>
        <p:nvGraphicFramePr>
          <p:cNvPr id="1092" name="Object 4"/>
          <p:cNvGraphicFramePr/>
          <p:nvPr/>
        </p:nvGraphicFramePr>
        <p:xfrm>
          <a:off x="1015920" y="1295280"/>
          <a:ext cx="5307840" cy="812160"/>
        </p:xfrm>
        <a:graphic>
          <a:graphicData uri="http://schemas.openxmlformats.org/presentationml/2006/ole">
            <p:oleObj progId="Equation.DSMT4" r:id="rId1" spid="">
              <p:embed/>
              <p:pic>
                <p:nvPicPr>
                  <p:cNvPr id="1093" name="Object 4" descr=""/>
                  <p:cNvPicPr/>
                  <p:nvPr/>
                </p:nvPicPr>
                <p:blipFill>
                  <a:blip r:embed="rId2"/>
                  <a:stretch/>
                </p:blipFill>
                <p:spPr>
                  <a:xfrm>
                    <a:off x="1015920" y="1295280"/>
                    <a:ext cx="5307840" cy="812160"/>
                  </a:xfrm>
                  <a:prstGeom prst="rect">
                    <a:avLst/>
                  </a:prstGeom>
                  <a:ln w="0">
                    <a:noFill/>
                  </a:ln>
                </p:spPr>
              </p:pic>
            </p:oleObj>
          </a:graphicData>
        </a:graphic>
      </p:graphicFrame>
      <p:graphicFrame>
        <p:nvGraphicFramePr>
          <p:cNvPr id="1094" name="Object 5"/>
          <p:cNvGraphicFramePr/>
          <p:nvPr/>
        </p:nvGraphicFramePr>
        <p:xfrm>
          <a:off x="304920" y="2692440"/>
          <a:ext cx="6400080" cy="939240"/>
        </p:xfrm>
        <a:graphic>
          <a:graphicData uri="http://schemas.openxmlformats.org/presentationml/2006/ole">
            <p:oleObj progId="Equation.DSMT4" r:id="rId3" spid="">
              <p:embed/>
              <p:pic>
                <p:nvPicPr>
                  <p:cNvPr id="1095" name="Object 5" descr=""/>
                  <p:cNvPicPr/>
                  <p:nvPr/>
                </p:nvPicPr>
                <p:blipFill>
                  <a:blip r:embed="rId4"/>
                  <a:stretch/>
                </p:blipFill>
                <p:spPr>
                  <a:xfrm>
                    <a:off x="304920" y="2692440"/>
                    <a:ext cx="6400080" cy="939240"/>
                  </a:xfrm>
                  <a:prstGeom prst="rect">
                    <a:avLst/>
                  </a:prstGeom>
                  <a:ln w="0">
                    <a:noFill/>
                  </a:ln>
                </p:spPr>
              </p:pic>
            </p:oleObj>
          </a:graphicData>
        </a:graphic>
      </p:graphicFrame>
      <p:sp>
        <p:nvSpPr>
          <p:cNvPr id="1096" name="AutoShape 6"/>
          <p:cNvSpPr/>
          <p:nvPr/>
        </p:nvSpPr>
        <p:spPr>
          <a:xfrm>
            <a:off x="5181480" y="2133720"/>
            <a:ext cx="2285280" cy="608760"/>
          </a:xfrm>
          <a:prstGeom prst="wedgeRoundRectCallout">
            <a:avLst>
              <a:gd name="adj1" fmla="val -42083"/>
              <a:gd name="adj2" fmla="val 71616"/>
              <a:gd name="adj3" fmla="val 16667"/>
            </a:avLst>
          </a:prstGeom>
          <a:solidFill>
            <a:schemeClr val="bg1"/>
          </a:solidFill>
          <a:ln w="38100">
            <a:solidFill>
              <a:srgbClr val="ff0066"/>
            </a:solidFill>
            <a:miter/>
          </a:ln>
        </p:spPr>
        <p:style>
          <a:lnRef idx="0"/>
          <a:fillRef idx="0"/>
          <a:effectRef idx="0"/>
          <a:fontRef idx="minor"/>
        </p:style>
        <p:txBody>
          <a:bodyPr lIns="0" rIns="0" tIns="0" bIns="0" anchor="t">
            <a:noAutofit/>
          </a:bodyPr>
          <a:p>
            <a:pPr algn="ctr">
              <a:lnSpc>
                <a:spcPct val="100000"/>
              </a:lnSpc>
            </a:pPr>
            <a:r>
              <a:rPr b="0" i="1" lang="en-US" sz="1600" spc="-1" strike="noStrike">
                <a:solidFill>
                  <a:srgbClr val="000000"/>
                </a:solidFill>
                <a:latin typeface="Times New Roman"/>
                <a:ea typeface="HG丸ｺﾞｼｯｸM-PRO"/>
              </a:rPr>
              <a:t>Nu</a:t>
            </a:r>
            <a:r>
              <a:rPr b="0" lang="en-US" sz="1600" spc="-1" strike="noStrike">
                <a:solidFill>
                  <a:srgbClr val="000000"/>
                </a:solidFill>
                <a:latin typeface="Times New Roman"/>
                <a:ea typeface="HG丸ｺﾞｼｯｸM-PRO"/>
              </a:rPr>
              <a:t> : </a:t>
            </a:r>
            <a:r>
              <a:rPr b="0" lang="ja-JP" sz="1600" spc="-1" strike="noStrike">
                <a:solidFill>
                  <a:srgbClr val="000000"/>
                </a:solidFill>
                <a:latin typeface="Times New Roman"/>
                <a:ea typeface="HG丸ｺﾞｼｯｸM-PRO"/>
              </a:rPr>
              <a:t>無次元熱伝達率</a:t>
            </a:r>
            <a:endParaRPr b="0" lang="en-US" sz="1600" spc="-1" strike="noStrike">
              <a:solidFill>
                <a:srgbClr val="000000"/>
              </a:solidFill>
              <a:latin typeface="Arial"/>
            </a:endParaRPr>
          </a:p>
          <a:p>
            <a:pPr algn="ctr">
              <a:lnSpc>
                <a:spcPct val="100000"/>
              </a:lnSpc>
            </a:pPr>
            <a:r>
              <a:rPr b="0" lang="ja-JP" sz="1600" spc="-1" strike="noStrike">
                <a:solidFill>
                  <a:srgbClr val="000000"/>
                </a:solidFill>
                <a:latin typeface="Times New Roman"/>
                <a:ea typeface="HG丸ｺﾞｼｯｸM-PRO"/>
              </a:rPr>
              <a:t>（ヌッセルト数）</a:t>
            </a:r>
            <a:endParaRPr b="0" lang="en-US" sz="1600" spc="-1" strike="noStrike">
              <a:solidFill>
                <a:srgbClr val="000000"/>
              </a:solidFill>
              <a:latin typeface="Arial"/>
            </a:endParaRPr>
          </a:p>
        </p:txBody>
      </p:sp>
      <p:pic>
        <p:nvPicPr>
          <p:cNvPr id="1097" name="Picture 7" descr=""/>
          <p:cNvPicPr/>
          <p:nvPr/>
        </p:nvPicPr>
        <p:blipFill>
          <a:blip r:embed="rId5"/>
          <a:stretch/>
        </p:blipFill>
        <p:spPr>
          <a:xfrm>
            <a:off x="7543800" y="990720"/>
            <a:ext cx="1374120" cy="2071080"/>
          </a:xfrm>
          <a:prstGeom prst="rect">
            <a:avLst/>
          </a:prstGeom>
          <a:ln w="0">
            <a:noFill/>
          </a:ln>
        </p:spPr>
      </p:pic>
      <p:sp>
        <p:nvSpPr>
          <p:cNvPr id="1098" name="Text Box 8"/>
          <p:cNvSpPr/>
          <p:nvPr/>
        </p:nvSpPr>
        <p:spPr>
          <a:xfrm>
            <a:off x="7440120" y="3033720"/>
            <a:ext cx="1541520" cy="8197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Wilhelm Nusselt</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(1882-1957)</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Germany</a:t>
            </a:r>
            <a:endParaRPr b="0" lang="en-US" sz="1600" spc="-1" strike="noStrike">
              <a:solidFill>
                <a:srgbClr val="000000"/>
              </a:solidFill>
              <a:latin typeface="Arial"/>
            </a:endParaRPr>
          </a:p>
        </p:txBody>
      </p:sp>
      <p:sp>
        <p:nvSpPr>
          <p:cNvPr id="1099" name="Text Box 9"/>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8</a:t>
            </a:r>
            <a:r>
              <a:rPr b="1" lang="ja-JP" sz="4000" spc="-1" strike="noStrike" cap="all">
                <a:solidFill>
                  <a:srgbClr val="000099"/>
                </a:solidFill>
                <a:latin typeface="Times New Roman"/>
                <a:ea typeface="HG丸ｺﾞｼｯｸM-PRO"/>
              </a:rPr>
              <a:t>回 対流熱伝達（境界層近似）</a:t>
            </a:r>
            <a:endParaRPr b="0" lang="en-US" sz="4000" spc="-1" strike="noStrike">
              <a:solidFill>
                <a:srgbClr val="000000"/>
              </a:solidFill>
              <a:latin typeface="Arial"/>
            </a:endParaRPr>
          </a:p>
        </p:txBody>
      </p:sp>
      <p:sp>
        <p:nvSpPr>
          <p:cNvPr id="1101"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4.3 </a:t>
            </a:r>
            <a:r>
              <a:rPr b="1" lang="ja-JP" sz="3200" spc="-1" strike="noStrike">
                <a:solidFill>
                  <a:srgbClr val="000099"/>
                </a:solidFill>
                <a:latin typeface="Times New Roman"/>
                <a:ea typeface="HG丸ｺﾞｼｯｸM-PRO"/>
              </a:rPr>
              <a:t>境界層近似（基礎式の簡単化のやり方）</a:t>
            </a:r>
            <a:endParaRPr b="0" lang="en-US" sz="3200" spc="-1" strike="noStrike">
              <a:solidFill>
                <a:srgbClr val="000000"/>
              </a:solidFill>
              <a:latin typeface="Arial"/>
            </a:endParaRPr>
          </a:p>
        </p:txBody>
      </p:sp>
      <p:sp>
        <p:nvSpPr>
          <p:cNvPr id="1103" name="PlaceHolder 2"/>
          <p:cNvSpPr>
            <a:spLocks noGrp="1"/>
          </p:cNvSpPr>
          <p:nvPr>
            <p:ph/>
          </p:nvPr>
        </p:nvSpPr>
        <p:spPr>
          <a:xfrm>
            <a:off x="152280" y="3962520"/>
            <a:ext cx="8838360" cy="2133000"/>
          </a:xfrm>
          <a:prstGeom prst="rect">
            <a:avLst/>
          </a:prstGeom>
          <a:noFill/>
          <a:ln w="38160">
            <a:solidFill>
              <a:srgbClr val="000000"/>
            </a:solidFill>
            <a:miter/>
          </a:ln>
        </p:spPr>
        <p:txBody>
          <a:bodyPr numCol="1" spcCol="0" lIns="90000" rIns="90000" tIns="45000" bIns="45000" anchor="t">
            <a:noAutofit/>
          </a:bodyPr>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境界層近似（微小項を無視）：</a:t>
            </a:r>
            <a:r>
              <a:rPr b="0" lang="en-US" sz="1800" spc="-1" strike="noStrike">
                <a:solidFill>
                  <a:srgbClr val="000099"/>
                </a:solidFill>
                <a:latin typeface="Times New Roman"/>
                <a:ea typeface="HG丸ｺﾞｼｯｸM-PRO"/>
              </a:rPr>
              <a:t>199 + 1 = 100 + 100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199 </a:t>
            </a:r>
            <a:r>
              <a:rPr b="0" lang="en-US" sz="1800" spc="-1" strike="noStrike">
                <a:solidFill>
                  <a:srgbClr val="000099"/>
                </a:solidFill>
                <a:latin typeface="Symbol"/>
                <a:ea typeface="HG丸ｺﾞｼｯｸM-PRO"/>
              </a:rPr>
              <a:t></a:t>
            </a:r>
            <a:r>
              <a:rPr b="0" lang="en-US" sz="1800" spc="-1" strike="noStrike">
                <a:solidFill>
                  <a:srgbClr val="000099"/>
                </a:solidFill>
                <a:latin typeface="Times New Roman"/>
                <a:ea typeface="HG丸ｺﾞｼｯｸM-PRO"/>
              </a:rPr>
              <a:t> 100 + 100</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質量保存式（境界層中）：</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L ≫ </a:t>
            </a:r>
            <a:r>
              <a:rPr b="0" lang="en-US" sz="1800" spc="-1" strike="noStrike">
                <a:solidFill>
                  <a:srgbClr val="000099"/>
                </a:solidFill>
                <a:latin typeface="Symbol"/>
                <a:ea typeface="HG丸ｺﾞｼｯｸM-PRO"/>
              </a:rPr>
              <a:t>d</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だから </a:t>
            </a:r>
            <a:r>
              <a:rPr b="0" lang="en-US" sz="1800" spc="-1" strike="noStrike">
                <a:solidFill>
                  <a:srgbClr val="000099"/>
                </a:solidFill>
                <a:latin typeface="Symbol"/>
                <a:ea typeface="HG丸ｺﾞｼｯｸM-PRO"/>
              </a:rPr>
              <a:t>d</a:t>
            </a:r>
            <a:r>
              <a:rPr b="0" lang="en-US" sz="1800" spc="-1" strike="noStrike">
                <a:solidFill>
                  <a:srgbClr val="000099"/>
                </a:solidFill>
                <a:latin typeface="Times New Roman"/>
                <a:ea typeface="HG丸ｺﾞｼｯｸM-PRO"/>
              </a:rPr>
              <a:t>/L ≪ 1</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U </a:t>
            </a:r>
            <a:r>
              <a:rPr b="0" lang="ja-JP" sz="1800" spc="-1" strike="noStrike">
                <a:solidFill>
                  <a:srgbClr val="000099"/>
                </a:solidFill>
                <a:latin typeface="Times New Roman"/>
                <a:ea typeface="HG丸ｺﾞｼｯｸM-PRO"/>
              </a:rPr>
              <a:t>と比べると，</a:t>
            </a:r>
            <a:r>
              <a:rPr b="0" lang="en-US" sz="1800" spc="-1" strike="noStrike">
                <a:solidFill>
                  <a:srgbClr val="000099"/>
                </a:solidFill>
                <a:latin typeface="Times New Roman"/>
                <a:ea typeface="HG丸ｺﾞｼｯｸM-PRO"/>
              </a:rPr>
              <a:t>v </a:t>
            </a:r>
            <a:r>
              <a:rPr b="0" lang="ja-JP" sz="1800" spc="-1" strike="noStrike">
                <a:solidFill>
                  <a:srgbClr val="000099"/>
                </a:solidFill>
                <a:latin typeface="Times New Roman"/>
                <a:ea typeface="HG丸ｺﾞｼｯｸM-PRO"/>
              </a:rPr>
              <a:t>は </a:t>
            </a:r>
            <a:r>
              <a:rPr b="0" lang="en-US" sz="1800" spc="-1" strike="noStrike">
                <a:solidFill>
                  <a:srgbClr val="000099"/>
                </a:solidFill>
                <a:latin typeface="Symbol"/>
                <a:ea typeface="HG丸ｺﾞｼｯｸM-PRO"/>
              </a:rPr>
              <a:t>d</a:t>
            </a:r>
            <a:r>
              <a:rPr b="0" lang="en-US" sz="1800" spc="-1" strike="noStrike">
                <a:solidFill>
                  <a:srgbClr val="000099"/>
                </a:solidFill>
                <a:latin typeface="Times New Roman"/>
                <a:ea typeface="HG丸ｺﾞｼｯｸM-PRO"/>
              </a:rPr>
              <a:t>/L </a:t>
            </a:r>
            <a:r>
              <a:rPr b="0" lang="ja-JP" sz="1800" spc="-1" strike="noStrike">
                <a:solidFill>
                  <a:srgbClr val="000099"/>
                </a:solidFill>
                <a:latin typeface="Times New Roman"/>
                <a:ea typeface="HG丸ｺﾞｼｯｸM-PRO"/>
              </a:rPr>
              <a:t>に関して一次の微小量 </a:t>
            </a:r>
            <a:r>
              <a:rPr b="0" lang="en-US" sz="1800" spc="-1" strike="noStrike">
                <a:solidFill>
                  <a:srgbClr val="000099"/>
                </a:solidFill>
                <a:latin typeface="Times New Roman"/>
                <a:ea typeface="HG丸ｺﾞｼｯｸM-PRO"/>
              </a:rPr>
              <a:t>(</a:t>
            </a:r>
            <a:r>
              <a:rPr b="0" lang="en-US" sz="1800" spc="-1" strike="noStrike">
                <a:solidFill>
                  <a:srgbClr val="ff0066"/>
                </a:solidFill>
                <a:latin typeface="Times New Roman"/>
                <a:ea typeface="HG丸ｺﾞｼｯｸM-PRO"/>
              </a:rPr>
              <a:t>v ≪ u</a:t>
            </a:r>
            <a:r>
              <a:rPr b="0" lang="en-US" sz="1800" spc="-1" strike="noStrike">
                <a:solidFill>
                  <a:srgbClr val="000099"/>
                </a:solidFill>
                <a:latin typeface="Times New Roman"/>
                <a:ea typeface="HG丸ｺﾞｼｯｸM-PRO"/>
              </a:rPr>
              <a:t>)</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p:txBody>
      </p:sp>
      <p:grpSp>
        <p:nvGrpSpPr>
          <p:cNvPr id="1104" name="Group 4"/>
          <p:cNvGrpSpPr/>
          <p:nvPr/>
        </p:nvGrpSpPr>
        <p:grpSpPr>
          <a:xfrm>
            <a:off x="364320" y="1295280"/>
            <a:ext cx="8551440" cy="2130120"/>
            <a:chOff x="364320" y="1295280"/>
            <a:chExt cx="8551440" cy="2130120"/>
          </a:xfrm>
        </p:grpSpPr>
        <p:sp>
          <p:nvSpPr>
            <p:cNvPr id="1105" name="Rectangle 5"/>
            <p:cNvSpPr/>
            <p:nvPr/>
          </p:nvSpPr>
          <p:spPr>
            <a:xfrm>
              <a:off x="1546200" y="1295280"/>
              <a:ext cx="4266360" cy="1523160"/>
            </a:xfrm>
            <a:prstGeom prst="rect">
              <a:avLst/>
            </a:prstGeom>
            <a:solidFill>
              <a:srgbClr val="ccffff"/>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1600" spc="-1" strike="noStrike">
                <a:solidFill>
                  <a:srgbClr val="000000"/>
                </a:solidFill>
                <a:latin typeface="Times New Roman"/>
                <a:ea typeface="HG丸ｺﾞｼｯｸM-PRO"/>
              </a:endParaRPr>
            </a:p>
          </p:txBody>
        </p:sp>
        <p:sp>
          <p:nvSpPr>
            <p:cNvPr id="1106" name="Rectangle 6"/>
            <p:cNvSpPr/>
            <p:nvPr/>
          </p:nvSpPr>
          <p:spPr>
            <a:xfrm>
              <a:off x="1546200" y="2819520"/>
              <a:ext cx="4266360" cy="151560"/>
            </a:xfrm>
            <a:prstGeom prst="rect">
              <a:avLst/>
            </a:prstGeom>
            <a:solidFill>
              <a:srgbClr val="ff0066"/>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107" name="Arc 7"/>
            <p:cNvSpPr/>
            <p:nvPr/>
          </p:nvSpPr>
          <p:spPr>
            <a:xfrm flipV="1">
              <a:off x="3070080" y="2285280"/>
              <a:ext cx="761400" cy="532800"/>
            </a:xfrm>
            <a:custGeom>
              <a:avLst/>
              <a:gdLst>
                <a:gd name="textAreaLeft" fmla="*/ 0 w 761400"/>
                <a:gd name="textAreaRight" fmla="*/ 762120 w 761400"/>
                <a:gd name="textAreaTop" fmla="*/ -360 h 532800"/>
                <a:gd name="textAreaBottom" fmla="*/ 533160 h 5328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108" name="Line 8"/>
            <p:cNvSpPr/>
            <p:nvPr/>
          </p:nvSpPr>
          <p:spPr>
            <a:xfrm flipV="1">
              <a:off x="3832200" y="1295280"/>
              <a:ext cx="360" cy="99072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09" name="Arc 9"/>
            <p:cNvSpPr/>
            <p:nvPr/>
          </p:nvSpPr>
          <p:spPr>
            <a:xfrm flipH="1">
              <a:off x="1545480" y="2209680"/>
              <a:ext cx="4266360" cy="608760"/>
            </a:xfrm>
            <a:custGeom>
              <a:avLst/>
              <a:gdLst>
                <a:gd name="textAreaLeft" fmla="*/ 360 w 4266360"/>
                <a:gd name="textAreaRight" fmla="*/ 4267440 w 4266360"/>
                <a:gd name="textAreaTop" fmla="*/ 0 h 608760"/>
                <a:gd name="textAreaBottom" fmla="*/ 609480 h 6087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110" name="Arc 10"/>
            <p:cNvSpPr/>
            <p:nvPr/>
          </p:nvSpPr>
          <p:spPr>
            <a:xfrm flipH="1" flipV="1">
              <a:off x="4669560" y="2208960"/>
              <a:ext cx="761400" cy="608760"/>
            </a:xfrm>
            <a:custGeom>
              <a:avLst/>
              <a:gdLst>
                <a:gd name="textAreaLeft" fmla="*/ 360 w 761400"/>
                <a:gd name="textAreaRight" fmla="*/ 762480 w 761400"/>
                <a:gd name="textAreaTop" fmla="*/ 360 h 608760"/>
                <a:gd name="textAreaBottom" fmla="*/ 609840 h 6087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111" name="Line 11"/>
            <p:cNvSpPr/>
            <p:nvPr/>
          </p:nvSpPr>
          <p:spPr>
            <a:xfrm flipV="1">
              <a:off x="4670280" y="1295280"/>
              <a:ext cx="360" cy="99072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12" name="Text Box 12"/>
            <p:cNvSpPr/>
            <p:nvPr/>
          </p:nvSpPr>
          <p:spPr>
            <a:xfrm>
              <a:off x="2843640" y="1676520"/>
              <a:ext cx="991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速度分布</a:t>
              </a:r>
              <a:endParaRPr b="0" lang="en-US" sz="1600" spc="-1" strike="noStrike">
                <a:solidFill>
                  <a:srgbClr val="000000"/>
                </a:solidFill>
                <a:latin typeface="Arial"/>
              </a:endParaRPr>
            </a:p>
          </p:txBody>
        </p:sp>
        <p:sp>
          <p:nvSpPr>
            <p:cNvPr id="1113" name="Text Box 13"/>
            <p:cNvSpPr/>
            <p:nvPr/>
          </p:nvSpPr>
          <p:spPr>
            <a:xfrm>
              <a:off x="4666320" y="1676520"/>
              <a:ext cx="991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温度分布</a:t>
              </a:r>
              <a:endParaRPr b="0" lang="en-US" sz="1600" spc="-1" strike="noStrike">
                <a:solidFill>
                  <a:srgbClr val="000000"/>
                </a:solidFill>
                <a:latin typeface="Arial"/>
              </a:endParaRPr>
            </a:p>
          </p:txBody>
        </p:sp>
        <p:sp>
          <p:nvSpPr>
            <p:cNvPr id="1114" name="Text Box 14"/>
            <p:cNvSpPr/>
            <p:nvPr/>
          </p:nvSpPr>
          <p:spPr>
            <a:xfrm>
              <a:off x="6442920" y="2419200"/>
              <a:ext cx="24728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a:solidFill>
                    <a:srgbClr val="ff0066"/>
                  </a:solidFill>
                  <a:latin typeface="Times New Roman"/>
                  <a:ea typeface="HG丸ｺﾞｼｯｸM-PRO"/>
                </a:rPr>
                <a:t>境界層 </a:t>
              </a:r>
              <a:r>
                <a:rPr b="1" lang="en-US" sz="1600" spc="-1" strike="noStrike">
                  <a:solidFill>
                    <a:srgbClr val="ff0066"/>
                  </a:solidFill>
                  <a:latin typeface="Times New Roman"/>
                  <a:ea typeface="HG丸ｺﾞｼｯｸM-PRO"/>
                </a:rPr>
                <a:t>(Boundary Layer)</a:t>
              </a:r>
              <a:endParaRPr b="0" lang="en-US" sz="1600" spc="-1" strike="noStrike">
                <a:solidFill>
                  <a:srgbClr val="000000"/>
                </a:solidFill>
                <a:latin typeface="Arial"/>
              </a:endParaRPr>
            </a:p>
          </p:txBody>
        </p:sp>
        <p:sp>
          <p:nvSpPr>
            <p:cNvPr id="1115" name="Text Box 15"/>
            <p:cNvSpPr/>
            <p:nvPr/>
          </p:nvSpPr>
          <p:spPr>
            <a:xfrm>
              <a:off x="6439680" y="1612800"/>
              <a:ext cx="20692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主流域 </a:t>
              </a:r>
              <a:r>
                <a:rPr b="0" lang="en-US" sz="1600" spc="-1" strike="noStrike">
                  <a:solidFill>
                    <a:srgbClr val="000000"/>
                  </a:solidFill>
                  <a:latin typeface="Times New Roman"/>
                  <a:ea typeface="HG丸ｺﾞｼｯｸM-PRO"/>
                </a:rPr>
                <a:t>(Bulk Region)</a:t>
              </a:r>
              <a:endParaRPr b="0" lang="en-US" sz="1600" spc="-1" strike="noStrike">
                <a:solidFill>
                  <a:srgbClr val="000000"/>
                </a:solidFill>
                <a:latin typeface="Arial"/>
              </a:endParaRPr>
            </a:p>
          </p:txBody>
        </p:sp>
        <p:sp>
          <p:nvSpPr>
            <p:cNvPr id="1116" name="Line 16"/>
            <p:cNvSpPr/>
            <p:nvPr/>
          </p:nvSpPr>
          <p:spPr>
            <a:xfrm>
              <a:off x="5813280" y="2209680"/>
              <a:ext cx="1828800" cy="360"/>
            </a:xfrm>
            <a:prstGeom prst="line">
              <a:avLst/>
            </a:prstGeom>
            <a:ln w="9525">
              <a:solidFill>
                <a:srgbClr val="000000"/>
              </a:solidFill>
              <a:prstDash val="lgDash"/>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17" name="Line 17"/>
            <p:cNvSpPr/>
            <p:nvPr/>
          </p:nvSpPr>
          <p:spPr>
            <a:xfrm>
              <a:off x="6848280" y="1981080"/>
              <a:ext cx="360" cy="457200"/>
            </a:xfrm>
            <a:prstGeom prst="line">
              <a:avLst/>
            </a:prstGeom>
            <a:ln w="28575">
              <a:solidFill>
                <a:srgbClr val="000000"/>
              </a:solidFill>
              <a:round/>
              <a:headEnd len="med" type="triangle" w="me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18" name="Line 18"/>
            <p:cNvSpPr/>
            <p:nvPr/>
          </p:nvSpPr>
          <p:spPr>
            <a:xfrm>
              <a:off x="1241280" y="144756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19" name="Line 19"/>
            <p:cNvSpPr/>
            <p:nvPr/>
          </p:nvSpPr>
          <p:spPr>
            <a:xfrm>
              <a:off x="1241280" y="175248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20" name="Line 20"/>
            <p:cNvSpPr/>
            <p:nvPr/>
          </p:nvSpPr>
          <p:spPr>
            <a:xfrm>
              <a:off x="1241280" y="205740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21" name="Line 21"/>
            <p:cNvSpPr/>
            <p:nvPr/>
          </p:nvSpPr>
          <p:spPr>
            <a:xfrm>
              <a:off x="1241280" y="236196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22" name="Line 22"/>
            <p:cNvSpPr/>
            <p:nvPr/>
          </p:nvSpPr>
          <p:spPr>
            <a:xfrm>
              <a:off x="1241280" y="2666880"/>
              <a:ext cx="53352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23" name="Text Box 23"/>
            <p:cNvSpPr/>
            <p:nvPr/>
          </p:nvSpPr>
          <p:spPr>
            <a:xfrm>
              <a:off x="364320" y="1905120"/>
              <a:ext cx="7156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a:t>
              </a:r>
              <a:r>
                <a:rPr b="0" lang="en-US" sz="1600" spc="-1" strike="noStrike" baseline="-25000">
                  <a:solidFill>
                    <a:srgbClr val="000000"/>
                  </a:solidFill>
                  <a:latin typeface="Times New Roman"/>
                  <a:ea typeface="HG丸ｺﾞｼｯｸM-PRO"/>
                </a:rPr>
                <a:t>∞</a:t>
              </a:r>
              <a:r>
                <a:rPr b="0" lang="en-US" sz="1600" spc="-1" strike="noStrike">
                  <a:solidFill>
                    <a:srgbClr val="000000"/>
                  </a:solidFill>
                  <a:latin typeface="Times New Roman"/>
                  <a:ea typeface="HG丸ｺﾞｼｯｸM-PRO"/>
                </a:rPr>
                <a:t>, T</a:t>
              </a:r>
              <a:r>
                <a:rPr b="0" lang="en-US" sz="1600" spc="-1" strike="noStrike" baseline="-25000">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124" name="Text Box 24"/>
            <p:cNvSpPr/>
            <p:nvPr/>
          </p:nvSpPr>
          <p:spPr>
            <a:xfrm>
              <a:off x="2750400" y="2500200"/>
              <a:ext cx="5436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U=0</a:t>
              </a:r>
              <a:endParaRPr b="0" lang="en-US" sz="1600" spc="-1" strike="noStrike">
                <a:solidFill>
                  <a:srgbClr val="000000"/>
                </a:solidFill>
                <a:latin typeface="Arial"/>
              </a:endParaRPr>
            </a:p>
          </p:txBody>
        </p:sp>
        <p:sp>
          <p:nvSpPr>
            <p:cNvPr id="1125" name="Text Box 25"/>
            <p:cNvSpPr/>
            <p:nvPr/>
          </p:nvSpPr>
          <p:spPr>
            <a:xfrm>
              <a:off x="5071320" y="2482920"/>
              <a:ext cx="6530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T=T</a:t>
              </a:r>
              <a:r>
                <a:rPr b="0" lang="en-US" sz="1600" spc="-1" strike="noStrike" baseline="-25000">
                  <a:solidFill>
                    <a:srgbClr val="000000"/>
                  </a:solidFill>
                  <a:latin typeface="Times New Roman"/>
                  <a:ea typeface="HG丸ｺﾞｼｯｸM-PRO"/>
                </a:rPr>
                <a:t>W</a:t>
              </a:r>
              <a:endParaRPr b="0" lang="en-US" sz="1600" spc="-1" strike="noStrike">
                <a:solidFill>
                  <a:srgbClr val="000000"/>
                </a:solidFill>
                <a:latin typeface="Arial"/>
              </a:endParaRPr>
            </a:p>
          </p:txBody>
        </p:sp>
        <p:sp>
          <p:nvSpPr>
            <p:cNvPr id="1126" name="Text Box 26"/>
            <p:cNvSpPr/>
            <p:nvPr/>
          </p:nvSpPr>
          <p:spPr>
            <a:xfrm>
              <a:off x="3467520" y="1295280"/>
              <a:ext cx="41076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a:t>
              </a:r>
              <a:r>
                <a:rPr b="0" lang="en-US" sz="1600" spc="-1" strike="noStrike" baseline="-25000">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127" name="Text Box 27"/>
            <p:cNvSpPr/>
            <p:nvPr/>
          </p:nvSpPr>
          <p:spPr>
            <a:xfrm>
              <a:off x="4687200" y="1295280"/>
              <a:ext cx="3880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128" name="Line 28"/>
            <p:cNvSpPr/>
            <p:nvPr/>
          </p:nvSpPr>
          <p:spPr>
            <a:xfrm>
              <a:off x="5813280" y="2819160"/>
              <a:ext cx="1828800" cy="360"/>
            </a:xfrm>
            <a:prstGeom prst="line">
              <a:avLst/>
            </a:prstGeom>
            <a:ln w="9525">
              <a:solidFill>
                <a:srgbClr val="000000"/>
              </a:solidFill>
              <a:prstDash val="lgDash"/>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29" name="Line 29"/>
            <p:cNvSpPr/>
            <p:nvPr/>
          </p:nvSpPr>
          <p:spPr>
            <a:xfrm>
              <a:off x="5965560" y="2209680"/>
              <a:ext cx="360" cy="60948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30" name="Text Box 30"/>
            <p:cNvSpPr/>
            <p:nvPr/>
          </p:nvSpPr>
          <p:spPr>
            <a:xfrm>
              <a:off x="5987520" y="2343240"/>
              <a:ext cx="2811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Symbol"/>
                  <a:ea typeface="HG丸ｺﾞｼｯｸM-PRO"/>
                </a:rPr>
                <a:t>d</a:t>
              </a:r>
              <a:endParaRPr b="0" lang="en-US" sz="1600" spc="-1" strike="noStrike">
                <a:solidFill>
                  <a:srgbClr val="000000"/>
                </a:solidFill>
                <a:latin typeface="Arial"/>
              </a:endParaRPr>
            </a:p>
          </p:txBody>
        </p:sp>
        <p:sp>
          <p:nvSpPr>
            <p:cNvPr id="1131" name="Line 31"/>
            <p:cNvSpPr/>
            <p:nvPr/>
          </p:nvSpPr>
          <p:spPr>
            <a:xfrm>
              <a:off x="1546200" y="2971800"/>
              <a:ext cx="360" cy="30456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32" name="Line 32"/>
            <p:cNvSpPr/>
            <p:nvPr/>
          </p:nvSpPr>
          <p:spPr>
            <a:xfrm>
              <a:off x="5813280" y="2971800"/>
              <a:ext cx="360" cy="30456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33" name="Line 33"/>
            <p:cNvSpPr/>
            <p:nvPr/>
          </p:nvSpPr>
          <p:spPr>
            <a:xfrm>
              <a:off x="1546200" y="3124080"/>
              <a:ext cx="4267080" cy="36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34" name="Text Box 34"/>
            <p:cNvSpPr/>
            <p:nvPr/>
          </p:nvSpPr>
          <p:spPr>
            <a:xfrm>
              <a:off x="3601800" y="3092400"/>
              <a:ext cx="304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L</a:t>
              </a:r>
              <a:endParaRPr b="0" lang="en-US" sz="1600" spc="-1" strike="noStrike">
                <a:solidFill>
                  <a:srgbClr val="000000"/>
                </a:solidFill>
                <a:latin typeface="Arial"/>
              </a:endParaRPr>
            </a:p>
          </p:txBody>
        </p:sp>
      </p:grpSp>
      <p:graphicFrame>
        <p:nvGraphicFramePr>
          <p:cNvPr id="1135" name="Object 35"/>
          <p:cNvGraphicFramePr/>
          <p:nvPr/>
        </p:nvGraphicFramePr>
        <p:xfrm>
          <a:off x="3333600" y="4635360"/>
          <a:ext cx="3098160" cy="697680"/>
        </p:xfrm>
        <a:graphic>
          <a:graphicData uri="http://schemas.openxmlformats.org/presentationml/2006/ole">
            <p:oleObj progId="Equation.DSMT4" r:id="rId1" spid="">
              <p:embed/>
              <p:pic>
                <p:nvPicPr>
                  <p:cNvPr id="1136" name="Object 35" descr=""/>
                  <p:cNvPicPr/>
                  <p:nvPr/>
                </p:nvPicPr>
                <p:blipFill>
                  <a:blip r:embed="rId2"/>
                  <a:stretch/>
                </p:blipFill>
                <p:spPr>
                  <a:xfrm>
                    <a:off x="3333600" y="4635360"/>
                    <a:ext cx="3098160" cy="697680"/>
                  </a:xfrm>
                  <a:prstGeom prst="rect">
                    <a:avLst/>
                  </a:prstGeom>
                  <a:ln w="0">
                    <a:noFill/>
                  </a:ln>
                </p:spPr>
              </p:pic>
            </p:oleObj>
          </a:graphicData>
        </a:graphic>
      </p:graphicFrame>
      <p:sp>
        <p:nvSpPr>
          <p:cNvPr id="1137" name="テキスト ボックス 1"/>
          <p:cNvSpPr/>
          <p:nvPr/>
        </p:nvSpPr>
        <p:spPr>
          <a:xfrm>
            <a:off x="6674400" y="2993040"/>
            <a:ext cx="15994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どっちが大切？</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運動量保存式の簡単化</a:t>
            </a:r>
            <a:endParaRPr b="0" lang="en-US" sz="3200" spc="-1" strike="noStrike">
              <a:solidFill>
                <a:srgbClr val="000000"/>
              </a:solidFill>
              <a:latin typeface="Arial"/>
            </a:endParaRPr>
          </a:p>
        </p:txBody>
      </p:sp>
      <p:sp>
        <p:nvSpPr>
          <p:cNvPr id="1139"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720"/>
              </a:spcBef>
              <a:buClr>
                <a:srgbClr val="000099"/>
              </a:buClr>
              <a:buFont typeface="Wingdings" charset="2"/>
              <a:buChar char=""/>
            </a:pPr>
            <a:r>
              <a:rPr b="0" lang="ja-JP" sz="1800" spc="-1" strike="noStrike">
                <a:solidFill>
                  <a:srgbClr val="000099"/>
                </a:solidFill>
                <a:latin typeface="Times New Roman"/>
                <a:ea typeface="HG丸ｺﾞｼｯｸM-PRO"/>
              </a:rPr>
              <a:t>定常のとき，</a:t>
            </a:r>
            <a:r>
              <a:rPr b="0" lang="en-US" sz="1800" spc="-1" strike="noStrike">
                <a:solidFill>
                  <a:srgbClr val="000099"/>
                </a:solidFill>
                <a:latin typeface="Times New Roman"/>
                <a:ea typeface="HG丸ｺﾞｼｯｸM-PRO"/>
              </a:rPr>
              <a:t>x </a:t>
            </a:r>
            <a:r>
              <a:rPr b="0" lang="ja-JP" sz="1800" spc="-1" strike="noStrike">
                <a:solidFill>
                  <a:srgbClr val="000099"/>
                </a:solidFill>
                <a:latin typeface="Times New Roman"/>
                <a:ea typeface="HG丸ｺﾞｼｯｸM-PRO"/>
              </a:rPr>
              <a:t>方向（壁に沿った方向）の運動保存式は・・</a:t>
            </a:r>
            <a:endParaRPr b="0" lang="en-US" sz="1800" spc="-1" strike="noStrike">
              <a:solidFill>
                <a:srgbClr val="000000"/>
              </a:solidFill>
              <a:latin typeface="Arial"/>
            </a:endParaRPr>
          </a:p>
          <a:p>
            <a:pPr indent="0">
              <a:lnSpc>
                <a:spcPct val="100000"/>
              </a:lnSpc>
              <a:spcBef>
                <a:spcPts val="720"/>
              </a:spcBef>
              <a:buNone/>
              <a:tabLst>
                <a:tab algn="l" pos="0"/>
              </a:tabLst>
            </a:pPr>
            <a:endParaRPr b="0" lang="en-US" sz="1800" spc="-1" strike="noStrike">
              <a:solidFill>
                <a:srgbClr val="000000"/>
              </a:solidFill>
              <a:latin typeface="Arial"/>
            </a:endParaRPr>
          </a:p>
          <a:p>
            <a:pPr indent="0">
              <a:lnSpc>
                <a:spcPct val="100000"/>
              </a:lnSpc>
              <a:spcBef>
                <a:spcPts val="720"/>
              </a:spcBef>
              <a:buNone/>
              <a:tabLst>
                <a:tab algn="l" pos="0"/>
              </a:tabLst>
            </a:pPr>
            <a:endParaRPr b="0" lang="en-US" sz="1800" spc="-1" strike="noStrike">
              <a:solidFill>
                <a:srgbClr val="000000"/>
              </a:solidFill>
              <a:latin typeface="Arial"/>
            </a:endParaRPr>
          </a:p>
          <a:p>
            <a:pPr indent="0">
              <a:lnSpc>
                <a:spcPct val="100000"/>
              </a:lnSpc>
              <a:spcBef>
                <a:spcPts val="720"/>
              </a:spcBef>
              <a:buNone/>
              <a:tabLst>
                <a:tab algn="l" pos="0"/>
              </a:tabLst>
            </a:pPr>
            <a:endParaRPr b="0" lang="en-US" sz="1800" spc="-1" strike="noStrike">
              <a:solidFill>
                <a:srgbClr val="000000"/>
              </a:solidFill>
              <a:latin typeface="Arial"/>
            </a:endParaRPr>
          </a:p>
          <a:p>
            <a:pPr marL="343080" indent="-343080">
              <a:lnSpc>
                <a:spcPct val="100000"/>
              </a:lnSpc>
              <a:spcBef>
                <a:spcPts val="720"/>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各項のオーダー評価（対流項と拡散項）：</a:t>
            </a:r>
            <a:endParaRPr b="0" lang="en-US" sz="1800" spc="-1" strike="noStrike">
              <a:solidFill>
                <a:srgbClr val="000000"/>
              </a:solidFill>
              <a:latin typeface="Arial"/>
            </a:endParaRPr>
          </a:p>
          <a:p>
            <a:pPr indent="0">
              <a:lnSpc>
                <a:spcPct val="100000"/>
              </a:lnSpc>
              <a:spcBef>
                <a:spcPts val="720"/>
              </a:spcBef>
              <a:buNone/>
              <a:tabLst>
                <a:tab algn="l" pos="0"/>
              </a:tabLst>
            </a:pPr>
            <a:endParaRPr b="0" lang="en-US" sz="1800" spc="-1" strike="noStrike">
              <a:solidFill>
                <a:srgbClr val="000000"/>
              </a:solidFill>
              <a:latin typeface="Arial"/>
            </a:endParaRPr>
          </a:p>
          <a:p>
            <a:pPr indent="0">
              <a:lnSpc>
                <a:spcPct val="100000"/>
              </a:lnSpc>
              <a:spcBef>
                <a:spcPts val="720"/>
              </a:spcBef>
              <a:buNone/>
              <a:tabLst>
                <a:tab algn="l" pos="0"/>
              </a:tabLst>
            </a:pPr>
            <a:endParaRPr b="0" lang="en-US" sz="1800" spc="-1" strike="noStrike">
              <a:solidFill>
                <a:srgbClr val="000000"/>
              </a:solidFill>
              <a:latin typeface="Arial"/>
            </a:endParaRPr>
          </a:p>
          <a:p>
            <a:pPr indent="0">
              <a:lnSpc>
                <a:spcPct val="100000"/>
              </a:lnSpc>
              <a:spcBef>
                <a:spcPts val="720"/>
              </a:spcBef>
              <a:buNone/>
              <a:tabLst>
                <a:tab algn="l" pos="0"/>
              </a:tabLst>
            </a:pPr>
            <a:endParaRPr b="0" lang="en-US" sz="1800" spc="-1" strike="noStrike">
              <a:solidFill>
                <a:srgbClr val="000000"/>
              </a:solidFill>
              <a:latin typeface="Arial"/>
            </a:endParaRPr>
          </a:p>
          <a:p>
            <a:pPr indent="0">
              <a:lnSpc>
                <a:spcPct val="100000"/>
              </a:lnSpc>
              <a:spcBef>
                <a:spcPts val="720"/>
              </a:spcBef>
              <a:buNone/>
              <a:tabLst>
                <a:tab algn="l" pos="0"/>
              </a:tabLst>
            </a:pPr>
            <a:endParaRPr b="0" lang="en-US" sz="1800" spc="-1" strike="noStrike">
              <a:solidFill>
                <a:srgbClr val="000000"/>
              </a:solidFill>
              <a:latin typeface="Arial"/>
            </a:endParaRPr>
          </a:p>
          <a:p>
            <a:pPr indent="0">
              <a:lnSpc>
                <a:spcPct val="100000"/>
              </a:lnSpc>
              <a:spcBef>
                <a:spcPts val="720"/>
              </a:spcBef>
              <a:buNone/>
              <a:tabLst>
                <a:tab algn="l" pos="0"/>
              </a:tabLst>
            </a:pPr>
            <a:endParaRPr b="0" lang="en-US" sz="1800" spc="-1" strike="noStrike">
              <a:solidFill>
                <a:srgbClr val="000000"/>
              </a:solidFill>
              <a:latin typeface="Arial"/>
            </a:endParaRPr>
          </a:p>
          <a:p>
            <a:pPr marL="343080" indent="-343080">
              <a:lnSpc>
                <a:spcPct val="100000"/>
              </a:lnSpc>
              <a:spcBef>
                <a:spcPts val="720"/>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同様に </a:t>
            </a:r>
            <a:r>
              <a:rPr b="0" lang="en-US" sz="1800" spc="-1" strike="noStrike">
                <a:solidFill>
                  <a:srgbClr val="000099"/>
                </a:solidFill>
                <a:latin typeface="Times New Roman"/>
                <a:ea typeface="HG丸ｺﾞｼｯｸM-PRO"/>
              </a:rPr>
              <a:t>y </a:t>
            </a:r>
            <a:r>
              <a:rPr b="0" lang="ja-JP" sz="1800" spc="-1" strike="noStrike">
                <a:solidFill>
                  <a:srgbClr val="000099"/>
                </a:solidFill>
                <a:latin typeface="Times New Roman"/>
                <a:ea typeface="HG丸ｺﾞｼｯｸM-PRO"/>
              </a:rPr>
              <a:t>方向の運動量保存式もやると、</a:t>
            </a:r>
            <a:r>
              <a:rPr b="0" lang="en-US" sz="1800" spc="-1" strike="noStrike">
                <a:solidFill>
                  <a:srgbClr val="000099"/>
                </a:solidFill>
                <a:latin typeface="Times New Roman"/>
                <a:ea typeface="HG丸ｺﾞｼｯｸM-PRO"/>
              </a:rPr>
              <a:t>C, D </a:t>
            </a:r>
            <a:r>
              <a:rPr b="0" lang="ja-JP" sz="1800" spc="-1" strike="noStrike">
                <a:solidFill>
                  <a:srgbClr val="000099"/>
                </a:solidFill>
                <a:latin typeface="Times New Roman"/>
                <a:ea typeface="HG丸ｺﾞｼｯｸM-PRO"/>
              </a:rPr>
              <a:t>は小さいので・・</a:t>
            </a:r>
            <a:endParaRPr b="0" lang="en-US" sz="1800" spc="-1" strike="noStrike">
              <a:solidFill>
                <a:srgbClr val="000000"/>
              </a:solidFill>
              <a:latin typeface="Arial"/>
            </a:endParaRPr>
          </a:p>
        </p:txBody>
      </p:sp>
      <p:graphicFrame>
        <p:nvGraphicFramePr>
          <p:cNvPr id="1140" name="Object 4"/>
          <p:cNvGraphicFramePr/>
          <p:nvPr/>
        </p:nvGraphicFramePr>
        <p:xfrm>
          <a:off x="927000" y="3060720"/>
          <a:ext cx="5866560" cy="1485360"/>
        </p:xfrm>
        <a:graphic>
          <a:graphicData uri="http://schemas.openxmlformats.org/presentationml/2006/ole">
            <p:oleObj progId="Equation.DSMT4" r:id="rId1" spid="">
              <p:embed/>
              <p:pic>
                <p:nvPicPr>
                  <p:cNvPr id="1141" name="Object 4" descr=""/>
                  <p:cNvPicPr/>
                  <p:nvPr/>
                </p:nvPicPr>
                <p:blipFill>
                  <a:blip r:embed="rId2"/>
                  <a:stretch/>
                </p:blipFill>
                <p:spPr>
                  <a:xfrm>
                    <a:off x="927000" y="3060720"/>
                    <a:ext cx="5866560" cy="1485360"/>
                  </a:xfrm>
                  <a:prstGeom prst="rect">
                    <a:avLst/>
                  </a:prstGeom>
                  <a:ln w="0">
                    <a:noFill/>
                  </a:ln>
                </p:spPr>
              </p:pic>
            </p:oleObj>
          </a:graphicData>
        </a:graphic>
      </p:graphicFrame>
      <p:graphicFrame>
        <p:nvGraphicFramePr>
          <p:cNvPr id="1142" name="Object 5"/>
          <p:cNvGraphicFramePr/>
          <p:nvPr/>
        </p:nvGraphicFramePr>
        <p:xfrm>
          <a:off x="914400" y="1447920"/>
          <a:ext cx="6768360" cy="939240"/>
        </p:xfrm>
        <a:graphic>
          <a:graphicData uri="http://schemas.openxmlformats.org/presentationml/2006/ole">
            <p:oleObj progId="Equation.DSMT4" r:id="rId3" spid="">
              <p:embed/>
              <p:pic>
                <p:nvPicPr>
                  <p:cNvPr id="1143" name="Object 5" descr=""/>
                  <p:cNvPicPr/>
                  <p:nvPr/>
                </p:nvPicPr>
                <p:blipFill>
                  <a:blip r:embed="rId4"/>
                  <a:stretch/>
                </p:blipFill>
                <p:spPr>
                  <a:xfrm>
                    <a:off x="914400" y="1447920"/>
                    <a:ext cx="6768360" cy="939240"/>
                  </a:xfrm>
                  <a:prstGeom prst="rect">
                    <a:avLst/>
                  </a:prstGeom>
                  <a:ln w="0">
                    <a:noFill/>
                  </a:ln>
                </p:spPr>
              </p:pic>
            </p:oleObj>
          </a:graphicData>
        </a:graphic>
      </p:graphicFrame>
      <p:graphicFrame>
        <p:nvGraphicFramePr>
          <p:cNvPr id="1144" name="Object 6"/>
          <p:cNvGraphicFramePr/>
          <p:nvPr/>
        </p:nvGraphicFramePr>
        <p:xfrm>
          <a:off x="914400" y="5334120"/>
          <a:ext cx="4507920" cy="913680"/>
        </p:xfrm>
        <a:graphic>
          <a:graphicData uri="http://schemas.openxmlformats.org/presentationml/2006/ole">
            <p:oleObj progId="Equation.DSMT4" r:id="rId5" spid="">
              <p:embed/>
              <p:pic>
                <p:nvPicPr>
                  <p:cNvPr id="1145" name="Object 6" descr=""/>
                  <p:cNvPicPr/>
                  <p:nvPr/>
                </p:nvPicPr>
                <p:blipFill>
                  <a:blip r:embed="rId6"/>
                  <a:stretch/>
                </p:blipFill>
                <p:spPr>
                  <a:xfrm>
                    <a:off x="914400" y="5334120"/>
                    <a:ext cx="4507920" cy="913680"/>
                  </a:xfrm>
                  <a:prstGeom prst="rect">
                    <a:avLst/>
                  </a:prstGeom>
                  <a:ln w="0">
                    <a:noFill/>
                  </a:ln>
                </p:spPr>
              </p:pic>
            </p:oleObj>
          </a:graphicData>
        </a:graphic>
      </p:graphicFrame>
      <p:pic>
        <p:nvPicPr>
          <p:cNvPr id="1146" name="図 1" descr=""/>
          <p:cNvPicPr/>
          <p:nvPr/>
        </p:nvPicPr>
        <p:blipFill>
          <a:blip r:embed="rId7"/>
          <a:stretch/>
        </p:blipFill>
        <p:spPr>
          <a:xfrm>
            <a:off x="5436000" y="3917520"/>
            <a:ext cx="3599280" cy="92628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エネルギー保存式の簡単化</a:t>
            </a:r>
            <a:endParaRPr b="0" lang="en-US" sz="3200" spc="-1" strike="noStrike">
              <a:solidFill>
                <a:srgbClr val="000000"/>
              </a:solidFill>
              <a:latin typeface="Arial"/>
            </a:endParaRPr>
          </a:p>
        </p:txBody>
      </p:sp>
      <p:sp>
        <p:nvSpPr>
          <p:cNvPr id="1148"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799"/>
              </a:spcBef>
              <a:buClr>
                <a:srgbClr val="000099"/>
              </a:buClr>
              <a:buFont typeface="Wingdings" charset="2"/>
              <a:buChar char=""/>
            </a:pPr>
            <a:r>
              <a:rPr b="0" lang="ja-JP" sz="2000" spc="-1" strike="noStrike">
                <a:solidFill>
                  <a:srgbClr val="000099"/>
                </a:solidFill>
                <a:latin typeface="Times New Roman"/>
                <a:ea typeface="HG丸ｺﾞｼｯｸM-PRO"/>
              </a:rPr>
              <a:t>同様の手続きで・・</a:t>
            </a:r>
            <a:endParaRPr b="0" lang="en-US" sz="2000" spc="-1" strike="noStrike">
              <a:solidFill>
                <a:srgbClr val="000000"/>
              </a:solidFill>
              <a:latin typeface="Arial"/>
            </a:endParaRPr>
          </a:p>
          <a:p>
            <a:pPr indent="0">
              <a:lnSpc>
                <a:spcPct val="100000"/>
              </a:lnSpc>
              <a:spcBef>
                <a:spcPts val="799"/>
              </a:spcBef>
              <a:buNone/>
              <a:tabLst>
                <a:tab algn="l" pos="0"/>
              </a:tabLst>
            </a:pPr>
            <a:endParaRPr b="0" lang="en-US" sz="2000" spc="-1" strike="noStrike">
              <a:solidFill>
                <a:srgbClr val="000000"/>
              </a:solidFill>
              <a:latin typeface="Arial"/>
            </a:endParaRPr>
          </a:p>
          <a:p>
            <a:pPr indent="0">
              <a:lnSpc>
                <a:spcPct val="100000"/>
              </a:lnSpc>
              <a:spcBef>
                <a:spcPts val="799"/>
              </a:spcBef>
              <a:buNone/>
              <a:tabLst>
                <a:tab algn="l" pos="0"/>
              </a:tabLst>
            </a:pPr>
            <a:endParaRPr b="0" lang="en-US" sz="2000" spc="-1" strike="noStrike">
              <a:solidFill>
                <a:srgbClr val="000000"/>
              </a:solidFill>
              <a:latin typeface="Arial"/>
            </a:endParaRPr>
          </a:p>
          <a:p>
            <a:pPr marL="343080" indent="-343080">
              <a:lnSpc>
                <a:spcPct val="100000"/>
              </a:lnSpc>
              <a:spcBef>
                <a:spcPts val="799"/>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境界層近似したときの基礎式：</a:t>
            </a:r>
            <a:endParaRPr b="0" lang="en-US" sz="2000" spc="-1" strike="noStrike">
              <a:solidFill>
                <a:srgbClr val="000000"/>
              </a:solidFill>
              <a:latin typeface="Arial"/>
            </a:endParaRPr>
          </a:p>
          <a:p>
            <a:pPr indent="0">
              <a:lnSpc>
                <a:spcPct val="100000"/>
              </a:lnSpc>
              <a:spcBef>
                <a:spcPts val="799"/>
              </a:spcBef>
              <a:buNone/>
              <a:tabLst>
                <a:tab algn="l" pos="0"/>
              </a:tabLst>
            </a:pPr>
            <a:endParaRPr b="0" lang="en-US" sz="2000" spc="-1" strike="noStrike">
              <a:solidFill>
                <a:srgbClr val="000000"/>
              </a:solidFill>
              <a:latin typeface="Arial"/>
            </a:endParaRPr>
          </a:p>
          <a:p>
            <a:pPr indent="0">
              <a:lnSpc>
                <a:spcPct val="100000"/>
              </a:lnSpc>
              <a:spcBef>
                <a:spcPts val="799"/>
              </a:spcBef>
              <a:buNone/>
              <a:tabLst>
                <a:tab algn="l" pos="0"/>
              </a:tabLst>
            </a:pPr>
            <a:endParaRPr b="0" lang="en-US" sz="2000" spc="-1" strike="noStrike">
              <a:solidFill>
                <a:srgbClr val="000000"/>
              </a:solidFill>
              <a:latin typeface="Arial"/>
            </a:endParaRPr>
          </a:p>
          <a:p>
            <a:pPr indent="0">
              <a:lnSpc>
                <a:spcPct val="100000"/>
              </a:lnSpc>
              <a:spcBef>
                <a:spcPts val="799"/>
              </a:spcBef>
              <a:buNone/>
              <a:tabLst>
                <a:tab algn="l" pos="0"/>
              </a:tabLst>
            </a:pPr>
            <a:endParaRPr b="0" lang="en-US" sz="2000" spc="-1" strike="noStrike">
              <a:solidFill>
                <a:srgbClr val="000000"/>
              </a:solidFill>
              <a:latin typeface="Arial"/>
            </a:endParaRPr>
          </a:p>
          <a:p>
            <a:pPr indent="0">
              <a:lnSpc>
                <a:spcPct val="100000"/>
              </a:lnSpc>
              <a:spcBef>
                <a:spcPts val="799"/>
              </a:spcBef>
              <a:buNone/>
              <a:tabLst>
                <a:tab algn="l" pos="0"/>
              </a:tabLst>
            </a:pPr>
            <a:endParaRPr b="0" lang="en-US" sz="2000" spc="-1" strike="noStrike">
              <a:solidFill>
                <a:srgbClr val="000000"/>
              </a:solidFill>
              <a:latin typeface="Arial"/>
            </a:endParaRPr>
          </a:p>
          <a:p>
            <a:pPr indent="0">
              <a:lnSpc>
                <a:spcPct val="100000"/>
              </a:lnSpc>
              <a:spcBef>
                <a:spcPts val="799"/>
              </a:spcBef>
              <a:buNone/>
              <a:tabLst>
                <a:tab algn="l" pos="0"/>
              </a:tabLst>
            </a:pPr>
            <a:endParaRPr b="0" lang="en-US" sz="2000" spc="-1" strike="noStrike">
              <a:solidFill>
                <a:srgbClr val="000000"/>
              </a:solidFill>
              <a:latin typeface="Arial"/>
            </a:endParaRPr>
          </a:p>
          <a:p>
            <a:pPr indent="0">
              <a:lnSpc>
                <a:spcPct val="100000"/>
              </a:lnSpc>
              <a:spcBef>
                <a:spcPts val="799"/>
              </a:spcBef>
              <a:buNone/>
              <a:tabLst>
                <a:tab algn="l" pos="0"/>
              </a:tabLst>
            </a:pPr>
            <a:endParaRPr b="0" lang="en-US" sz="2000" spc="-1" strike="noStrike">
              <a:solidFill>
                <a:srgbClr val="000000"/>
              </a:solidFill>
              <a:latin typeface="Arial"/>
            </a:endParaRPr>
          </a:p>
          <a:p>
            <a:pPr indent="0">
              <a:lnSpc>
                <a:spcPct val="100000"/>
              </a:lnSpc>
              <a:spcBef>
                <a:spcPts val="799"/>
              </a:spcBef>
              <a:buNone/>
              <a:tabLst>
                <a:tab algn="l" pos="0"/>
              </a:tabLst>
            </a:pPr>
            <a:endParaRPr b="0" lang="en-US" sz="2000" spc="-1" strike="noStrike">
              <a:solidFill>
                <a:srgbClr val="000000"/>
              </a:solidFill>
              <a:latin typeface="Arial"/>
            </a:endParaRPr>
          </a:p>
          <a:p>
            <a:pPr marL="343080" indent="0" algn="ctr">
              <a:lnSpc>
                <a:spcPct val="100000"/>
              </a:lnSpc>
              <a:spcBef>
                <a:spcPts val="961"/>
              </a:spcBef>
              <a:buNone/>
              <a:tabLst>
                <a:tab algn="l" pos="0"/>
              </a:tabLst>
            </a:pPr>
            <a:r>
              <a:rPr b="1" lang="ja-JP" sz="2400" spc="-1" strike="noStrike">
                <a:solidFill>
                  <a:srgbClr val="ff0066"/>
                </a:solidFill>
                <a:latin typeface="Times New Roman"/>
                <a:ea typeface="HG丸ｺﾞｼｯｸM-PRO"/>
              </a:rPr>
              <a:t>本質を失わずに基礎式を大幅に簡単化できた！</a:t>
            </a:r>
            <a:endParaRPr b="0" lang="en-US" sz="2400" spc="-1" strike="noStrike">
              <a:solidFill>
                <a:srgbClr val="000000"/>
              </a:solidFill>
              <a:latin typeface="Arial"/>
            </a:endParaRPr>
          </a:p>
        </p:txBody>
      </p:sp>
      <p:graphicFrame>
        <p:nvGraphicFramePr>
          <p:cNvPr id="1149" name="Object 4"/>
          <p:cNvGraphicFramePr/>
          <p:nvPr/>
        </p:nvGraphicFramePr>
        <p:xfrm>
          <a:off x="1320840" y="1447920"/>
          <a:ext cx="6298560" cy="774000"/>
        </p:xfrm>
        <a:graphic>
          <a:graphicData uri="http://schemas.openxmlformats.org/presentationml/2006/ole">
            <p:oleObj progId="Equation.DSMT4" r:id="rId1" spid="">
              <p:embed/>
              <p:pic>
                <p:nvPicPr>
                  <p:cNvPr id="1150" name="Object 4" descr=""/>
                  <p:cNvPicPr/>
                  <p:nvPr/>
                </p:nvPicPr>
                <p:blipFill>
                  <a:blip r:embed="rId2"/>
                  <a:stretch/>
                </p:blipFill>
                <p:spPr>
                  <a:xfrm>
                    <a:off x="1320840" y="1447920"/>
                    <a:ext cx="6298560" cy="774000"/>
                  </a:xfrm>
                  <a:prstGeom prst="rect">
                    <a:avLst/>
                  </a:prstGeom>
                  <a:ln w="0">
                    <a:noFill/>
                  </a:ln>
                </p:spPr>
              </p:pic>
            </p:oleObj>
          </a:graphicData>
        </a:graphic>
      </p:graphicFrame>
      <p:graphicFrame>
        <p:nvGraphicFramePr>
          <p:cNvPr id="1151" name="Object 5"/>
          <p:cNvGraphicFramePr/>
          <p:nvPr/>
        </p:nvGraphicFramePr>
        <p:xfrm>
          <a:off x="1193760" y="2743200"/>
          <a:ext cx="6654240" cy="2805840"/>
        </p:xfrm>
        <a:graphic>
          <a:graphicData uri="http://schemas.openxmlformats.org/presentationml/2006/ole">
            <p:oleObj progId="Equation.DSMT4" r:id="rId3" spid="">
              <p:embed/>
              <p:pic>
                <p:nvPicPr>
                  <p:cNvPr id="1152" name="Object 5" descr=""/>
                  <p:cNvPicPr/>
                  <p:nvPr/>
                </p:nvPicPr>
                <p:blipFill>
                  <a:blip r:embed="rId4"/>
                  <a:stretch/>
                </p:blipFill>
                <p:spPr>
                  <a:xfrm>
                    <a:off x="1193760" y="2743200"/>
                    <a:ext cx="6654240" cy="2805840"/>
                  </a:xfrm>
                  <a:prstGeom prst="rect">
                    <a:avLst/>
                  </a:prstGeom>
                  <a:ln w="0">
                    <a:noFill/>
                  </a:ln>
                </p:spPr>
              </p:pic>
            </p:oleObj>
          </a:graphicData>
        </a:graphic>
      </p:graphicFrame>
      <p:sp>
        <p:nvSpPr>
          <p:cNvPr id="1153" name="AutoShape 6"/>
          <p:cNvSpPr/>
          <p:nvPr/>
        </p:nvSpPr>
        <p:spPr>
          <a:xfrm>
            <a:off x="7238880" y="4114800"/>
            <a:ext cx="1523160" cy="608760"/>
          </a:xfrm>
          <a:prstGeom prst="wedgeRectCallout">
            <a:avLst>
              <a:gd name="adj1" fmla="val -78125"/>
              <a:gd name="adj2" fmla="val 4426"/>
            </a:avLst>
          </a:prstGeom>
          <a:solidFill>
            <a:srgbClr val="ffffff"/>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y</a:t>
            </a:r>
            <a:r>
              <a:rPr b="0" lang="ja-JP" sz="1600" spc="-1" strike="noStrike">
                <a:solidFill>
                  <a:srgbClr val="000000"/>
                </a:solidFill>
                <a:latin typeface="Times New Roman"/>
                <a:ea typeface="HG丸ｺﾞｼｯｸM-PRO"/>
              </a:rPr>
              <a:t>方向に圧力分布はほぼ一定</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速度境界層と温度境界層</a:t>
            </a:r>
            <a:endParaRPr b="0" lang="en-US" sz="3200" spc="-1" strike="noStrike">
              <a:solidFill>
                <a:srgbClr val="000000"/>
              </a:solidFill>
              <a:latin typeface="Arial"/>
            </a:endParaRPr>
          </a:p>
        </p:txBody>
      </p:sp>
      <p:sp>
        <p:nvSpPr>
          <p:cNvPr id="1155" name="PlaceHolder 2"/>
          <p:cNvSpPr>
            <a:spLocks noGrp="1"/>
          </p:cNvSpPr>
          <p:nvPr>
            <p:ph/>
          </p:nvPr>
        </p:nvSpPr>
        <p:spPr>
          <a:xfrm>
            <a:off x="152280" y="3352680"/>
            <a:ext cx="8838360" cy="297108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境界層 ～ 速度境界層 </a:t>
            </a:r>
            <a:r>
              <a:rPr b="0" lang="en-US" sz="2000" spc="-1" strike="noStrike">
                <a:solidFill>
                  <a:srgbClr val="000099"/>
                </a:solidFill>
                <a:latin typeface="Times New Roman"/>
                <a:ea typeface="HG丸ｺﾞｼｯｸM-PRO"/>
              </a:rPr>
              <a:t>&amp; </a:t>
            </a:r>
            <a:r>
              <a:rPr b="0" lang="ja-JP" sz="2000" spc="-1" strike="noStrike">
                <a:solidFill>
                  <a:srgbClr val="000099"/>
                </a:solidFill>
                <a:latin typeface="Times New Roman"/>
                <a:ea typeface="HG丸ｺﾞｼｯｸM-PRO"/>
              </a:rPr>
              <a:t>温度境界層</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どっちが厚いかはプラントル数で決まる（境界層近似を考案）．</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空気 </a:t>
            </a:r>
            <a:r>
              <a:rPr b="0" lang="en-US" sz="2000" spc="-1" strike="noStrike">
                <a:solidFill>
                  <a:srgbClr val="000099"/>
                </a:solidFill>
                <a:latin typeface="Times New Roman"/>
                <a:ea typeface="HG丸ｺﾞｼｯｸM-PRO"/>
              </a:rPr>
              <a:t>	</a:t>
            </a:r>
            <a:r>
              <a:rPr b="0" lang="en-US" sz="2000" spc="-1" strike="noStrike">
                <a:solidFill>
                  <a:srgbClr val="000099"/>
                </a:solidFill>
                <a:latin typeface="Times New Roman"/>
                <a:ea typeface="HG丸ｺﾞｼｯｸM-PRO"/>
              </a:rPr>
              <a:t>(Pr ~ 1) : </a:t>
            </a:r>
            <a:r>
              <a:rPr b="0" lang="en-US" sz="2000" spc="-1" strike="noStrike">
                <a:solidFill>
                  <a:srgbClr val="000099"/>
                </a:solidFill>
                <a:latin typeface="Symbol"/>
                <a:ea typeface="HG丸ｺﾞｼｯｸM-PRO"/>
              </a:rPr>
              <a:t>d</a:t>
            </a:r>
            <a:r>
              <a:rPr b="0" lang="en-US" sz="2000" spc="-1" strike="noStrike">
                <a:solidFill>
                  <a:srgbClr val="000099"/>
                </a:solidFill>
                <a:latin typeface="Times New Roman"/>
                <a:ea typeface="HG丸ｺﾞｼｯｸM-PRO"/>
              </a:rPr>
              <a:t> ~ </a:t>
            </a:r>
            <a:r>
              <a:rPr b="0" lang="en-US" sz="2000" spc="-1" strike="noStrike">
                <a:solidFill>
                  <a:srgbClr val="000099"/>
                </a:solidFill>
                <a:latin typeface="Symbol"/>
                <a:ea typeface="HG丸ｺﾞｼｯｸM-PRO"/>
              </a:rPr>
              <a:t>d</a:t>
            </a:r>
            <a:r>
              <a:rPr b="0" lang="en-US" sz="2000" spc="-1" strike="noStrike" baseline="-25000">
                <a:solidFill>
                  <a:srgbClr val="000099"/>
                </a:solidFill>
                <a:latin typeface="Times New Roman"/>
                <a:ea typeface="HG丸ｺﾞｼｯｸM-PRO"/>
              </a:rPr>
              <a:t>T</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水・油 </a:t>
            </a:r>
            <a:r>
              <a:rPr b="0" lang="en-US" sz="2000" spc="-1" strike="noStrike">
                <a:solidFill>
                  <a:srgbClr val="000099"/>
                </a:solidFill>
                <a:latin typeface="Times New Roman"/>
                <a:ea typeface="HG丸ｺﾞｼｯｸM-PRO"/>
              </a:rPr>
              <a:t>	</a:t>
            </a:r>
            <a:r>
              <a:rPr b="0" lang="en-US" sz="2000" spc="-1" strike="noStrike">
                <a:solidFill>
                  <a:srgbClr val="000099"/>
                </a:solidFill>
                <a:latin typeface="Times New Roman"/>
                <a:ea typeface="HG丸ｺﾞｼｯｸM-PRO"/>
              </a:rPr>
              <a:t>(Pr &gt; 1) : </a:t>
            </a:r>
            <a:r>
              <a:rPr b="0" lang="en-US" sz="2000" spc="-1" strike="noStrike">
                <a:solidFill>
                  <a:srgbClr val="000099"/>
                </a:solidFill>
                <a:latin typeface="Symbol"/>
                <a:ea typeface="HG丸ｺﾞｼｯｸM-PRO"/>
              </a:rPr>
              <a:t>d</a:t>
            </a:r>
            <a:r>
              <a:rPr b="0" lang="en-US" sz="2000" spc="-1" strike="noStrike">
                <a:solidFill>
                  <a:srgbClr val="000099"/>
                </a:solidFill>
                <a:latin typeface="Times New Roman"/>
                <a:ea typeface="HG丸ｺﾞｼｯｸM-PRO"/>
              </a:rPr>
              <a:t> &gt; </a:t>
            </a:r>
            <a:r>
              <a:rPr b="0" lang="en-US" sz="2000" spc="-1" strike="noStrike">
                <a:solidFill>
                  <a:srgbClr val="000099"/>
                </a:solidFill>
                <a:latin typeface="Symbol"/>
                <a:ea typeface="HG丸ｺﾞｼｯｸM-PRO"/>
              </a:rPr>
              <a:t>d</a:t>
            </a:r>
            <a:r>
              <a:rPr b="0" lang="en-US" sz="2000" spc="-1" strike="noStrike" baseline="-25000">
                <a:solidFill>
                  <a:srgbClr val="000099"/>
                </a:solidFill>
                <a:latin typeface="Times New Roman"/>
                <a:ea typeface="HG丸ｺﾞｼｯｸM-PRO"/>
              </a:rPr>
              <a:t>T</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液体金属 </a:t>
            </a:r>
            <a:r>
              <a:rPr b="0" lang="en-US" sz="2000" spc="-1" strike="noStrike">
                <a:solidFill>
                  <a:srgbClr val="000099"/>
                </a:solidFill>
                <a:latin typeface="Times New Roman"/>
                <a:ea typeface="HG丸ｺﾞｼｯｸM-PRO"/>
              </a:rPr>
              <a:t>	</a:t>
            </a:r>
            <a:r>
              <a:rPr b="0" lang="en-US" sz="2000" spc="-1" strike="noStrike">
                <a:solidFill>
                  <a:srgbClr val="000099"/>
                </a:solidFill>
                <a:latin typeface="Times New Roman"/>
                <a:ea typeface="HG丸ｺﾞｼｯｸM-PRO"/>
              </a:rPr>
              <a:t>(Pr &lt; 1) : </a:t>
            </a:r>
            <a:r>
              <a:rPr b="0" lang="en-US" sz="2000" spc="-1" strike="noStrike">
                <a:solidFill>
                  <a:srgbClr val="000099"/>
                </a:solidFill>
                <a:latin typeface="Symbol"/>
                <a:ea typeface="HG丸ｺﾞｼｯｸM-PRO"/>
              </a:rPr>
              <a:t>d</a:t>
            </a:r>
            <a:r>
              <a:rPr b="0" lang="en-US" sz="2000" spc="-1" strike="noStrike">
                <a:solidFill>
                  <a:srgbClr val="000099"/>
                </a:solidFill>
                <a:latin typeface="Times New Roman"/>
                <a:ea typeface="HG丸ｺﾞｼｯｸM-PRO"/>
              </a:rPr>
              <a:t> &lt; </a:t>
            </a:r>
            <a:r>
              <a:rPr b="0" lang="en-US" sz="2000" spc="-1" strike="noStrike">
                <a:solidFill>
                  <a:srgbClr val="000099"/>
                </a:solidFill>
                <a:latin typeface="Symbol"/>
                <a:ea typeface="HG丸ｺﾞｼｯｸM-PRO"/>
              </a:rPr>
              <a:t>d</a:t>
            </a:r>
            <a:r>
              <a:rPr b="0" lang="en-US" sz="2000" spc="-1" strike="noStrike" baseline="-25000">
                <a:solidFill>
                  <a:srgbClr val="000099"/>
                </a:solidFill>
                <a:latin typeface="Times New Roman"/>
                <a:ea typeface="HG丸ｺﾞｼｯｸM-PRO"/>
              </a:rPr>
              <a:t>T</a:t>
            </a:r>
            <a:endParaRPr b="0" lang="en-US" sz="2000" spc="-1" strike="noStrike">
              <a:solidFill>
                <a:srgbClr val="000000"/>
              </a:solidFill>
              <a:latin typeface="Arial"/>
            </a:endParaRPr>
          </a:p>
        </p:txBody>
      </p:sp>
      <p:grpSp>
        <p:nvGrpSpPr>
          <p:cNvPr id="1156" name="Group 4"/>
          <p:cNvGrpSpPr/>
          <p:nvPr/>
        </p:nvGrpSpPr>
        <p:grpSpPr>
          <a:xfrm>
            <a:off x="990360" y="1066680"/>
            <a:ext cx="7626240" cy="2130120"/>
            <a:chOff x="990360" y="1066680"/>
            <a:chExt cx="7626240" cy="2130120"/>
          </a:xfrm>
        </p:grpSpPr>
        <p:sp>
          <p:nvSpPr>
            <p:cNvPr id="1157" name="Rectangle 5"/>
            <p:cNvSpPr/>
            <p:nvPr/>
          </p:nvSpPr>
          <p:spPr>
            <a:xfrm>
              <a:off x="996840" y="1066680"/>
              <a:ext cx="4266360" cy="1523160"/>
            </a:xfrm>
            <a:prstGeom prst="rect">
              <a:avLst/>
            </a:prstGeom>
            <a:solidFill>
              <a:srgbClr val="ccffff"/>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1600" spc="-1" strike="noStrike">
                <a:solidFill>
                  <a:srgbClr val="000000"/>
                </a:solidFill>
                <a:latin typeface="Times New Roman"/>
                <a:ea typeface="HG丸ｺﾞｼｯｸM-PRO"/>
              </a:endParaRPr>
            </a:p>
          </p:txBody>
        </p:sp>
        <p:sp>
          <p:nvSpPr>
            <p:cNvPr id="1158" name="Rectangle 6"/>
            <p:cNvSpPr/>
            <p:nvPr/>
          </p:nvSpPr>
          <p:spPr>
            <a:xfrm>
              <a:off x="996840" y="2590920"/>
              <a:ext cx="4266360" cy="151560"/>
            </a:xfrm>
            <a:prstGeom prst="rect">
              <a:avLst/>
            </a:prstGeom>
            <a:solidFill>
              <a:srgbClr val="ff0066"/>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159" name="Arc 7"/>
            <p:cNvSpPr/>
            <p:nvPr/>
          </p:nvSpPr>
          <p:spPr>
            <a:xfrm flipV="1">
              <a:off x="2575080" y="1904400"/>
              <a:ext cx="761400" cy="685080"/>
            </a:xfrm>
            <a:custGeom>
              <a:avLst/>
              <a:gdLst>
                <a:gd name="textAreaLeft" fmla="*/ 0 w 761400"/>
                <a:gd name="textAreaRight" fmla="*/ 762120 w 761400"/>
                <a:gd name="textAreaTop" fmla="*/ 360 h 685080"/>
                <a:gd name="textAreaBottom" fmla="*/ 686160 h 68508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160" name="Line 8"/>
            <p:cNvSpPr/>
            <p:nvPr/>
          </p:nvSpPr>
          <p:spPr>
            <a:xfrm flipV="1">
              <a:off x="3336840" y="1066680"/>
              <a:ext cx="360" cy="91440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61" name="Arc 9"/>
            <p:cNvSpPr/>
            <p:nvPr/>
          </p:nvSpPr>
          <p:spPr>
            <a:xfrm flipH="1">
              <a:off x="996120" y="1905120"/>
              <a:ext cx="4266360" cy="685080"/>
            </a:xfrm>
            <a:custGeom>
              <a:avLst/>
              <a:gdLst>
                <a:gd name="textAreaLeft" fmla="*/ 360 w 4266360"/>
                <a:gd name="textAreaRight" fmla="*/ 4267440 w 4266360"/>
                <a:gd name="textAreaTop" fmla="*/ 0 h 685080"/>
                <a:gd name="textAreaBottom" fmla="*/ 685800 h 68508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162" name="Arc 10"/>
            <p:cNvSpPr/>
            <p:nvPr/>
          </p:nvSpPr>
          <p:spPr>
            <a:xfrm flipH="1" flipV="1">
              <a:off x="4120560" y="2208960"/>
              <a:ext cx="761400" cy="380160"/>
            </a:xfrm>
            <a:custGeom>
              <a:avLst/>
              <a:gdLst>
                <a:gd name="textAreaLeft" fmla="*/ 360 w 761400"/>
                <a:gd name="textAreaRight" fmla="*/ 762480 w 76140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ff0066"/>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163" name="Line 11"/>
            <p:cNvSpPr/>
            <p:nvPr/>
          </p:nvSpPr>
          <p:spPr>
            <a:xfrm flipV="1">
              <a:off x="4120920" y="1066680"/>
              <a:ext cx="360" cy="1143000"/>
            </a:xfrm>
            <a:prstGeom prst="line">
              <a:avLst/>
            </a:prstGeom>
            <a:ln w="28575">
              <a:solidFill>
                <a:srgbClr val="ff0066"/>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64" name="Text Box 12"/>
            <p:cNvSpPr/>
            <p:nvPr/>
          </p:nvSpPr>
          <p:spPr>
            <a:xfrm>
              <a:off x="2294640" y="1447920"/>
              <a:ext cx="991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速度分布</a:t>
              </a:r>
              <a:endParaRPr b="0" lang="en-US" sz="1600" spc="-1" strike="noStrike">
                <a:solidFill>
                  <a:srgbClr val="000000"/>
                </a:solidFill>
                <a:latin typeface="Arial"/>
              </a:endParaRPr>
            </a:p>
          </p:txBody>
        </p:sp>
        <p:sp>
          <p:nvSpPr>
            <p:cNvPr id="1165" name="Text Box 13"/>
            <p:cNvSpPr/>
            <p:nvPr/>
          </p:nvSpPr>
          <p:spPr>
            <a:xfrm>
              <a:off x="4116960" y="1447920"/>
              <a:ext cx="991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温度分布</a:t>
              </a:r>
              <a:endParaRPr b="0" lang="en-US" sz="1600" spc="-1" strike="noStrike">
                <a:solidFill>
                  <a:srgbClr val="000000"/>
                </a:solidFill>
                <a:latin typeface="Arial"/>
              </a:endParaRPr>
            </a:p>
          </p:txBody>
        </p:sp>
        <p:sp>
          <p:nvSpPr>
            <p:cNvPr id="1166" name="Line 14"/>
            <p:cNvSpPr/>
            <p:nvPr/>
          </p:nvSpPr>
          <p:spPr>
            <a:xfrm>
              <a:off x="5263920" y="1904760"/>
              <a:ext cx="2263680" cy="360"/>
            </a:xfrm>
            <a:prstGeom prst="line">
              <a:avLst/>
            </a:prstGeom>
            <a:ln w="9525">
              <a:solidFill>
                <a:srgbClr val="000000"/>
              </a:solidFill>
              <a:prstDash val="lgDash"/>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67" name="Text Box 15"/>
            <p:cNvSpPr/>
            <p:nvPr/>
          </p:nvSpPr>
          <p:spPr>
            <a:xfrm>
              <a:off x="2201040" y="2271600"/>
              <a:ext cx="5436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U=0</a:t>
              </a:r>
              <a:endParaRPr b="0" lang="en-US" sz="1600" spc="-1" strike="noStrike">
                <a:solidFill>
                  <a:srgbClr val="000000"/>
                </a:solidFill>
                <a:latin typeface="Arial"/>
              </a:endParaRPr>
            </a:p>
          </p:txBody>
        </p:sp>
        <p:sp>
          <p:nvSpPr>
            <p:cNvPr id="1168" name="Text Box 16"/>
            <p:cNvSpPr/>
            <p:nvPr/>
          </p:nvSpPr>
          <p:spPr>
            <a:xfrm>
              <a:off x="4521960" y="2254320"/>
              <a:ext cx="6530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T=T</a:t>
              </a:r>
              <a:r>
                <a:rPr b="0" lang="en-US" sz="1600" spc="-1" strike="noStrike" baseline="-25000">
                  <a:solidFill>
                    <a:srgbClr val="000000"/>
                  </a:solidFill>
                  <a:latin typeface="Times New Roman"/>
                  <a:ea typeface="HG丸ｺﾞｼｯｸM-PRO"/>
                </a:rPr>
                <a:t>W</a:t>
              </a:r>
              <a:endParaRPr b="0" lang="en-US" sz="1600" spc="-1" strike="noStrike">
                <a:solidFill>
                  <a:srgbClr val="000000"/>
                </a:solidFill>
                <a:latin typeface="Arial"/>
              </a:endParaRPr>
            </a:p>
          </p:txBody>
        </p:sp>
        <p:sp>
          <p:nvSpPr>
            <p:cNvPr id="1169" name="Text Box 17"/>
            <p:cNvSpPr/>
            <p:nvPr/>
          </p:nvSpPr>
          <p:spPr>
            <a:xfrm>
              <a:off x="2918520" y="1066680"/>
              <a:ext cx="41076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a:t>
              </a:r>
              <a:r>
                <a:rPr b="0" lang="en-US" sz="1600" spc="-1" strike="noStrike" baseline="-25000">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170" name="Text Box 18"/>
            <p:cNvSpPr/>
            <p:nvPr/>
          </p:nvSpPr>
          <p:spPr>
            <a:xfrm>
              <a:off x="4137840" y="1066680"/>
              <a:ext cx="3880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171" name="Line 19"/>
            <p:cNvSpPr/>
            <p:nvPr/>
          </p:nvSpPr>
          <p:spPr>
            <a:xfrm>
              <a:off x="5263920" y="2590560"/>
              <a:ext cx="2263680" cy="360"/>
            </a:xfrm>
            <a:prstGeom prst="line">
              <a:avLst/>
            </a:prstGeom>
            <a:ln w="9525">
              <a:solidFill>
                <a:srgbClr val="000000"/>
              </a:solidFill>
              <a:prstDash val="lgDash"/>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72" name="Line 20"/>
            <p:cNvSpPr/>
            <p:nvPr/>
          </p:nvSpPr>
          <p:spPr>
            <a:xfrm>
              <a:off x="5470200" y="2209680"/>
              <a:ext cx="360" cy="38088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73" name="Text Box 21"/>
            <p:cNvSpPr/>
            <p:nvPr/>
          </p:nvSpPr>
          <p:spPr>
            <a:xfrm>
              <a:off x="5545800" y="2222640"/>
              <a:ext cx="14702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ff0066"/>
                  </a:solidFill>
                  <a:latin typeface="Symbol"/>
                  <a:ea typeface="HG丸ｺﾞｼｯｸM-PRO"/>
                </a:rPr>
                <a:t>d</a:t>
              </a:r>
              <a:r>
                <a:rPr b="0" lang="en-US" sz="1600" spc="-1" strike="noStrike" baseline="-25000">
                  <a:solidFill>
                    <a:srgbClr val="ff0066"/>
                  </a:solidFill>
                  <a:latin typeface="Times New Roman"/>
                  <a:ea typeface="HG丸ｺﾞｼｯｸM-PRO"/>
                </a:rPr>
                <a:t>T</a:t>
              </a:r>
              <a:r>
                <a:rPr b="0" lang="en-US" sz="1600" spc="-1" strike="noStrike">
                  <a:solidFill>
                    <a:srgbClr val="ff0066"/>
                  </a:solidFill>
                  <a:latin typeface="Symbol"/>
                  <a:ea typeface="HG丸ｺﾞｼｯｸM-PRO"/>
                </a:rPr>
                <a:t>:</a:t>
              </a:r>
              <a:r>
                <a:rPr b="1" lang="ja-JP" sz="1600" spc="-1" strike="noStrike">
                  <a:solidFill>
                    <a:srgbClr val="ff0066"/>
                  </a:solidFill>
                  <a:latin typeface="Times New Roman"/>
                  <a:ea typeface="HG丸ｺﾞｼｯｸM-PRO"/>
                </a:rPr>
                <a:t>温度境界層</a:t>
              </a:r>
              <a:endParaRPr b="0" lang="en-US" sz="1600" spc="-1" strike="noStrike">
                <a:solidFill>
                  <a:srgbClr val="000000"/>
                </a:solidFill>
                <a:latin typeface="Arial"/>
              </a:endParaRPr>
            </a:p>
          </p:txBody>
        </p:sp>
        <p:sp>
          <p:nvSpPr>
            <p:cNvPr id="1174" name="Line 22"/>
            <p:cNvSpPr/>
            <p:nvPr/>
          </p:nvSpPr>
          <p:spPr>
            <a:xfrm>
              <a:off x="996840" y="2743200"/>
              <a:ext cx="360" cy="30456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75" name="Line 23"/>
            <p:cNvSpPr/>
            <p:nvPr/>
          </p:nvSpPr>
          <p:spPr>
            <a:xfrm>
              <a:off x="5263920" y="2743200"/>
              <a:ext cx="360" cy="30456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76" name="Line 24"/>
            <p:cNvSpPr/>
            <p:nvPr/>
          </p:nvSpPr>
          <p:spPr>
            <a:xfrm>
              <a:off x="996840" y="2895480"/>
              <a:ext cx="4267080" cy="36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77" name="Text Box 25"/>
            <p:cNvSpPr/>
            <p:nvPr/>
          </p:nvSpPr>
          <p:spPr>
            <a:xfrm>
              <a:off x="3052440" y="2863800"/>
              <a:ext cx="304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L</a:t>
              </a:r>
              <a:endParaRPr b="0" lang="en-US" sz="1600" spc="-1" strike="noStrike">
                <a:solidFill>
                  <a:srgbClr val="000000"/>
                </a:solidFill>
                <a:latin typeface="Arial"/>
              </a:endParaRPr>
            </a:p>
          </p:txBody>
        </p:sp>
        <p:sp>
          <p:nvSpPr>
            <p:cNvPr id="1178" name="Arc 26"/>
            <p:cNvSpPr/>
            <p:nvPr/>
          </p:nvSpPr>
          <p:spPr>
            <a:xfrm flipH="1">
              <a:off x="990000" y="2209680"/>
              <a:ext cx="4266360" cy="380160"/>
            </a:xfrm>
            <a:custGeom>
              <a:avLst/>
              <a:gdLst>
                <a:gd name="textAreaLeft" fmla="*/ 360 w 4266360"/>
                <a:gd name="textAreaRight" fmla="*/ 4267440 w 426636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ff0066"/>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179" name="Line 27"/>
            <p:cNvSpPr/>
            <p:nvPr/>
          </p:nvSpPr>
          <p:spPr>
            <a:xfrm>
              <a:off x="5257800" y="2209680"/>
              <a:ext cx="669600" cy="360"/>
            </a:xfrm>
            <a:prstGeom prst="line">
              <a:avLst/>
            </a:prstGeom>
            <a:ln w="9525">
              <a:solidFill>
                <a:srgbClr val="ff0066"/>
              </a:solidFill>
              <a:prstDash val="lgDash"/>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180" name="Line 28"/>
            <p:cNvSpPr/>
            <p:nvPr/>
          </p:nvSpPr>
          <p:spPr>
            <a:xfrm>
              <a:off x="7253280" y="1904760"/>
              <a:ext cx="360" cy="68580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181" name="Text Box 29"/>
            <p:cNvSpPr/>
            <p:nvPr/>
          </p:nvSpPr>
          <p:spPr>
            <a:xfrm>
              <a:off x="7218000" y="2057400"/>
              <a:ext cx="13986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Symbol"/>
                  <a:ea typeface="HG丸ｺﾞｼｯｸM-PRO"/>
                </a:rPr>
                <a:t>d:</a:t>
              </a:r>
              <a:r>
                <a:rPr b="0" lang="ja-JP" sz="1600" spc="-1" strike="noStrike">
                  <a:solidFill>
                    <a:srgbClr val="000000"/>
                  </a:solidFill>
                  <a:latin typeface="Symbol"/>
                  <a:ea typeface="HG丸ｺﾞｼｯｸM-PRO"/>
                </a:rPr>
                <a:t>速度境界層</a:t>
              </a:r>
              <a:endParaRPr b="0" lang="en-US" sz="1600" spc="-1" strike="noStrike">
                <a:solidFill>
                  <a:srgbClr val="000000"/>
                </a:solidFill>
                <a:latin typeface="Arial"/>
              </a:endParaRPr>
            </a:p>
          </p:txBody>
        </p:sp>
      </p:grpSp>
      <p:pic>
        <p:nvPicPr>
          <p:cNvPr id="1182" name="Picture 30" descr=""/>
          <p:cNvPicPr/>
          <p:nvPr/>
        </p:nvPicPr>
        <p:blipFill>
          <a:blip r:embed="rId1"/>
          <a:stretch/>
        </p:blipFill>
        <p:spPr>
          <a:xfrm>
            <a:off x="4952880" y="4267080"/>
            <a:ext cx="1383480" cy="2102760"/>
          </a:xfrm>
          <a:prstGeom prst="rect">
            <a:avLst/>
          </a:prstGeom>
          <a:ln w="0">
            <a:noFill/>
          </a:ln>
        </p:spPr>
      </p:pic>
      <p:sp>
        <p:nvSpPr>
          <p:cNvPr id="1183" name="Text Box 31"/>
          <p:cNvSpPr/>
          <p:nvPr/>
        </p:nvSpPr>
        <p:spPr>
          <a:xfrm>
            <a:off x="6387480" y="5091120"/>
            <a:ext cx="1450080" cy="8197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Ludwig Prandtl</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(1875-1953)</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Germany</a:t>
            </a:r>
            <a:endParaRPr b="0" lang="en-US" sz="1600" spc="-1" strike="noStrike">
              <a:solidFill>
                <a:srgbClr val="000000"/>
              </a:solidFill>
              <a:latin typeface="Arial"/>
            </a:endParaRPr>
          </a:p>
        </p:txBody>
      </p:sp>
      <p:sp>
        <p:nvSpPr>
          <p:cNvPr id="1184" name="Text Box 32"/>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mc:AlternateContent>
        <mc:Choice xmlns:a14="http://schemas.microsoft.com/office/drawing/2010/main" Requires="a14">
          <p:sp>
            <p:nvSpPr>
              <p:cNvPr id="1185" name="テキスト ボックス 1"/>
              <p:cNvSpPr txBox="1"/>
              <p:nvPr/>
            </p:nvSpPr>
            <p:spPr>
              <a:xfrm>
                <a:off x="704880" y="5715000"/>
                <a:ext cx="2989800" cy="493560"/>
              </a:xfrm>
              <a:prstGeom prst="rect">
                <a:avLst/>
              </a:prstGeom>
            </p:spPr>
            <p:txBody>
              <a:bodyPr/>
              <a:p>
                <a14:m>
                  <m:oMath xmlns:m="http://schemas.openxmlformats.org/officeDocument/2006/math">
                    <m:r>
                      <m:t xml:space="preserve">𝑃𝑟</m:t>
                    </m:r>
                    <m:r>
                      <m:t xml:space="preserve">=</m:t>
                    </m:r>
                    <m:f>
                      <m:num>
                        <m:r>
                          <m:t xml:space="preserve">𝜈</m:t>
                        </m:r>
                      </m:num>
                      <m:den>
                        <m:r>
                          <m:t xml:space="preserve">𝛼</m:t>
                        </m:r>
                      </m:den>
                    </m:f>
                    <m:r>
                      <m:t xml:space="preserve">;</m:t>
                    </m:r>
                    <m:f>
                      <m:num>
                        <m:r>
                          <m:t xml:space="preserve">𝜕</m:t>
                        </m:r>
                        <m:r>
                          <m:t xml:space="preserve">𝑢</m:t>
                        </m:r>
                      </m:num>
                      <m:den>
                        <m:r>
                          <m:t xml:space="preserve">𝜕</m:t>
                        </m:r>
                        <m:r>
                          <m:t xml:space="preserve">𝑡</m:t>
                        </m:r>
                      </m:den>
                    </m:f>
                    <m:r>
                      <m:t xml:space="preserve">=</m:t>
                    </m:r>
                    <m:r>
                      <m:t xml:space="preserve">𝜈</m:t>
                    </m:r>
                    <m:f>
                      <m:num>
                        <m:sSup>
                          <m:e>
                            <m:r>
                              <m:t xml:space="preserve">𝜕</m:t>
                            </m:r>
                          </m:e>
                          <m:sup>
                            <m:r>
                              <m:t xml:space="preserve">2</m:t>
                            </m:r>
                          </m:sup>
                        </m:sSup>
                        <m:r>
                          <m:t xml:space="preserve">𝑢</m:t>
                        </m:r>
                      </m:num>
                      <m:den>
                        <m:r>
                          <m:t xml:space="preserve">𝜕</m:t>
                        </m:r>
                        <m:sSup>
                          <m:e>
                            <m:r>
                              <m:t xml:space="preserve">𝑥</m:t>
                            </m:r>
                          </m:e>
                          <m:sup>
                            <m:r>
                              <m:t xml:space="preserve">2</m:t>
                            </m:r>
                          </m:sup>
                        </m:sSup>
                      </m:den>
                    </m:f>
                    <m:r>
                      <m:t xml:space="preserve">;</m:t>
                    </m:r>
                    <m:f>
                      <m:num>
                        <m:r>
                          <m:t xml:space="preserve">𝜕</m:t>
                        </m:r>
                        <m:r>
                          <m:t xml:space="preserve">𝑇</m:t>
                        </m:r>
                      </m:num>
                      <m:den>
                        <m:r>
                          <m:t xml:space="preserve">𝜕</m:t>
                        </m:r>
                        <m:r>
                          <m:t xml:space="preserve">𝑡</m:t>
                        </m:r>
                      </m:den>
                    </m:f>
                    <m:r>
                      <m:t xml:space="preserve">=</m:t>
                    </m:r>
                    <m:r>
                      <m:t xml:space="preserve">𝛼</m:t>
                    </m:r>
                    <m:f>
                      <m:num>
                        <m:sSup>
                          <m:e>
                            <m:r>
                              <m:t xml:space="preserve">𝜕</m:t>
                            </m:r>
                          </m:e>
                          <m:sup>
                            <m:r>
                              <m:t xml:space="preserve">2</m:t>
                            </m:r>
                          </m:sup>
                        </m:sSup>
                        <m:r>
                          <m:t xml:space="preserve">𝑇</m:t>
                        </m:r>
                      </m:num>
                      <m:den>
                        <m:r>
                          <m:t xml:space="preserve">𝜕</m:t>
                        </m:r>
                        <m:sSup>
                          <m:e>
                            <m:r>
                              <m:t xml:space="preserve">𝑥</m:t>
                            </m:r>
                          </m:e>
                          <m:sup>
                            <m:r>
                              <m:t xml:space="preserve">2</m:t>
                            </m:r>
                          </m:sup>
                        </m:sSup>
                      </m:den>
                    </m:f>
                  </m:oMath>
                </a14:m>
              </a:p>
            </p:txBody>
          </p:sp>
        </mc:Choice>
        <mc:Fallback/>
      </mc:AlternateContent>
    </p:spTree>
  </p:cSld>
  <mc:AlternateContent>
    <mc:Choice Requires="p14">
      <p:transition spd="slow" p14:dur="1500">
        <p:random/>
      </p:transition>
    </mc:Choice>
    <mc:Fallback>
      <p:transition spd="slow">
        <p:random/>
      </p:transition>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4.4 </a:t>
            </a:r>
            <a:r>
              <a:rPr b="1" lang="ja-JP" sz="3200" spc="-1" strike="noStrike">
                <a:solidFill>
                  <a:srgbClr val="000099"/>
                </a:solidFill>
                <a:latin typeface="Times New Roman"/>
                <a:ea typeface="HG丸ｺﾞｼｯｸM-PRO"/>
              </a:rPr>
              <a:t>乱流における伝熱</a:t>
            </a:r>
            <a:endParaRPr b="0" lang="en-US" sz="3200" spc="-1" strike="noStrike">
              <a:solidFill>
                <a:srgbClr val="000000"/>
              </a:solidFill>
              <a:latin typeface="Arial"/>
            </a:endParaRPr>
          </a:p>
        </p:txBody>
      </p:sp>
      <p:sp>
        <p:nvSpPr>
          <p:cNvPr id="1187" name="PlaceHolder 2"/>
          <p:cNvSpPr>
            <a:spLocks noGrp="1"/>
          </p:cNvSpPr>
          <p:nvPr>
            <p:ph/>
          </p:nvPr>
        </p:nvSpPr>
        <p:spPr>
          <a:xfrm>
            <a:off x="152280" y="1003680"/>
            <a:ext cx="8838360" cy="5180760"/>
          </a:xfrm>
          <a:prstGeom prst="rect">
            <a:avLst/>
          </a:prstGeom>
          <a:noFill/>
          <a:ln w="0">
            <a:noFill/>
          </a:ln>
        </p:spPr>
        <p:txBody>
          <a:bodyPr numCol="1" spcCol="0" lIns="90000" rIns="90000" tIns="45000" bIns="45000" anchor="t">
            <a:noAutofit/>
          </a:bodyPr>
          <a:p>
            <a:pPr marL="343080" indent="-343080">
              <a:lnSpc>
                <a:spcPct val="100000"/>
              </a:lnSpc>
              <a:spcBef>
                <a:spcPts val="2001"/>
              </a:spcBef>
              <a:buClr>
                <a:srgbClr val="000099"/>
              </a:buClr>
              <a:buFont typeface="Wingdings" charset="2"/>
              <a:buChar char=""/>
            </a:pPr>
            <a:r>
              <a:rPr b="0" lang="ja-JP" sz="2000" spc="-1" strike="noStrike">
                <a:solidFill>
                  <a:srgbClr val="000099"/>
                </a:solidFill>
                <a:latin typeface="Times New Roman"/>
                <a:ea typeface="HG丸ｺﾞｼｯｸM-PRO"/>
              </a:rPr>
              <a:t>流れ：層流 </a:t>
            </a:r>
            <a:r>
              <a:rPr b="0" lang="en-US" sz="2000" spc="-1" strike="noStrike">
                <a:solidFill>
                  <a:srgbClr val="000099"/>
                </a:solidFill>
                <a:latin typeface="Times New Roman"/>
                <a:ea typeface="HG丸ｺﾞｼｯｸM-PRO"/>
              </a:rPr>
              <a:t>(Laminar flow) &amp; </a:t>
            </a:r>
            <a:r>
              <a:rPr b="0" lang="ja-JP" sz="2000" spc="-1" strike="noStrike">
                <a:solidFill>
                  <a:srgbClr val="000099"/>
                </a:solidFill>
                <a:latin typeface="Times New Roman"/>
                <a:ea typeface="HG丸ｺﾞｼｯｸM-PRO"/>
              </a:rPr>
              <a:t>乱流 </a:t>
            </a:r>
            <a:r>
              <a:rPr b="0" lang="en-US" sz="2000" spc="-1" strike="noStrike">
                <a:solidFill>
                  <a:srgbClr val="000099"/>
                </a:solidFill>
                <a:latin typeface="Times New Roman"/>
                <a:ea typeface="HG丸ｺﾞｼｯｸM-PRO"/>
              </a:rPr>
              <a:t>(Turbulent flow)</a:t>
            </a:r>
            <a:endParaRPr b="0" lang="en-US" sz="2000" spc="-1" strike="noStrike">
              <a:solidFill>
                <a:srgbClr val="000000"/>
              </a:solidFill>
              <a:latin typeface="Arial"/>
            </a:endParaRPr>
          </a:p>
          <a:p>
            <a:pPr lvl="1" marL="743040" indent="-285840">
              <a:lnSpc>
                <a:spcPct val="100000"/>
              </a:lnSpc>
              <a:spcBef>
                <a:spcPts val="2001"/>
              </a:spcBef>
              <a:buClr>
                <a:srgbClr val="000099"/>
              </a:buClr>
              <a:buFont typeface="Symbol"/>
              <a:buChar char=""/>
            </a:pPr>
            <a:r>
              <a:rPr b="0" lang="ja-JP" sz="2000" spc="-1" strike="noStrike">
                <a:solidFill>
                  <a:srgbClr val="000099"/>
                </a:solidFill>
                <a:latin typeface="Times New Roman"/>
                <a:ea typeface="HG丸ｺﾞｼｯｸM-PRO"/>
              </a:rPr>
              <a:t>層流（流速が時間的に一定）</a:t>
            </a:r>
            <a:endParaRPr b="0" lang="en-US" sz="2000" spc="-1" strike="noStrike">
              <a:solidFill>
                <a:srgbClr val="000000"/>
              </a:solidFill>
              <a:latin typeface="Arial"/>
            </a:endParaRPr>
          </a:p>
          <a:p>
            <a:pPr lvl="1" marL="743040" indent="-285840">
              <a:lnSpc>
                <a:spcPct val="100000"/>
              </a:lnSpc>
              <a:spcBef>
                <a:spcPts val="2001"/>
              </a:spcBef>
              <a:buClr>
                <a:srgbClr val="000099"/>
              </a:buClr>
              <a:buFont typeface="Symbol"/>
              <a:buChar char=""/>
            </a:pP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乱流（流速が不規則に変動）</a:t>
            </a:r>
            <a:endParaRPr b="0" lang="en-US" sz="2000" spc="-1" strike="noStrike">
              <a:solidFill>
                <a:srgbClr val="000000"/>
              </a:solidFill>
              <a:latin typeface="Arial"/>
            </a:endParaRPr>
          </a:p>
          <a:p>
            <a:pPr marL="343080" indent="-343080">
              <a:lnSpc>
                <a:spcPct val="100000"/>
              </a:lnSpc>
              <a:spcBef>
                <a:spcPts val="2001"/>
              </a:spcBef>
              <a:buClr>
                <a:srgbClr val="000099"/>
              </a:buClr>
              <a:buFont typeface="Wingdings" charset="2"/>
              <a:buChar char=""/>
            </a:pPr>
            <a:r>
              <a:rPr b="0" lang="ja-JP" sz="2000" spc="-1" strike="noStrike">
                <a:solidFill>
                  <a:srgbClr val="000099"/>
                </a:solidFill>
                <a:latin typeface="Times New Roman"/>
                <a:ea typeface="HG丸ｺﾞｼｯｸM-PRO"/>
              </a:rPr>
              <a:t>どんなとき層流でどんなとき乱流か？</a:t>
            </a:r>
            <a:endParaRPr b="0" lang="en-US" sz="2000" spc="-1" strike="noStrike">
              <a:solidFill>
                <a:srgbClr val="000000"/>
              </a:solidFill>
              <a:latin typeface="Arial"/>
            </a:endParaRPr>
          </a:p>
          <a:p>
            <a:pPr lvl="1" marL="743040" indent="-285840">
              <a:lnSpc>
                <a:spcPct val="100000"/>
              </a:lnSpc>
              <a:spcBef>
                <a:spcPts val="2001"/>
              </a:spcBef>
              <a:buClr>
                <a:srgbClr val="000099"/>
              </a:buClr>
              <a:buFont typeface="Symbol"/>
              <a:buChar char=""/>
            </a:pPr>
            <a:r>
              <a:rPr b="0" lang="ja-JP" sz="2000" spc="-1" strike="noStrike">
                <a:solidFill>
                  <a:srgbClr val="000099"/>
                </a:solidFill>
                <a:latin typeface="Times New Roman"/>
                <a:ea typeface="HG丸ｺﾞｼｯｸM-PRO"/>
              </a:rPr>
              <a:t>レイノルズ数が小さいと層流，大きいと乱流</a:t>
            </a:r>
            <a:endParaRPr b="0" lang="en-US" sz="2000" spc="-1" strike="noStrike">
              <a:solidFill>
                <a:srgbClr val="000000"/>
              </a:solidFill>
              <a:latin typeface="Arial"/>
            </a:endParaRPr>
          </a:p>
          <a:p>
            <a:pPr lvl="1" marL="743040" indent="-285840">
              <a:lnSpc>
                <a:spcPct val="100000"/>
              </a:lnSpc>
              <a:spcBef>
                <a:spcPts val="2001"/>
              </a:spcBef>
              <a:buClr>
                <a:srgbClr val="000099"/>
              </a:buClr>
              <a:buFont typeface="Symbol"/>
              <a:buChar char=""/>
            </a:pPr>
            <a:r>
              <a:rPr b="0" lang="ja-JP" sz="2000" spc="-1" strike="noStrike">
                <a:solidFill>
                  <a:srgbClr val="000099"/>
                </a:solidFill>
                <a:latin typeface="Times New Roman"/>
                <a:ea typeface="HG丸ｺﾞｼｯｸM-PRO"/>
              </a:rPr>
              <a:t>円管内流れの場合：</a:t>
            </a:r>
            <a:r>
              <a:rPr b="0" lang="en-US" sz="2000" spc="-1" strike="noStrike">
                <a:solidFill>
                  <a:srgbClr val="000099"/>
                </a:solidFill>
                <a:latin typeface="Times New Roman"/>
                <a:ea typeface="HG丸ｺﾞｼｯｸM-PRO"/>
              </a:rPr>
              <a:t>Re &gt; 2,300 </a:t>
            </a:r>
            <a:r>
              <a:rPr b="0" lang="ja-JP" sz="2000" spc="-1" strike="noStrike">
                <a:solidFill>
                  <a:srgbClr val="000099"/>
                </a:solidFill>
                <a:latin typeface="Times New Roman"/>
                <a:ea typeface="HG丸ｺﾞｼｯｸM-PRO"/>
              </a:rPr>
              <a:t>で乱流</a:t>
            </a:r>
            <a:endParaRPr b="0" lang="en-US" sz="2000" spc="-1" strike="noStrike">
              <a:solidFill>
                <a:srgbClr val="000000"/>
              </a:solidFill>
              <a:latin typeface="Arial"/>
            </a:endParaRPr>
          </a:p>
          <a:p>
            <a:pPr lvl="1" marL="743040" indent="-285840">
              <a:lnSpc>
                <a:spcPct val="100000"/>
              </a:lnSpc>
              <a:spcBef>
                <a:spcPts val="2001"/>
              </a:spcBef>
              <a:buClr>
                <a:srgbClr val="000099"/>
              </a:buClr>
              <a:buFont typeface="Symbol"/>
              <a:buChar char=""/>
            </a:pPr>
            <a:r>
              <a:rPr b="0" lang="en-US" sz="2000" spc="-1" strike="noStrike">
                <a:solidFill>
                  <a:srgbClr val="000099"/>
                </a:solidFill>
                <a:latin typeface="Times New Roman"/>
                <a:ea typeface="HG丸ｺﾞｼｯｸM-PRO"/>
              </a:rPr>
              <a:t>Water, D = 10 mm, U = 1 m/s </a:t>
            </a:r>
            <a:r>
              <a:rPr b="0" lang="ja-JP" sz="2000" spc="-1" strike="noStrike">
                <a:solidFill>
                  <a:srgbClr val="000099"/>
                </a:solidFill>
                <a:latin typeface="Times New Roman"/>
                <a:ea typeface="HG丸ｺﾞｼｯｸM-PRO"/>
              </a:rPr>
              <a:t>だと</a:t>
            </a:r>
            <a:endParaRPr b="0" lang="en-US" sz="2000" spc="-1" strike="noStrike">
              <a:solidFill>
                <a:srgbClr val="000000"/>
              </a:solidFill>
              <a:latin typeface="Arial"/>
            </a:endParaRPr>
          </a:p>
          <a:p>
            <a:pPr lvl="1" marL="743040" indent="-285840">
              <a:lnSpc>
                <a:spcPct val="100000"/>
              </a:lnSpc>
              <a:spcBef>
                <a:spcPts val="2001"/>
              </a:spcBef>
              <a:buClr>
                <a:srgbClr val="000099"/>
              </a:buClr>
              <a:buFont typeface="Symbol"/>
              <a:buChar char=""/>
            </a:pPr>
            <a:r>
              <a:rPr b="0" lang="en-US" sz="2000" spc="-1" strike="noStrike">
                <a:solidFill>
                  <a:srgbClr val="000099"/>
                </a:solidFill>
                <a:latin typeface="Times New Roman"/>
                <a:ea typeface="HG丸ｺﾞｼｯｸM-PRO"/>
              </a:rPr>
              <a:t>Air, D = 10 mm, U = 1 m/s </a:t>
            </a:r>
            <a:r>
              <a:rPr b="0" lang="ja-JP" sz="2000" spc="-1" strike="noStrike">
                <a:solidFill>
                  <a:srgbClr val="000099"/>
                </a:solidFill>
                <a:latin typeface="Times New Roman"/>
                <a:ea typeface="HG丸ｺﾞｼｯｸM-PRO"/>
              </a:rPr>
              <a:t>だと</a:t>
            </a:r>
            <a:endParaRPr b="0" lang="en-US" sz="2000" spc="-1" strike="noStrike">
              <a:solidFill>
                <a:srgbClr val="000000"/>
              </a:solidFill>
              <a:latin typeface="Arial"/>
            </a:endParaRPr>
          </a:p>
        </p:txBody>
      </p:sp>
      <p:graphicFrame>
        <p:nvGraphicFramePr>
          <p:cNvPr id="1188" name="Object 4"/>
          <p:cNvGraphicFramePr/>
          <p:nvPr/>
        </p:nvGraphicFramePr>
        <p:xfrm>
          <a:off x="6896160" y="3505680"/>
          <a:ext cx="1789920" cy="774000"/>
        </p:xfrm>
        <a:graphic>
          <a:graphicData uri="http://schemas.openxmlformats.org/presentationml/2006/ole">
            <p:oleObj progId="Equation.DSMT4" r:id="rId1" spid="">
              <p:embed/>
              <p:pic>
                <p:nvPicPr>
                  <p:cNvPr id="1189" name="Object 4" descr=""/>
                  <p:cNvPicPr/>
                  <p:nvPr/>
                </p:nvPicPr>
                <p:blipFill>
                  <a:blip r:embed="rId2"/>
                  <a:stretch/>
                </p:blipFill>
                <p:spPr>
                  <a:xfrm>
                    <a:off x="6896160" y="3505680"/>
                    <a:ext cx="1789920" cy="774000"/>
                  </a:xfrm>
                  <a:prstGeom prst="rect">
                    <a:avLst/>
                  </a:prstGeom>
                  <a:ln w="0">
                    <a:noFill/>
                  </a:ln>
                </p:spPr>
              </p:pic>
            </p:oleObj>
          </a:graphicData>
        </a:graphic>
      </p:graphicFrame>
      <p:sp>
        <p:nvSpPr>
          <p:cNvPr id="1190" name="Freeform 5"/>
          <p:cNvSpPr/>
          <p:nvPr/>
        </p:nvSpPr>
        <p:spPr>
          <a:xfrm>
            <a:off x="6095880" y="3670560"/>
            <a:ext cx="761400" cy="227880"/>
          </a:xfrm>
          <a:custGeom>
            <a:avLst/>
            <a:gdLst>
              <a:gd name="textAreaLeft" fmla="*/ 0 w 761400"/>
              <a:gd name="textAreaRight" fmla="*/ 762120 w 761400"/>
              <a:gd name="textAreaTop" fmla="*/ 0 h 227880"/>
              <a:gd name="textAreaBottom" fmla="*/ 228600 h 227880"/>
            </a:gdLst>
            <a:ahLst/>
            <a:rect l="textAreaLeft" t="textAreaTop" r="textAreaRight" b="textAreaBottom"/>
            <a:pathLst>
              <a:path w="480" h="144">
                <a:moveTo>
                  <a:pt x="0" y="0"/>
                </a:moveTo>
                <a:lnTo>
                  <a:pt x="288" y="0"/>
                </a:lnTo>
                <a:lnTo>
                  <a:pt x="288" y="144"/>
                </a:lnTo>
                <a:lnTo>
                  <a:pt x="480" y="144"/>
                </a:lnTo>
              </a:path>
            </a:pathLst>
          </a:custGeom>
          <a:noFill/>
          <a:ln w="25400">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191" name="Object 6"/>
          <p:cNvGraphicFramePr/>
          <p:nvPr/>
        </p:nvGraphicFramePr>
        <p:xfrm>
          <a:off x="5791320" y="4737600"/>
          <a:ext cx="2945520" cy="710640"/>
        </p:xfrm>
        <a:graphic>
          <a:graphicData uri="http://schemas.openxmlformats.org/presentationml/2006/ole">
            <p:oleObj progId="Equation.DSMT4" r:id="rId3" spid="">
              <p:embed/>
              <p:pic>
                <p:nvPicPr>
                  <p:cNvPr id="1192" name="Object 6" descr=""/>
                  <p:cNvPicPr/>
                  <p:nvPr/>
                </p:nvPicPr>
                <p:blipFill>
                  <a:blip r:embed="rId4"/>
                  <a:stretch/>
                </p:blipFill>
                <p:spPr>
                  <a:xfrm>
                    <a:off x="5791320" y="4737600"/>
                    <a:ext cx="2945520" cy="710640"/>
                  </a:xfrm>
                  <a:prstGeom prst="rect">
                    <a:avLst/>
                  </a:prstGeom>
                  <a:ln w="0">
                    <a:noFill/>
                  </a:ln>
                </p:spPr>
              </p:pic>
            </p:oleObj>
          </a:graphicData>
        </a:graphic>
      </p:graphicFrame>
      <p:sp>
        <p:nvSpPr>
          <p:cNvPr id="1193" name="Freeform 7"/>
          <p:cNvSpPr/>
          <p:nvPr/>
        </p:nvSpPr>
        <p:spPr>
          <a:xfrm>
            <a:off x="4648320" y="4889880"/>
            <a:ext cx="1142280" cy="227880"/>
          </a:xfrm>
          <a:custGeom>
            <a:avLst/>
            <a:gdLst>
              <a:gd name="textAreaLeft" fmla="*/ 0 w 1142280"/>
              <a:gd name="textAreaRight" fmla="*/ 1143000 w 1142280"/>
              <a:gd name="textAreaTop" fmla="*/ 0 h 227880"/>
              <a:gd name="textAreaBottom" fmla="*/ 228600 h 227880"/>
            </a:gdLst>
            <a:ahLst/>
            <a:rect l="textAreaLeft" t="textAreaTop" r="textAreaRight" b="textAreaBottom"/>
            <a:pathLst>
              <a:path w="480" h="144">
                <a:moveTo>
                  <a:pt x="0" y="0"/>
                </a:moveTo>
                <a:lnTo>
                  <a:pt x="288" y="0"/>
                </a:lnTo>
                <a:lnTo>
                  <a:pt x="288" y="144"/>
                </a:lnTo>
                <a:lnTo>
                  <a:pt x="480" y="144"/>
                </a:lnTo>
              </a:path>
            </a:pathLst>
          </a:custGeom>
          <a:noFill/>
          <a:ln w="25400">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194" name="Object 8"/>
          <p:cNvGraphicFramePr/>
          <p:nvPr/>
        </p:nvGraphicFramePr>
        <p:xfrm>
          <a:off x="5791320" y="5550480"/>
          <a:ext cx="2932920" cy="710640"/>
        </p:xfrm>
        <a:graphic>
          <a:graphicData uri="http://schemas.openxmlformats.org/presentationml/2006/ole">
            <p:oleObj progId="Equation.DSMT4" r:id="rId5" spid="">
              <p:embed/>
              <p:pic>
                <p:nvPicPr>
                  <p:cNvPr id="1195" name="Object 8" descr=""/>
                  <p:cNvPicPr/>
                  <p:nvPr/>
                </p:nvPicPr>
                <p:blipFill>
                  <a:blip r:embed="rId6"/>
                  <a:stretch/>
                </p:blipFill>
                <p:spPr>
                  <a:xfrm>
                    <a:off x="5791320" y="5550480"/>
                    <a:ext cx="2932920" cy="710640"/>
                  </a:xfrm>
                  <a:prstGeom prst="rect">
                    <a:avLst/>
                  </a:prstGeom>
                  <a:ln w="0">
                    <a:noFill/>
                  </a:ln>
                </p:spPr>
              </p:pic>
            </p:oleObj>
          </a:graphicData>
        </a:graphic>
      </p:graphicFrame>
      <p:sp>
        <p:nvSpPr>
          <p:cNvPr id="1196" name="Freeform 9"/>
          <p:cNvSpPr/>
          <p:nvPr/>
        </p:nvSpPr>
        <p:spPr>
          <a:xfrm>
            <a:off x="4343400" y="5499360"/>
            <a:ext cx="1447200" cy="380160"/>
          </a:xfrm>
          <a:custGeom>
            <a:avLst/>
            <a:gdLst>
              <a:gd name="textAreaLeft" fmla="*/ 0 w 1447200"/>
              <a:gd name="textAreaRight" fmla="*/ 1447920 w 1447200"/>
              <a:gd name="textAreaTop" fmla="*/ 0 h 380160"/>
              <a:gd name="textAreaBottom" fmla="*/ 380880 h 380160"/>
            </a:gdLst>
            <a:ahLst/>
            <a:rect l="textAreaLeft" t="textAreaTop" r="textAreaRight" b="textAreaBottom"/>
            <a:pathLst>
              <a:path w="480" h="144">
                <a:moveTo>
                  <a:pt x="0" y="0"/>
                </a:moveTo>
                <a:lnTo>
                  <a:pt x="288" y="0"/>
                </a:lnTo>
                <a:lnTo>
                  <a:pt x="288" y="144"/>
                </a:lnTo>
                <a:lnTo>
                  <a:pt x="480" y="144"/>
                </a:lnTo>
              </a:path>
            </a:pathLst>
          </a:custGeom>
          <a:noFill/>
          <a:ln w="25400">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pic>
        <p:nvPicPr>
          <p:cNvPr id="1197" name="Picture 10" descr=""/>
          <p:cNvPicPr/>
          <p:nvPr/>
        </p:nvPicPr>
        <p:blipFill>
          <a:blip r:embed="rId7"/>
          <a:stretch/>
        </p:blipFill>
        <p:spPr>
          <a:xfrm>
            <a:off x="6705720" y="927360"/>
            <a:ext cx="1186560" cy="1699560"/>
          </a:xfrm>
          <a:prstGeom prst="rect">
            <a:avLst/>
          </a:prstGeom>
          <a:ln w="0">
            <a:noFill/>
          </a:ln>
        </p:spPr>
      </p:pic>
      <p:sp>
        <p:nvSpPr>
          <p:cNvPr id="1198" name="Text Box 11"/>
          <p:cNvSpPr/>
          <p:nvPr/>
        </p:nvSpPr>
        <p:spPr>
          <a:xfrm>
            <a:off x="6462360" y="2589480"/>
            <a:ext cx="1689480" cy="8197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Osborne Reynolds</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(1842-1912)</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England</a:t>
            </a:r>
            <a:endParaRPr b="0" lang="en-US" sz="1600" spc="-1" strike="noStrike">
              <a:solidFill>
                <a:srgbClr val="000000"/>
              </a:solidFill>
              <a:latin typeface="Arial"/>
            </a:endParaRPr>
          </a:p>
        </p:txBody>
      </p:sp>
      <p:sp>
        <p:nvSpPr>
          <p:cNvPr id="1199" name="Text Box 12"/>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200" name="正方形/長方形 1"/>
          <p:cNvSpPr/>
          <p:nvPr/>
        </p:nvSpPr>
        <p:spPr>
          <a:xfrm>
            <a:off x="152280" y="5786280"/>
            <a:ext cx="457128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1400" spc="-1" strike="noStrike" u="sng">
                <a:solidFill>
                  <a:srgbClr val="ccccff"/>
                </a:solidFill>
                <a:uFillTx/>
                <a:latin typeface="Times New Roman"/>
                <a:ea typeface="HG丸ｺﾞｼｯｸM-PRO"/>
                <a:hlinkClick r:id="rId8"/>
              </a:rPr>
              <a:t>https://www.youtube.com/watch?v=y0WRJtXvpSo&amp;list=PLwHtJw2tA545sVMf_PLyS7C4e215-HLxz&amp;index=1</a:t>
            </a:r>
            <a:endParaRPr b="0" lang="en-US" sz="14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典型的な乱流の扱い方</a:t>
            </a:r>
            <a:endParaRPr b="0" lang="en-US" sz="3200" spc="-1" strike="noStrike">
              <a:solidFill>
                <a:srgbClr val="000000"/>
              </a:solidFill>
              <a:latin typeface="Arial"/>
            </a:endParaRPr>
          </a:p>
        </p:txBody>
      </p:sp>
      <p:sp>
        <p:nvSpPr>
          <p:cNvPr id="1202" name="PlaceHolder 2"/>
          <p:cNvSpPr>
            <a:spLocks noGrp="1"/>
          </p:cNvSpPr>
          <p:nvPr>
            <p:ph/>
          </p:nvPr>
        </p:nvSpPr>
        <p:spPr>
          <a:xfrm>
            <a:off x="152280" y="2438280"/>
            <a:ext cx="8838360" cy="3733200"/>
          </a:xfrm>
          <a:prstGeom prst="rect">
            <a:avLst/>
          </a:prstGeom>
          <a:noFill/>
          <a:ln w="0">
            <a:noFill/>
          </a:ln>
        </p:spPr>
        <p:txBody>
          <a:bodyPr numCol="1" spcCol="0" lIns="90000" rIns="90000" tIns="45000" bIns="45000" anchor="t">
            <a:noAutofit/>
          </a:bodyPr>
          <a:p>
            <a:pPr marL="343080" indent="-343080">
              <a:lnSpc>
                <a:spcPct val="100000"/>
              </a:lnSpc>
              <a:spcBef>
                <a:spcPts val="799"/>
              </a:spcBef>
              <a:buClr>
                <a:srgbClr val="000099"/>
              </a:buClr>
              <a:buFont typeface="Wingdings" charset="2"/>
              <a:buChar char=""/>
            </a:pPr>
            <a:r>
              <a:rPr b="0" lang="ja-JP" sz="1600" spc="-1" strike="noStrike">
                <a:solidFill>
                  <a:srgbClr val="000099"/>
                </a:solidFill>
                <a:latin typeface="Times New Roman"/>
                <a:ea typeface="HG丸ｺﾞｼｯｸM-PRO"/>
              </a:rPr>
              <a:t>平均値と変動成分に分離：</a:t>
            </a:r>
            <a:endParaRPr b="0" lang="en-US" sz="1600" spc="-1" strike="noStrike">
              <a:solidFill>
                <a:srgbClr val="000000"/>
              </a:solidFill>
              <a:latin typeface="Arial"/>
            </a:endParaRPr>
          </a:p>
          <a:p>
            <a:pPr marL="343080" indent="-343080">
              <a:lnSpc>
                <a:spcPct val="100000"/>
              </a:lnSpc>
              <a:spcBef>
                <a:spcPts val="799"/>
              </a:spcBef>
              <a:buClr>
                <a:srgbClr val="000099"/>
              </a:buClr>
              <a:buFont typeface="Wingdings" charset="2"/>
              <a:buChar char=""/>
            </a:pPr>
            <a:r>
              <a:rPr b="0" lang="ja-JP" sz="1600" spc="-1" strike="noStrike">
                <a:solidFill>
                  <a:srgbClr val="000099"/>
                </a:solidFill>
                <a:latin typeface="Times New Roman"/>
                <a:ea typeface="HG丸ｺﾞｼｯｸM-PRO"/>
              </a:rPr>
              <a:t>平均値だけわかればよいとして（</a:t>
            </a:r>
            <a:r>
              <a:rPr b="0" lang="ja-JP" sz="1600" spc="-1" strike="noStrike" u="sng">
                <a:solidFill>
                  <a:srgbClr val="000099"/>
                </a:solidFill>
                <a:uFillTx/>
                <a:latin typeface="Times New Roman"/>
                <a:ea typeface="HG丸ｺﾞｼｯｸM-PRO"/>
              </a:rPr>
              <a:t>変動成分は諦めて</a:t>
            </a:r>
            <a:r>
              <a:rPr b="0" lang="ja-JP" sz="1600" spc="-1" strike="noStrike">
                <a:solidFill>
                  <a:srgbClr val="000099"/>
                </a:solidFill>
                <a:latin typeface="Times New Roman"/>
                <a:ea typeface="HG丸ｺﾞｼｯｸM-PRO"/>
              </a:rPr>
              <a:t>），境界層近似した基礎式を書き換えると・・</a:t>
            </a: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marL="343080" indent="-343080">
              <a:lnSpc>
                <a:spcPct val="100000"/>
              </a:lnSpc>
              <a:spcBef>
                <a:spcPts val="799"/>
              </a:spcBef>
              <a:buClr>
                <a:srgbClr val="000099"/>
              </a:buClr>
              <a:buFont typeface="Wingdings" charset="2"/>
              <a:buChar char=""/>
              <a:tabLst>
                <a:tab algn="l" pos="0"/>
              </a:tabLst>
            </a:pPr>
            <a:r>
              <a:rPr b="0" lang="ja-JP" sz="1600" spc="-1" strike="noStrike">
                <a:solidFill>
                  <a:srgbClr val="000099"/>
                </a:solidFill>
                <a:latin typeface="Times New Roman"/>
                <a:ea typeface="HG丸ｺﾞｼｯｸM-PRO"/>
              </a:rPr>
              <a:t>レイノルズ応力と乱流熱流束が正しく評価できれば大体</a:t>
            </a:r>
            <a:r>
              <a:rPr b="0" lang="en-US" sz="1600" spc="-1" strike="noStrike">
                <a:solidFill>
                  <a:srgbClr val="000099"/>
                </a:solidFill>
                <a:latin typeface="Times New Roman"/>
                <a:ea typeface="HG丸ｺﾞｼｯｸM-PRO"/>
              </a:rPr>
              <a:t>OK (</a:t>
            </a:r>
            <a:r>
              <a:rPr b="0" lang="ja-JP" sz="1600" spc="-1" strike="noStrike">
                <a:solidFill>
                  <a:srgbClr val="000099"/>
                </a:solidFill>
                <a:latin typeface="Times New Roman"/>
                <a:ea typeface="HG丸ｺﾞｼｯｸM-PRO"/>
              </a:rPr>
              <a:t>詳しくは他で</a:t>
            </a:r>
            <a:r>
              <a:rPr b="0" lang="en-US" sz="1600" spc="-1" strike="noStrike">
                <a:solidFill>
                  <a:srgbClr val="000099"/>
                </a:solidFill>
                <a:latin typeface="Times New Roman"/>
                <a:ea typeface="HG丸ｺﾞｼｯｸM-PRO"/>
              </a:rPr>
              <a:t>) </a:t>
            </a:r>
            <a:r>
              <a:rPr b="0" lang="en-US" sz="1600" spc="-1" strike="noStrike">
                <a:solidFill>
                  <a:srgbClr val="000099"/>
                </a:solidFill>
                <a:latin typeface="Wingdings"/>
                <a:ea typeface="HG丸ｺﾞｼｯｸM-PRO"/>
              </a:rPr>
              <a:t></a:t>
            </a:r>
            <a:r>
              <a:rPr b="0" lang="en-US" sz="1600" spc="-1" strike="noStrike">
                <a:solidFill>
                  <a:srgbClr val="000099"/>
                </a:solidFill>
                <a:latin typeface="Times New Roman"/>
                <a:ea typeface="HG丸ｺﾞｼｯｸM-PRO"/>
              </a:rPr>
              <a:t> </a:t>
            </a:r>
            <a:r>
              <a:rPr b="0" lang="ja-JP" sz="1600" spc="-1" strike="noStrike">
                <a:solidFill>
                  <a:srgbClr val="000099"/>
                </a:solidFill>
                <a:latin typeface="Times New Roman"/>
                <a:ea typeface="HG丸ｺﾞｼｯｸM-PRO"/>
              </a:rPr>
              <a:t>乱流モデル</a:t>
            </a:r>
            <a:endParaRPr b="0" lang="en-US" sz="1600" spc="-1" strike="noStrike">
              <a:solidFill>
                <a:srgbClr val="000000"/>
              </a:solidFill>
              <a:latin typeface="Arial"/>
            </a:endParaRPr>
          </a:p>
          <a:p>
            <a:pPr marL="343080" indent="-343080">
              <a:lnSpc>
                <a:spcPct val="100000"/>
              </a:lnSpc>
              <a:spcBef>
                <a:spcPts val="799"/>
              </a:spcBef>
              <a:buClr>
                <a:srgbClr val="000099"/>
              </a:buClr>
              <a:buFont typeface="Wingdings" charset="2"/>
              <a:buChar char=""/>
              <a:tabLst>
                <a:tab algn="l" pos="0"/>
              </a:tabLst>
            </a:pPr>
            <a:r>
              <a:rPr b="0" lang="ja-JP" sz="1600" spc="-1" strike="noStrike">
                <a:solidFill>
                  <a:srgbClr val="000099"/>
                </a:solidFill>
                <a:latin typeface="Times New Roman"/>
                <a:ea typeface="HG丸ｺﾞｼｯｸM-PRO"/>
              </a:rPr>
              <a:t>一つのやり方（基礎式に残った変動成分を平均量の空間勾配と関連付ける）</a:t>
            </a:r>
            <a:endParaRPr b="0" lang="en-US" sz="1600" spc="-1" strike="noStrike">
              <a:solidFill>
                <a:srgbClr val="000000"/>
              </a:solidFill>
              <a:latin typeface="Arial"/>
            </a:endParaRPr>
          </a:p>
        </p:txBody>
      </p:sp>
      <p:sp>
        <p:nvSpPr>
          <p:cNvPr id="1203" name="Freeform 4"/>
          <p:cNvSpPr/>
          <p:nvPr/>
        </p:nvSpPr>
        <p:spPr>
          <a:xfrm>
            <a:off x="2743200" y="1143000"/>
            <a:ext cx="3199680" cy="1142280"/>
          </a:xfrm>
          <a:custGeom>
            <a:avLst/>
            <a:gdLst>
              <a:gd name="textAreaLeft" fmla="*/ 0 w 3199680"/>
              <a:gd name="textAreaRight" fmla="*/ 3200400 w 3199680"/>
              <a:gd name="textAreaTop" fmla="*/ 0 h 1142280"/>
              <a:gd name="textAreaBottom" fmla="*/ 1143000 h 1142280"/>
            </a:gdLst>
            <a:ahLst/>
            <a:rect l="textAreaLeft" t="textAreaTop" r="textAreaRight" b="textAreaBottom"/>
            <a:pathLst>
              <a:path w="2016" h="720">
                <a:moveTo>
                  <a:pt x="0" y="0"/>
                </a:moveTo>
                <a:lnTo>
                  <a:pt x="0" y="720"/>
                </a:lnTo>
                <a:lnTo>
                  <a:pt x="2016" y="720"/>
                </a:lnTo>
              </a:path>
            </a:pathLst>
          </a:custGeom>
          <a:noFill/>
          <a:ln w="9525">
            <a:solidFill>
              <a:srgbClr val="000000"/>
            </a:solidFill>
            <a:round/>
            <a:headEnd len="med" type="triangle" w="me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04" name="Text Box 5"/>
          <p:cNvSpPr/>
          <p:nvPr/>
        </p:nvSpPr>
        <p:spPr>
          <a:xfrm>
            <a:off x="5945040" y="2119320"/>
            <a:ext cx="2372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endParaRPr b="0" lang="en-US" sz="1600" spc="-1" strike="noStrike">
              <a:solidFill>
                <a:srgbClr val="000000"/>
              </a:solidFill>
              <a:latin typeface="Arial"/>
            </a:endParaRPr>
          </a:p>
        </p:txBody>
      </p:sp>
      <p:sp>
        <p:nvSpPr>
          <p:cNvPr id="1205" name="Text Box 6"/>
          <p:cNvSpPr/>
          <p:nvPr/>
        </p:nvSpPr>
        <p:spPr>
          <a:xfrm>
            <a:off x="2532600" y="838080"/>
            <a:ext cx="11286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 v, w, p, T</a:t>
            </a:r>
            <a:endParaRPr b="0" lang="en-US" sz="1600" spc="-1" strike="noStrike">
              <a:solidFill>
                <a:srgbClr val="000000"/>
              </a:solidFill>
              <a:latin typeface="Arial"/>
            </a:endParaRPr>
          </a:p>
        </p:txBody>
      </p:sp>
      <p:sp>
        <p:nvSpPr>
          <p:cNvPr id="1206" name="Freeform 7"/>
          <p:cNvSpPr/>
          <p:nvPr/>
        </p:nvSpPr>
        <p:spPr>
          <a:xfrm>
            <a:off x="2743200" y="1295280"/>
            <a:ext cx="2818800" cy="837360"/>
          </a:xfrm>
          <a:custGeom>
            <a:avLst/>
            <a:gdLst>
              <a:gd name="textAreaLeft" fmla="*/ 0 w 2818800"/>
              <a:gd name="textAreaRight" fmla="*/ 2819520 w 2818800"/>
              <a:gd name="textAreaTop" fmla="*/ 0 h 837360"/>
              <a:gd name="textAreaBottom" fmla="*/ 838080 h 837360"/>
            </a:gdLst>
            <a:ahLst/>
            <a:rect l="textAreaLeft" t="textAreaTop" r="textAreaRight" b="textAreaBottom"/>
            <a:pathLst>
              <a:path w="2857" h="1216">
                <a:moveTo>
                  <a:pt x="0" y="856"/>
                </a:moveTo>
                <a:cubicBezTo>
                  <a:pt x="38" y="672"/>
                  <a:pt x="76" y="488"/>
                  <a:pt x="109" y="461"/>
                </a:cubicBezTo>
                <a:cubicBezTo>
                  <a:pt x="142" y="434"/>
                  <a:pt x="174" y="718"/>
                  <a:pt x="199" y="693"/>
                </a:cubicBezTo>
                <a:cubicBezTo>
                  <a:pt x="224" y="668"/>
                  <a:pt x="245" y="296"/>
                  <a:pt x="262" y="313"/>
                </a:cubicBezTo>
                <a:cubicBezTo>
                  <a:pt x="279" y="330"/>
                  <a:pt x="281" y="753"/>
                  <a:pt x="299" y="793"/>
                </a:cubicBezTo>
                <a:cubicBezTo>
                  <a:pt x="317" y="833"/>
                  <a:pt x="346" y="544"/>
                  <a:pt x="368" y="556"/>
                </a:cubicBezTo>
                <a:cubicBezTo>
                  <a:pt x="390" y="568"/>
                  <a:pt x="413" y="900"/>
                  <a:pt x="431" y="862"/>
                </a:cubicBezTo>
                <a:cubicBezTo>
                  <a:pt x="449" y="824"/>
                  <a:pt x="463" y="352"/>
                  <a:pt x="479" y="328"/>
                </a:cubicBezTo>
                <a:cubicBezTo>
                  <a:pt x="495" y="304"/>
                  <a:pt x="505" y="744"/>
                  <a:pt x="526" y="719"/>
                </a:cubicBezTo>
                <a:cubicBezTo>
                  <a:pt x="547" y="694"/>
                  <a:pt x="585" y="106"/>
                  <a:pt x="606" y="175"/>
                </a:cubicBezTo>
                <a:cubicBezTo>
                  <a:pt x="627" y="244"/>
                  <a:pt x="638" y="1048"/>
                  <a:pt x="653" y="1132"/>
                </a:cubicBezTo>
                <a:cubicBezTo>
                  <a:pt x="668" y="1216"/>
                  <a:pt x="670" y="732"/>
                  <a:pt x="695" y="682"/>
                </a:cubicBezTo>
                <a:cubicBezTo>
                  <a:pt x="720" y="632"/>
                  <a:pt x="768" y="876"/>
                  <a:pt x="806" y="830"/>
                </a:cubicBezTo>
                <a:cubicBezTo>
                  <a:pt x="844" y="784"/>
                  <a:pt x="886" y="456"/>
                  <a:pt x="923" y="408"/>
                </a:cubicBezTo>
                <a:cubicBezTo>
                  <a:pt x="960" y="360"/>
                  <a:pt x="999" y="540"/>
                  <a:pt x="1028" y="540"/>
                </a:cubicBezTo>
                <a:cubicBezTo>
                  <a:pt x="1057" y="540"/>
                  <a:pt x="1061" y="309"/>
                  <a:pt x="1097" y="408"/>
                </a:cubicBezTo>
                <a:cubicBezTo>
                  <a:pt x="1133" y="507"/>
                  <a:pt x="1202" y="1141"/>
                  <a:pt x="1245" y="1132"/>
                </a:cubicBezTo>
                <a:cubicBezTo>
                  <a:pt x="1288" y="1123"/>
                  <a:pt x="1320" y="413"/>
                  <a:pt x="1356" y="355"/>
                </a:cubicBezTo>
                <a:cubicBezTo>
                  <a:pt x="1392" y="297"/>
                  <a:pt x="1432" y="837"/>
                  <a:pt x="1462" y="783"/>
                </a:cubicBezTo>
                <a:cubicBezTo>
                  <a:pt x="1492" y="729"/>
                  <a:pt x="1501" y="66"/>
                  <a:pt x="1536" y="33"/>
                </a:cubicBezTo>
                <a:cubicBezTo>
                  <a:pt x="1571" y="0"/>
                  <a:pt x="1639" y="526"/>
                  <a:pt x="1673" y="582"/>
                </a:cubicBezTo>
                <a:cubicBezTo>
                  <a:pt x="1707" y="638"/>
                  <a:pt x="1710" y="322"/>
                  <a:pt x="1742" y="371"/>
                </a:cubicBezTo>
                <a:cubicBezTo>
                  <a:pt x="1774" y="420"/>
                  <a:pt x="1815" y="871"/>
                  <a:pt x="1868" y="878"/>
                </a:cubicBezTo>
                <a:cubicBezTo>
                  <a:pt x="1921" y="885"/>
                  <a:pt x="2018" y="445"/>
                  <a:pt x="2059" y="413"/>
                </a:cubicBezTo>
                <a:cubicBezTo>
                  <a:pt x="2100" y="381"/>
                  <a:pt x="2082" y="729"/>
                  <a:pt x="2112" y="688"/>
                </a:cubicBezTo>
                <a:cubicBezTo>
                  <a:pt x="2142" y="647"/>
                  <a:pt x="2200" y="202"/>
                  <a:pt x="2238" y="165"/>
                </a:cubicBezTo>
                <a:cubicBezTo>
                  <a:pt x="2276" y="128"/>
                  <a:pt x="2319" y="485"/>
                  <a:pt x="2339" y="466"/>
                </a:cubicBezTo>
                <a:cubicBezTo>
                  <a:pt x="2359" y="447"/>
                  <a:pt x="2334" y="12"/>
                  <a:pt x="2360" y="54"/>
                </a:cubicBezTo>
                <a:cubicBezTo>
                  <a:pt x="2386" y="96"/>
                  <a:pt x="2458" y="663"/>
                  <a:pt x="2497" y="719"/>
                </a:cubicBezTo>
                <a:cubicBezTo>
                  <a:pt x="2536" y="775"/>
                  <a:pt x="2563" y="406"/>
                  <a:pt x="2592" y="392"/>
                </a:cubicBezTo>
                <a:cubicBezTo>
                  <a:pt x="2621" y="378"/>
                  <a:pt x="2651" y="653"/>
                  <a:pt x="2672" y="635"/>
                </a:cubicBezTo>
                <a:cubicBezTo>
                  <a:pt x="2693" y="617"/>
                  <a:pt x="2698" y="246"/>
                  <a:pt x="2719" y="281"/>
                </a:cubicBezTo>
                <a:cubicBezTo>
                  <a:pt x="2740" y="316"/>
                  <a:pt x="2776" y="805"/>
                  <a:pt x="2799" y="846"/>
                </a:cubicBezTo>
                <a:cubicBezTo>
                  <a:pt x="2822" y="887"/>
                  <a:pt x="2839" y="708"/>
                  <a:pt x="2857" y="529"/>
                </a:cubicBez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07" name="Line 8"/>
          <p:cNvSpPr/>
          <p:nvPr/>
        </p:nvSpPr>
        <p:spPr>
          <a:xfrm>
            <a:off x="2743200" y="1752480"/>
            <a:ext cx="3124080" cy="360"/>
          </a:xfrm>
          <a:prstGeom prst="line">
            <a:avLst/>
          </a:prstGeom>
          <a:ln w="9525">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208" name="Line 9"/>
          <p:cNvSpPr/>
          <p:nvPr/>
        </p:nvSpPr>
        <p:spPr>
          <a:xfrm>
            <a:off x="4267080" y="1295280"/>
            <a:ext cx="360" cy="457200"/>
          </a:xfrm>
          <a:prstGeom prst="line">
            <a:avLst/>
          </a:prstGeom>
          <a:ln w="28575">
            <a:solidFill>
              <a:srgbClr val="000000"/>
            </a:solidFill>
            <a:round/>
            <a:headEnd len="med" type="arrow" w="med"/>
            <a:tailEnd len="med" type="arrow"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09" name="AutoShape 10"/>
          <p:cNvSpPr/>
          <p:nvPr/>
        </p:nvSpPr>
        <p:spPr>
          <a:xfrm>
            <a:off x="5791320" y="1066680"/>
            <a:ext cx="761400" cy="532800"/>
          </a:xfrm>
          <a:prstGeom prst="wedgeRoundRectCallout">
            <a:avLst>
              <a:gd name="adj1" fmla="val -50625"/>
              <a:gd name="adj2" fmla="val 77083"/>
              <a:gd name="adj3" fmla="val 16667"/>
            </a:avLst>
          </a:prstGeom>
          <a:noFill/>
          <a:ln w="9525">
            <a:solidFill>
              <a:srgbClr val="000000"/>
            </a:solidFill>
            <a:miter/>
          </a:ln>
        </p:spPr>
        <p:style>
          <a:lnRef idx="0"/>
          <a:fillRef idx="0"/>
          <a:effectRef idx="0"/>
          <a:fontRef idx="minor"/>
        </p:style>
        <p:txBody>
          <a:bodyPr lIns="0" rIns="0" tIns="0" bIns="0" anchor="t">
            <a:noAutofit/>
          </a:bodyPr>
          <a:p>
            <a:pPr algn="ctr">
              <a:lnSpc>
                <a:spcPct val="100000"/>
              </a:lnSpc>
            </a:pPr>
            <a:r>
              <a:rPr b="0" lang="ja-JP" sz="1600" spc="-1" strike="noStrike">
                <a:solidFill>
                  <a:srgbClr val="000000"/>
                </a:solidFill>
                <a:latin typeface="Times New Roman"/>
                <a:ea typeface="HG丸ｺﾞｼｯｸM-PRO"/>
              </a:rPr>
              <a:t>時間</a:t>
            </a:r>
            <a:endParaRPr b="0" lang="en-US" sz="1600" spc="-1" strike="noStrike">
              <a:solidFill>
                <a:srgbClr val="000000"/>
              </a:solidFill>
              <a:latin typeface="Arial"/>
            </a:endParaRPr>
          </a:p>
          <a:p>
            <a:pPr algn="ctr">
              <a:lnSpc>
                <a:spcPct val="100000"/>
              </a:lnSpc>
            </a:pPr>
            <a:r>
              <a:rPr b="0" lang="ja-JP" sz="1600" spc="-1" strike="noStrike">
                <a:solidFill>
                  <a:srgbClr val="000000"/>
                </a:solidFill>
                <a:latin typeface="Times New Roman"/>
                <a:ea typeface="HG丸ｺﾞｼｯｸM-PRO"/>
              </a:rPr>
              <a:t>平均値</a:t>
            </a:r>
            <a:endParaRPr b="0" lang="en-US" sz="1600" spc="-1" strike="noStrike">
              <a:solidFill>
                <a:srgbClr val="000000"/>
              </a:solidFill>
              <a:latin typeface="Arial"/>
            </a:endParaRPr>
          </a:p>
        </p:txBody>
      </p:sp>
      <p:sp>
        <p:nvSpPr>
          <p:cNvPr id="1210" name="AutoShape 11"/>
          <p:cNvSpPr/>
          <p:nvPr/>
        </p:nvSpPr>
        <p:spPr>
          <a:xfrm>
            <a:off x="4343400" y="914400"/>
            <a:ext cx="913680" cy="304200"/>
          </a:xfrm>
          <a:prstGeom prst="wedgeRoundRectCallout">
            <a:avLst>
              <a:gd name="adj1" fmla="val -50523"/>
              <a:gd name="adj2" fmla="val 97398"/>
              <a:gd name="adj3" fmla="val 16667"/>
            </a:avLst>
          </a:prstGeom>
          <a:noFill/>
          <a:ln w="9525">
            <a:solidFill>
              <a:srgbClr val="000000"/>
            </a:solidFill>
            <a:miter/>
          </a:ln>
        </p:spPr>
        <p:style>
          <a:lnRef idx="0"/>
          <a:fillRef idx="0"/>
          <a:effectRef idx="0"/>
          <a:fontRef idx="minor"/>
        </p:style>
        <p:txBody>
          <a:bodyPr lIns="0" rIns="0" tIns="0" bIns="0" anchor="t">
            <a:noAutofit/>
          </a:bodyPr>
          <a:p>
            <a:pPr algn="ctr">
              <a:lnSpc>
                <a:spcPct val="100000"/>
              </a:lnSpc>
            </a:pPr>
            <a:r>
              <a:rPr b="0" lang="ja-JP" sz="1600" spc="-1" strike="noStrike">
                <a:solidFill>
                  <a:srgbClr val="000000"/>
                </a:solidFill>
                <a:latin typeface="Times New Roman"/>
                <a:ea typeface="HG丸ｺﾞｼｯｸM-PRO"/>
              </a:rPr>
              <a:t>変動成分</a:t>
            </a:r>
            <a:endParaRPr b="0" lang="en-US" sz="1600" spc="-1" strike="noStrike">
              <a:solidFill>
                <a:srgbClr val="000000"/>
              </a:solidFill>
              <a:latin typeface="Arial"/>
            </a:endParaRPr>
          </a:p>
        </p:txBody>
      </p:sp>
      <p:graphicFrame>
        <p:nvGraphicFramePr>
          <p:cNvPr id="1211" name="Object 12"/>
          <p:cNvGraphicFramePr/>
          <p:nvPr/>
        </p:nvGraphicFramePr>
        <p:xfrm>
          <a:off x="3098880" y="2476440"/>
          <a:ext cx="3225240" cy="266040"/>
        </p:xfrm>
        <a:graphic>
          <a:graphicData uri="http://schemas.openxmlformats.org/presentationml/2006/ole">
            <p:oleObj progId="Equation.DSMT4" r:id="rId1" spid="">
              <p:embed/>
              <p:pic>
                <p:nvPicPr>
                  <p:cNvPr id="1212" name="Object 12" descr=""/>
                  <p:cNvPicPr/>
                  <p:nvPr/>
                </p:nvPicPr>
                <p:blipFill>
                  <a:blip r:embed="rId2"/>
                  <a:stretch/>
                </p:blipFill>
                <p:spPr>
                  <a:xfrm>
                    <a:off x="3098880" y="2476440"/>
                    <a:ext cx="3225240" cy="266040"/>
                  </a:xfrm>
                  <a:prstGeom prst="rect">
                    <a:avLst/>
                  </a:prstGeom>
                  <a:ln w="0">
                    <a:noFill/>
                  </a:ln>
                </p:spPr>
              </p:pic>
            </p:oleObj>
          </a:graphicData>
        </a:graphic>
      </p:graphicFrame>
      <p:graphicFrame>
        <p:nvGraphicFramePr>
          <p:cNvPr id="1213" name="Object 13"/>
          <p:cNvGraphicFramePr/>
          <p:nvPr/>
        </p:nvGraphicFramePr>
        <p:xfrm>
          <a:off x="1143000" y="3429000"/>
          <a:ext cx="6374520" cy="1294560"/>
        </p:xfrm>
        <a:graphic>
          <a:graphicData uri="http://schemas.openxmlformats.org/presentationml/2006/ole">
            <p:oleObj progId="Equation.DSMT4" r:id="rId3" spid="">
              <p:embed/>
              <p:pic>
                <p:nvPicPr>
                  <p:cNvPr id="1214" name="Object 13" descr=""/>
                  <p:cNvPicPr/>
                  <p:nvPr/>
                </p:nvPicPr>
                <p:blipFill>
                  <a:blip r:embed="rId4"/>
                  <a:stretch/>
                </p:blipFill>
                <p:spPr>
                  <a:xfrm>
                    <a:off x="1143000" y="3429000"/>
                    <a:ext cx="6374520" cy="1294560"/>
                  </a:xfrm>
                  <a:prstGeom prst="rect">
                    <a:avLst/>
                  </a:prstGeom>
                  <a:ln w="0">
                    <a:noFill/>
                  </a:ln>
                </p:spPr>
              </p:pic>
            </p:oleObj>
          </a:graphicData>
        </a:graphic>
      </p:graphicFrame>
      <p:sp>
        <p:nvSpPr>
          <p:cNvPr id="1215" name="AutoShape 14"/>
          <p:cNvSpPr/>
          <p:nvPr/>
        </p:nvSpPr>
        <p:spPr>
          <a:xfrm>
            <a:off x="7315200" y="3206880"/>
            <a:ext cx="1675800" cy="304200"/>
          </a:xfrm>
          <a:prstGeom prst="wedgeRoundRectCallout">
            <a:avLst>
              <a:gd name="adj1" fmla="val -50282"/>
              <a:gd name="adj2" fmla="val 97398"/>
              <a:gd name="adj3" fmla="val 16667"/>
            </a:avLst>
          </a:prstGeom>
          <a:solidFill>
            <a:schemeClr val="bg1"/>
          </a:solidFill>
          <a:ln w="9525">
            <a:solidFill>
              <a:srgbClr val="000000"/>
            </a:solidFill>
            <a:miter/>
          </a:ln>
        </p:spPr>
        <p:style>
          <a:lnRef idx="0"/>
          <a:fillRef idx="0"/>
          <a:effectRef idx="0"/>
          <a:fontRef idx="minor"/>
        </p:style>
        <p:txBody>
          <a:bodyPr lIns="0" rIns="0" tIns="0" bIns="0" anchor="t">
            <a:noAutofit/>
          </a:bodyPr>
          <a:p>
            <a:pPr algn="ctr">
              <a:lnSpc>
                <a:spcPct val="100000"/>
              </a:lnSpc>
            </a:pPr>
            <a:r>
              <a:rPr b="0" lang="ja-JP" sz="1600" spc="-1" strike="noStrike">
                <a:solidFill>
                  <a:srgbClr val="000000"/>
                </a:solidFill>
                <a:latin typeface="Times New Roman"/>
                <a:ea typeface="HG丸ｺﾞｼｯｸM-PRO"/>
              </a:rPr>
              <a:t>レイノルズ応力</a:t>
            </a:r>
            <a:endParaRPr b="0" lang="en-US" sz="1600" spc="-1" strike="noStrike">
              <a:solidFill>
                <a:srgbClr val="000000"/>
              </a:solidFill>
              <a:latin typeface="Arial"/>
            </a:endParaRPr>
          </a:p>
        </p:txBody>
      </p:sp>
      <p:sp>
        <p:nvSpPr>
          <p:cNvPr id="1216" name="AutoShape 15"/>
          <p:cNvSpPr/>
          <p:nvPr/>
        </p:nvSpPr>
        <p:spPr>
          <a:xfrm>
            <a:off x="7543800" y="3892680"/>
            <a:ext cx="1218600" cy="304200"/>
          </a:xfrm>
          <a:prstGeom prst="wedgeRoundRectCallout">
            <a:avLst>
              <a:gd name="adj1" fmla="val -65495"/>
              <a:gd name="adj2" fmla="val 97398"/>
              <a:gd name="adj3" fmla="val 16667"/>
            </a:avLst>
          </a:prstGeom>
          <a:solidFill>
            <a:schemeClr val="bg1"/>
          </a:solidFill>
          <a:ln w="9525">
            <a:solidFill>
              <a:srgbClr val="000000"/>
            </a:solidFill>
            <a:miter/>
          </a:ln>
        </p:spPr>
        <p:style>
          <a:lnRef idx="0"/>
          <a:fillRef idx="0"/>
          <a:effectRef idx="0"/>
          <a:fontRef idx="minor"/>
        </p:style>
        <p:txBody>
          <a:bodyPr lIns="0" rIns="0" tIns="0" bIns="0" anchor="t">
            <a:noAutofit/>
          </a:bodyPr>
          <a:p>
            <a:pPr algn="ctr">
              <a:lnSpc>
                <a:spcPct val="100000"/>
              </a:lnSpc>
            </a:pPr>
            <a:r>
              <a:rPr b="0" lang="ja-JP" sz="1600" spc="-1" strike="noStrike">
                <a:solidFill>
                  <a:srgbClr val="000000"/>
                </a:solidFill>
                <a:latin typeface="Times New Roman"/>
                <a:ea typeface="HG丸ｺﾞｼｯｸM-PRO"/>
              </a:rPr>
              <a:t>乱流熱流束</a:t>
            </a:r>
            <a:endParaRPr b="0" lang="en-US" sz="1600" spc="-1" strike="noStrike">
              <a:solidFill>
                <a:srgbClr val="000000"/>
              </a:solidFill>
              <a:latin typeface="Arial"/>
            </a:endParaRPr>
          </a:p>
        </p:txBody>
      </p:sp>
      <p:graphicFrame>
        <p:nvGraphicFramePr>
          <p:cNvPr id="1217" name="Object 16"/>
          <p:cNvGraphicFramePr/>
          <p:nvPr/>
        </p:nvGraphicFramePr>
        <p:xfrm>
          <a:off x="1496520" y="5715000"/>
          <a:ext cx="2945520" cy="545400"/>
        </p:xfrm>
        <a:graphic>
          <a:graphicData uri="http://schemas.openxmlformats.org/presentationml/2006/ole">
            <p:oleObj progId="Equation.DSMT4" r:id="rId5" spid="">
              <p:embed/>
              <p:pic>
                <p:nvPicPr>
                  <p:cNvPr id="1218" name="Object 16" descr=""/>
                  <p:cNvPicPr/>
                  <p:nvPr/>
                </p:nvPicPr>
                <p:blipFill>
                  <a:blip r:embed="rId6"/>
                  <a:stretch/>
                </p:blipFill>
                <p:spPr>
                  <a:xfrm>
                    <a:off x="1496520" y="5715000"/>
                    <a:ext cx="2945520" cy="545400"/>
                  </a:xfrm>
                  <a:prstGeom prst="rect">
                    <a:avLst/>
                  </a:prstGeom>
                  <a:ln w="0">
                    <a:noFill/>
                  </a:ln>
                </p:spPr>
              </p:pic>
            </p:oleObj>
          </a:graphicData>
        </a:graphic>
      </p:graphicFrame>
      <p:sp>
        <p:nvSpPr>
          <p:cNvPr id="1219" name="AutoShape 17"/>
          <p:cNvSpPr/>
          <p:nvPr/>
        </p:nvSpPr>
        <p:spPr>
          <a:xfrm>
            <a:off x="1115640" y="6248520"/>
            <a:ext cx="1218600" cy="304200"/>
          </a:xfrm>
          <a:prstGeom prst="wedgeRoundRectCallout">
            <a:avLst>
              <a:gd name="adj1" fmla="val 53907"/>
              <a:gd name="adj2" fmla="val -102606"/>
              <a:gd name="adj3" fmla="val 16667"/>
            </a:avLst>
          </a:prstGeom>
          <a:solidFill>
            <a:schemeClr val="bg1"/>
          </a:solidFill>
          <a:ln w="9525">
            <a:solidFill>
              <a:srgbClr val="000000"/>
            </a:solidFill>
            <a:miter/>
          </a:ln>
        </p:spPr>
        <p:style>
          <a:lnRef idx="0"/>
          <a:fillRef idx="0"/>
          <a:effectRef idx="0"/>
          <a:fontRef idx="minor"/>
        </p:style>
        <p:txBody>
          <a:bodyPr lIns="0" rIns="0" tIns="0" bIns="0" anchor="t">
            <a:noAutofit/>
          </a:bodyPr>
          <a:p>
            <a:pPr algn="ctr">
              <a:lnSpc>
                <a:spcPct val="100000"/>
              </a:lnSpc>
            </a:pPr>
            <a:r>
              <a:rPr b="0" lang="ja-JP" sz="1600" spc="-1" strike="noStrike">
                <a:solidFill>
                  <a:srgbClr val="000000"/>
                </a:solidFill>
                <a:latin typeface="Times New Roman"/>
                <a:ea typeface="HG丸ｺﾞｼｯｸM-PRO"/>
              </a:rPr>
              <a:t>渦粘性係数</a:t>
            </a:r>
            <a:endParaRPr b="0" lang="en-US" sz="1600" spc="-1" strike="noStrike">
              <a:solidFill>
                <a:srgbClr val="000000"/>
              </a:solidFill>
              <a:latin typeface="Arial"/>
            </a:endParaRPr>
          </a:p>
        </p:txBody>
      </p:sp>
      <p:sp>
        <p:nvSpPr>
          <p:cNvPr id="1220" name="AutoShape 18"/>
          <p:cNvSpPr/>
          <p:nvPr/>
        </p:nvSpPr>
        <p:spPr>
          <a:xfrm>
            <a:off x="2715840" y="6248520"/>
            <a:ext cx="1218600" cy="304200"/>
          </a:xfrm>
          <a:prstGeom prst="wedgeRoundRectCallout">
            <a:avLst>
              <a:gd name="adj1" fmla="val 53907"/>
              <a:gd name="adj2" fmla="val -102606"/>
              <a:gd name="adj3" fmla="val 16667"/>
            </a:avLst>
          </a:prstGeom>
          <a:solidFill>
            <a:schemeClr val="bg1"/>
          </a:solidFill>
          <a:ln w="9525">
            <a:solidFill>
              <a:srgbClr val="000000"/>
            </a:solidFill>
            <a:miter/>
          </a:ln>
        </p:spPr>
        <p:style>
          <a:lnRef idx="0"/>
          <a:fillRef idx="0"/>
          <a:effectRef idx="0"/>
          <a:fontRef idx="minor"/>
        </p:style>
        <p:txBody>
          <a:bodyPr lIns="0" rIns="0" tIns="0" bIns="0" anchor="t">
            <a:noAutofit/>
          </a:bodyPr>
          <a:p>
            <a:pPr algn="ctr">
              <a:lnSpc>
                <a:spcPct val="100000"/>
              </a:lnSpc>
            </a:pPr>
            <a:r>
              <a:rPr b="0" lang="ja-JP" sz="1600" spc="-1" strike="noStrike">
                <a:solidFill>
                  <a:srgbClr val="000000"/>
                </a:solidFill>
                <a:latin typeface="Times New Roman"/>
                <a:ea typeface="HG丸ｺﾞｼｯｸM-PRO"/>
              </a:rPr>
              <a:t>渦熱伝導率</a:t>
            </a:r>
            <a:endParaRPr b="0" lang="en-US" sz="1600" spc="-1" strike="noStrike">
              <a:solidFill>
                <a:srgbClr val="000000"/>
              </a:solidFill>
              <a:latin typeface="Arial"/>
            </a:endParaRPr>
          </a:p>
        </p:txBody>
      </p:sp>
      <p:sp>
        <p:nvSpPr>
          <p:cNvPr id="1221" name="Text Box 19"/>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grpSp>
        <p:nvGrpSpPr>
          <p:cNvPr id="1222" name="グループ化 4"/>
          <p:cNvGrpSpPr/>
          <p:nvPr/>
        </p:nvGrpSpPr>
        <p:grpSpPr>
          <a:xfrm>
            <a:off x="7452000" y="1143000"/>
            <a:ext cx="1438200" cy="1422000"/>
            <a:chOff x="7452000" y="1143000"/>
            <a:chExt cx="1438200" cy="1422000"/>
          </a:xfrm>
        </p:grpSpPr>
        <p:cxnSp>
          <p:nvCxnSpPr>
            <p:cNvPr id="1223" name="直線コネクタ 2"/>
            <p:cNvCxnSpPr/>
            <p:nvPr/>
          </p:nvCxnSpPr>
          <p:spPr>
            <a:xfrm>
              <a:off x="7452000" y="1143000"/>
              <a:ext cx="720" cy="1422360"/>
            </a:xfrm>
            <a:prstGeom prst="straightConnector1">
              <a:avLst/>
            </a:prstGeom>
            <a:ln w="12700">
              <a:solidFill>
                <a:srgbClr val="000000"/>
              </a:solidFill>
              <a:round/>
            </a:ln>
          </p:spPr>
        </p:cxnSp>
        <p:cxnSp>
          <p:nvCxnSpPr>
            <p:cNvPr id="1224" name="直線コネクタ 21"/>
            <p:cNvCxnSpPr/>
            <p:nvPr/>
          </p:nvCxnSpPr>
          <p:spPr>
            <a:xfrm>
              <a:off x="8889840" y="1143000"/>
              <a:ext cx="720" cy="1422360"/>
            </a:xfrm>
            <a:prstGeom prst="straightConnector1">
              <a:avLst/>
            </a:prstGeom>
            <a:ln w="12700">
              <a:solidFill>
                <a:srgbClr val="000000"/>
              </a:solidFill>
              <a:round/>
            </a:ln>
          </p:spPr>
        </p:cxnSp>
        <p:sp>
          <p:nvSpPr>
            <p:cNvPr id="1225" name="円弧 3"/>
            <p:cNvSpPr/>
            <p:nvPr/>
          </p:nvSpPr>
          <p:spPr>
            <a:xfrm>
              <a:off x="7452360" y="1296000"/>
              <a:ext cx="1436760" cy="1232640"/>
            </a:xfrm>
            <a:prstGeom prst="arc">
              <a:avLst>
                <a:gd name="adj1" fmla="val 16200000"/>
                <a:gd name="adj2" fmla="val 0"/>
              </a:avLst>
            </a:prstGeom>
            <a:noFill/>
            <a:ln w="9525">
              <a:solidFill>
                <a:srgbClr val="000000"/>
              </a:solidFill>
              <a:round/>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sp>
          <p:nvSpPr>
            <p:cNvPr id="1226" name="円弧 23"/>
            <p:cNvSpPr/>
            <p:nvPr/>
          </p:nvSpPr>
          <p:spPr>
            <a:xfrm flipH="1">
              <a:off x="7451640" y="1295280"/>
              <a:ext cx="1436760" cy="1232640"/>
            </a:xfrm>
            <a:prstGeom prst="arc">
              <a:avLst>
                <a:gd name="adj1" fmla="val 16200000"/>
                <a:gd name="adj2" fmla="val 0"/>
              </a:avLst>
            </a:prstGeom>
            <a:noFill/>
            <a:ln w="9525">
              <a:solidFill>
                <a:srgbClr val="000000"/>
              </a:solidFill>
              <a:round/>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grpSp>
      <p:sp>
        <p:nvSpPr>
          <p:cNvPr id="1227" name="テキスト ボックス 5"/>
          <p:cNvSpPr/>
          <p:nvPr/>
        </p:nvSpPr>
        <p:spPr>
          <a:xfrm>
            <a:off x="5342040" y="5684040"/>
            <a:ext cx="3499560" cy="576360"/>
          </a:xfrm>
          <a:prstGeom prst="rect">
            <a:avLst/>
          </a:prstGeom>
          <a:noFill/>
          <a:ln w="0">
            <a:solidFill>
              <a:srgbClr val="000000"/>
            </a:solidFill>
          </a:ln>
        </p:spPr>
        <p:style>
          <a:lnRef idx="0"/>
          <a:fillRef idx="0"/>
          <a:effectRef idx="0"/>
          <a:fontRef idx="minor"/>
        </p:style>
        <p:txBody>
          <a:bodyPr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層流と乱流では時間平均の基礎式が違うので、</a:t>
            </a:r>
            <a:r>
              <a:rPr b="1" lang="en-US" sz="1600" spc="-1" strike="noStrike">
                <a:solidFill>
                  <a:srgbClr val="000000"/>
                </a:solidFill>
                <a:latin typeface="Times New Roman"/>
                <a:ea typeface="HG丸ｺﾞｼｯｸM-PRO"/>
              </a:rPr>
              <a:t>Nu</a:t>
            </a:r>
            <a:r>
              <a:rPr b="1" lang="ja-JP" sz="1600" spc="-1" strike="noStrike">
                <a:solidFill>
                  <a:srgbClr val="000000"/>
                </a:solidFill>
                <a:latin typeface="Times New Roman"/>
                <a:ea typeface="HG丸ｺﾞｼｯｸM-PRO"/>
              </a:rPr>
              <a:t>の相関式も異なる</a:t>
            </a:r>
            <a:endParaRPr b="0" lang="en-US" sz="1600" spc="-1" strike="noStrike">
              <a:solidFill>
                <a:srgbClr val="000000"/>
              </a:solidFill>
              <a:latin typeface="Arial"/>
            </a:endParaRPr>
          </a:p>
        </p:txBody>
      </p:sp>
      <p:sp>
        <p:nvSpPr>
          <p:cNvPr id="1228" name="正方形/長方形 1"/>
          <p:cNvSpPr/>
          <p:nvPr/>
        </p:nvSpPr>
        <p:spPr>
          <a:xfrm>
            <a:off x="7607520" y="1297440"/>
            <a:ext cx="276120" cy="474480"/>
          </a:xfrm>
          <a:prstGeom prst="rect">
            <a:avLst/>
          </a:prstGeom>
          <a:noFill/>
          <a:ln w="9525">
            <a:solidFill>
              <a:srgbClr val="000000"/>
            </a:solidFill>
            <a:round/>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4.5 </a:t>
            </a:r>
            <a:r>
              <a:rPr b="1" lang="ja-JP" sz="3200" spc="-1" strike="noStrike">
                <a:solidFill>
                  <a:srgbClr val="000099"/>
                </a:solidFill>
                <a:latin typeface="Times New Roman"/>
                <a:ea typeface="HG丸ｺﾞｼｯｸM-PRO"/>
              </a:rPr>
              <a:t>運動量と熱の移動の相似性</a:t>
            </a:r>
            <a:endParaRPr b="0" lang="en-US" sz="3200" spc="-1" strike="noStrike">
              <a:solidFill>
                <a:srgbClr val="000000"/>
              </a:solidFill>
              <a:latin typeface="Arial"/>
            </a:endParaRPr>
          </a:p>
        </p:txBody>
      </p:sp>
      <p:sp>
        <p:nvSpPr>
          <p:cNvPr id="1230" name="PlaceHolder 2"/>
          <p:cNvSpPr>
            <a:spLocks noGrp="1"/>
          </p:cNvSpPr>
          <p:nvPr>
            <p:ph/>
          </p:nvPr>
        </p:nvSpPr>
        <p:spPr>
          <a:xfrm>
            <a:off x="152280" y="914400"/>
            <a:ext cx="7543080" cy="5409360"/>
          </a:xfrm>
          <a:prstGeom prst="rect">
            <a:avLst/>
          </a:prstGeom>
          <a:noFill/>
          <a:ln w="0">
            <a:noFill/>
          </a:ln>
        </p:spPr>
        <p:txBody>
          <a:bodyPr numCol="1" spcCol="0" lIns="90000" rIns="90000" tIns="45000" bIns="45000" anchor="t">
            <a:noAutofit/>
          </a:bodyPr>
          <a:p>
            <a:pPr marL="343080" indent="-343080">
              <a:lnSpc>
                <a:spcPct val="100000"/>
              </a:lnSpc>
              <a:spcBef>
                <a:spcPts val="799"/>
              </a:spcBef>
              <a:buClr>
                <a:srgbClr val="000099"/>
              </a:buClr>
              <a:buFont typeface="Wingdings" charset="2"/>
              <a:buChar char=""/>
            </a:pPr>
            <a:r>
              <a:rPr b="0" lang="ja-JP" sz="1600" spc="-1" strike="noStrike">
                <a:solidFill>
                  <a:srgbClr val="000099"/>
                </a:solidFill>
                <a:latin typeface="Times New Roman"/>
                <a:ea typeface="HG丸ｺﾞｼｯｸM-PRO"/>
              </a:rPr>
              <a:t>乱流のときのせん断応力と熱流束は・・</a:t>
            </a: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marL="343080" indent="-343080">
              <a:lnSpc>
                <a:spcPct val="100000"/>
              </a:lnSpc>
              <a:spcBef>
                <a:spcPts val="799"/>
              </a:spcBef>
              <a:buClr>
                <a:srgbClr val="000099"/>
              </a:buClr>
              <a:buFont typeface="Wingdings" charset="2"/>
              <a:buChar char=""/>
              <a:tabLst>
                <a:tab algn="l" pos="0"/>
              </a:tabLst>
            </a:pPr>
            <a:r>
              <a:rPr b="0" lang="ja-JP" sz="1600" spc="-1" strike="noStrike">
                <a:solidFill>
                  <a:srgbClr val="000099"/>
                </a:solidFill>
                <a:latin typeface="Times New Roman"/>
                <a:ea typeface="HG丸ｺﾞｼｯｸM-PRO"/>
              </a:rPr>
              <a:t>境界層は薄いので </a:t>
            </a:r>
            <a:r>
              <a:rPr b="0" lang="en-US" sz="1600" spc="-1" strike="noStrike">
                <a:solidFill>
                  <a:srgbClr val="000099"/>
                </a:solidFill>
                <a:latin typeface="Symbol"/>
                <a:ea typeface="HG丸ｺﾞｼｯｸM-PRO"/>
              </a:rPr>
              <a:t>t</a:t>
            </a:r>
            <a:r>
              <a:rPr b="0" lang="en-US" sz="1600" spc="-1" strike="noStrike">
                <a:solidFill>
                  <a:srgbClr val="000099"/>
                </a:solidFill>
                <a:latin typeface="Times New Roman"/>
                <a:ea typeface="HG丸ｺﾞｼｯｸM-PRO"/>
              </a:rPr>
              <a:t>, q </a:t>
            </a:r>
            <a:r>
              <a:rPr b="0" lang="ja-JP" sz="1600" spc="-1" strike="noStrike">
                <a:solidFill>
                  <a:srgbClr val="000099"/>
                </a:solidFill>
                <a:latin typeface="Times New Roman"/>
                <a:ea typeface="HG丸ｺﾞｼｯｸM-PRO"/>
              </a:rPr>
              <a:t>一定，またプラントル数は </a:t>
            </a:r>
            <a:r>
              <a:rPr b="0" lang="en-US" sz="1600" spc="-1" strike="noStrike">
                <a:solidFill>
                  <a:srgbClr val="000099"/>
                </a:solidFill>
                <a:latin typeface="Times New Roman"/>
                <a:ea typeface="HG丸ｺﾞｼｯｸM-PRO"/>
              </a:rPr>
              <a:t>1 </a:t>
            </a:r>
            <a:r>
              <a:rPr b="0" lang="ja-JP" sz="1600" spc="-1" strike="noStrike">
                <a:solidFill>
                  <a:srgbClr val="000099"/>
                </a:solidFill>
                <a:latin typeface="Times New Roman"/>
                <a:ea typeface="HG丸ｺﾞｼｯｸM-PRO"/>
              </a:rPr>
              <a:t>とすると・・</a:t>
            </a: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marL="343080" indent="-343080">
              <a:lnSpc>
                <a:spcPct val="100000"/>
              </a:lnSpc>
              <a:spcBef>
                <a:spcPts val="799"/>
              </a:spcBef>
              <a:buClr>
                <a:srgbClr val="ff0066"/>
              </a:buClr>
              <a:buFont typeface="Wingdings" charset="2"/>
              <a:buChar char=""/>
              <a:tabLst>
                <a:tab algn="l" pos="0"/>
              </a:tabLst>
            </a:pPr>
            <a:r>
              <a:rPr b="0" lang="ja-JP" sz="1600" spc="-1" strike="noStrike">
                <a:solidFill>
                  <a:srgbClr val="ff0066"/>
                </a:solidFill>
                <a:latin typeface="Times New Roman"/>
                <a:ea typeface="HG丸ｺﾞｼｯｸM-PRO"/>
              </a:rPr>
              <a:t>せん断応力と熱流束は別物だが何か関連がありそう．</a:t>
            </a:r>
            <a:r>
              <a:rPr b="0" lang="ja-JP" sz="1600" spc="-1" strike="noStrike">
                <a:solidFill>
                  <a:srgbClr val="000099"/>
                </a:solidFill>
                <a:latin typeface="Times New Roman"/>
                <a:ea typeface="HG丸ｺﾞｼｯｸM-PRO"/>
              </a:rPr>
              <a:t>積分してみる．</a:t>
            </a: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indent="0">
              <a:lnSpc>
                <a:spcPct val="100000"/>
              </a:lnSpc>
              <a:spcBef>
                <a:spcPts val="799"/>
              </a:spcBef>
              <a:buNone/>
              <a:tabLst>
                <a:tab algn="l" pos="0"/>
              </a:tabLst>
            </a:pPr>
            <a:endParaRPr b="0" lang="en-US" sz="1600" spc="-1" strike="noStrike">
              <a:solidFill>
                <a:srgbClr val="000000"/>
              </a:solidFill>
              <a:latin typeface="Arial"/>
            </a:endParaRPr>
          </a:p>
          <a:p>
            <a:pPr marL="343080" indent="-343080">
              <a:lnSpc>
                <a:spcPct val="100000"/>
              </a:lnSpc>
              <a:spcBef>
                <a:spcPts val="799"/>
              </a:spcBef>
              <a:buClr>
                <a:srgbClr val="000099"/>
              </a:buClr>
              <a:buFont typeface="Wingdings" charset="2"/>
              <a:buChar char=""/>
              <a:tabLst>
                <a:tab algn="l" pos="0"/>
              </a:tabLst>
            </a:pPr>
            <a:r>
              <a:rPr b="0" lang="ja-JP" sz="1600" spc="-1" strike="noStrike">
                <a:solidFill>
                  <a:srgbClr val="000099"/>
                </a:solidFill>
                <a:latin typeface="Times New Roman"/>
                <a:ea typeface="HG丸ｺﾞｼｯｸM-PRO"/>
              </a:rPr>
              <a:t>使いやすいように無次元の形にしておく．</a:t>
            </a:r>
            <a:endParaRPr b="0" lang="en-US" sz="1600" spc="-1" strike="noStrike">
              <a:solidFill>
                <a:srgbClr val="000000"/>
              </a:solidFill>
              <a:latin typeface="Arial"/>
            </a:endParaRPr>
          </a:p>
        </p:txBody>
      </p:sp>
      <p:grpSp>
        <p:nvGrpSpPr>
          <p:cNvPr id="1231" name="Group 4"/>
          <p:cNvGrpSpPr/>
          <p:nvPr/>
        </p:nvGrpSpPr>
        <p:grpSpPr>
          <a:xfrm>
            <a:off x="7695360" y="380880"/>
            <a:ext cx="1220400" cy="2819520"/>
            <a:chOff x="7695360" y="380880"/>
            <a:chExt cx="1220400" cy="2819520"/>
          </a:xfrm>
        </p:grpSpPr>
        <p:sp>
          <p:nvSpPr>
            <p:cNvPr id="1232" name="Line 5"/>
            <p:cNvSpPr/>
            <p:nvPr/>
          </p:nvSpPr>
          <p:spPr>
            <a:xfrm>
              <a:off x="7696080" y="380880"/>
              <a:ext cx="360" cy="281952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33" name="Line 6"/>
            <p:cNvSpPr/>
            <p:nvPr/>
          </p:nvSpPr>
          <p:spPr>
            <a:xfrm>
              <a:off x="8915400" y="380880"/>
              <a:ext cx="360" cy="281952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34" name="Arc 7"/>
            <p:cNvSpPr/>
            <p:nvPr/>
          </p:nvSpPr>
          <p:spPr>
            <a:xfrm>
              <a:off x="8305920" y="2057400"/>
              <a:ext cx="608760" cy="761400"/>
            </a:xfrm>
            <a:custGeom>
              <a:avLst/>
              <a:gdLst>
                <a:gd name="textAreaLeft" fmla="*/ 0 w 608760"/>
                <a:gd name="textAreaRight" fmla="*/ 609480 w 608760"/>
                <a:gd name="textAreaTop" fmla="*/ 0 h 761400"/>
                <a:gd name="textAreaBottom" fmla="*/ 762120 h 7614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35" name="Arc 8"/>
            <p:cNvSpPr/>
            <p:nvPr/>
          </p:nvSpPr>
          <p:spPr>
            <a:xfrm flipH="1">
              <a:off x="7695360" y="2057400"/>
              <a:ext cx="608760" cy="761400"/>
            </a:xfrm>
            <a:custGeom>
              <a:avLst/>
              <a:gdLst>
                <a:gd name="textAreaLeft" fmla="*/ 360 w 608760"/>
                <a:gd name="textAreaRight" fmla="*/ 609840 w 608760"/>
                <a:gd name="textAreaTop" fmla="*/ 0 h 761400"/>
                <a:gd name="textAreaBottom" fmla="*/ 762120 h 7614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pSp>
          <p:nvGrpSpPr>
            <p:cNvPr id="1236" name="Group 9"/>
            <p:cNvGrpSpPr/>
            <p:nvPr/>
          </p:nvGrpSpPr>
          <p:grpSpPr>
            <a:xfrm>
              <a:off x="7695360" y="2133720"/>
              <a:ext cx="1219320" cy="685080"/>
              <a:chOff x="7695360" y="2133720"/>
              <a:chExt cx="1219320" cy="685080"/>
            </a:xfrm>
          </p:grpSpPr>
          <p:sp>
            <p:nvSpPr>
              <p:cNvPr id="1237" name="Arc 10"/>
              <p:cNvSpPr/>
              <p:nvPr/>
            </p:nvSpPr>
            <p:spPr>
              <a:xfrm flipH="1">
                <a:off x="7695360" y="2196000"/>
                <a:ext cx="202320" cy="622800"/>
              </a:xfrm>
              <a:custGeom>
                <a:avLst/>
                <a:gdLst>
                  <a:gd name="textAreaLeft" fmla="*/ -360 w 202320"/>
                  <a:gd name="textAreaRight" fmla="*/ 202680 w 202320"/>
                  <a:gd name="textAreaTop" fmla="*/ 0 h 622800"/>
                  <a:gd name="textAreaBottom" fmla="*/ 623520 h 6228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38" name="Arc 11"/>
              <p:cNvSpPr/>
              <p:nvPr/>
            </p:nvSpPr>
            <p:spPr>
              <a:xfrm>
                <a:off x="8712360" y="2196000"/>
                <a:ext cx="202320" cy="622800"/>
              </a:xfrm>
              <a:custGeom>
                <a:avLst/>
                <a:gdLst>
                  <a:gd name="textAreaLeft" fmla="*/ 0 w 202320"/>
                  <a:gd name="textAreaRight" fmla="*/ 203040 w 202320"/>
                  <a:gd name="textAreaTop" fmla="*/ 0 h 622800"/>
                  <a:gd name="textAreaBottom" fmla="*/ 623520 h 6228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39" name="Freeform 12"/>
              <p:cNvSpPr/>
              <p:nvPr/>
            </p:nvSpPr>
            <p:spPr>
              <a:xfrm>
                <a:off x="7899480" y="2133720"/>
                <a:ext cx="812160" cy="61560"/>
              </a:xfrm>
              <a:custGeom>
                <a:avLst/>
                <a:gdLst>
                  <a:gd name="textAreaLeft" fmla="*/ 0 w 812160"/>
                  <a:gd name="textAreaRight" fmla="*/ 812880 w 812160"/>
                  <a:gd name="textAreaTop" fmla="*/ 0 h 61560"/>
                  <a:gd name="textAreaBottom" fmla="*/ 62280 h 61560"/>
                </a:gdLst>
                <a:ahLst/>
                <a:rect l="textAreaLeft" t="textAreaTop" r="textAreaRight" b="textAreaBottom"/>
                <a:pathLst>
                  <a:path w="384" h="48">
                    <a:moveTo>
                      <a:pt x="0" y="48"/>
                    </a:moveTo>
                    <a:cubicBezTo>
                      <a:pt x="64" y="24"/>
                      <a:pt x="128" y="0"/>
                      <a:pt x="192" y="0"/>
                    </a:cubicBezTo>
                    <a:cubicBezTo>
                      <a:pt x="256" y="0"/>
                      <a:pt x="320" y="24"/>
                      <a:pt x="384" y="48"/>
                    </a:cubicBezTo>
                  </a:path>
                </a:pathLst>
              </a:custGeom>
              <a:noFill/>
              <a:ln w="9525">
                <a:solidFill>
                  <a:srgbClr val="000000"/>
                </a:solidFill>
                <a:round/>
              </a:ln>
            </p:spPr>
            <p:style>
              <a:lnRef idx="0"/>
              <a:fillRef idx="0"/>
              <a:effectRef idx="0"/>
              <a:fontRef idx="minor"/>
            </p:style>
            <p:txBody>
              <a:bodyPr lIns="90000" rIns="90000" tIns="17280" bIns="17280" anchor="t">
                <a:noAutofit/>
              </a:bodyPr>
              <a:p>
                <a:pPr algn="ctr">
                  <a:lnSpc>
                    <a:spcPct val="100000"/>
                  </a:lnSpc>
                </a:pPr>
                <a:endParaRPr b="1" lang="en-US" sz="1600" spc="-1" strike="noStrike">
                  <a:solidFill>
                    <a:srgbClr val="000000"/>
                  </a:solidFill>
                  <a:latin typeface="Times New Roman"/>
                  <a:ea typeface="HG丸ｺﾞｼｯｸM-PRO"/>
                </a:endParaRPr>
              </a:p>
            </p:txBody>
          </p:sp>
        </p:grpSp>
        <p:sp>
          <p:nvSpPr>
            <p:cNvPr id="1240" name="Arc 13"/>
            <p:cNvSpPr/>
            <p:nvPr/>
          </p:nvSpPr>
          <p:spPr>
            <a:xfrm flipV="1">
              <a:off x="8305920" y="685080"/>
              <a:ext cx="608760" cy="761400"/>
            </a:xfrm>
            <a:custGeom>
              <a:avLst/>
              <a:gdLst>
                <a:gd name="textAreaLeft" fmla="*/ 0 w 608760"/>
                <a:gd name="textAreaRight" fmla="*/ 609480 w 608760"/>
                <a:gd name="textAreaTop" fmla="*/ 360 h 761400"/>
                <a:gd name="textAreaBottom" fmla="*/ 762480 h 7614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41" name="Arc 14"/>
            <p:cNvSpPr/>
            <p:nvPr/>
          </p:nvSpPr>
          <p:spPr>
            <a:xfrm flipH="1" flipV="1">
              <a:off x="7695360" y="685080"/>
              <a:ext cx="608760" cy="761400"/>
            </a:xfrm>
            <a:custGeom>
              <a:avLst/>
              <a:gdLst>
                <a:gd name="textAreaLeft" fmla="*/ 360 w 608760"/>
                <a:gd name="textAreaRight" fmla="*/ 609840 w 608760"/>
                <a:gd name="textAreaTop" fmla="*/ 360 h 761400"/>
                <a:gd name="textAreaBottom" fmla="*/ 762480 h 7614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grpSp>
          <p:nvGrpSpPr>
            <p:cNvPr id="1242" name="Group 15"/>
            <p:cNvGrpSpPr/>
            <p:nvPr/>
          </p:nvGrpSpPr>
          <p:grpSpPr>
            <a:xfrm>
              <a:off x="7695360" y="685080"/>
              <a:ext cx="1219320" cy="685440"/>
              <a:chOff x="7695360" y="685080"/>
              <a:chExt cx="1219320" cy="685440"/>
            </a:xfrm>
          </p:grpSpPr>
          <p:sp>
            <p:nvSpPr>
              <p:cNvPr id="1243" name="Arc 16"/>
              <p:cNvSpPr/>
              <p:nvPr/>
            </p:nvSpPr>
            <p:spPr>
              <a:xfrm flipH="1" flipV="1">
                <a:off x="7695360" y="685080"/>
                <a:ext cx="202320" cy="622800"/>
              </a:xfrm>
              <a:custGeom>
                <a:avLst/>
                <a:gdLst>
                  <a:gd name="textAreaLeft" fmla="*/ -360 w 202320"/>
                  <a:gd name="textAreaRight" fmla="*/ 202680 w 202320"/>
                  <a:gd name="textAreaTop" fmla="*/ -360 h 622800"/>
                  <a:gd name="textAreaBottom" fmla="*/ 623160 h 6228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44" name="Arc 17"/>
              <p:cNvSpPr/>
              <p:nvPr/>
            </p:nvSpPr>
            <p:spPr>
              <a:xfrm flipV="1">
                <a:off x="8712360" y="685080"/>
                <a:ext cx="202320" cy="622800"/>
              </a:xfrm>
              <a:custGeom>
                <a:avLst/>
                <a:gdLst>
                  <a:gd name="textAreaLeft" fmla="*/ 0 w 202320"/>
                  <a:gd name="textAreaRight" fmla="*/ 203040 w 202320"/>
                  <a:gd name="textAreaTop" fmla="*/ -360 h 622800"/>
                  <a:gd name="textAreaBottom" fmla="*/ 623160 h 6228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45" name="Freeform 18"/>
              <p:cNvSpPr/>
              <p:nvPr/>
            </p:nvSpPr>
            <p:spPr>
              <a:xfrm flipV="1">
                <a:off x="7899480" y="1308600"/>
                <a:ext cx="812160" cy="61560"/>
              </a:xfrm>
              <a:custGeom>
                <a:avLst/>
                <a:gdLst>
                  <a:gd name="textAreaLeft" fmla="*/ 0 w 812160"/>
                  <a:gd name="textAreaRight" fmla="*/ 812880 w 812160"/>
                  <a:gd name="textAreaTop" fmla="*/ 360 h 61560"/>
                  <a:gd name="textAreaBottom" fmla="*/ 62640 h 61560"/>
                </a:gdLst>
                <a:ahLst/>
                <a:rect l="textAreaLeft" t="textAreaTop" r="textAreaRight" b="textAreaBottom"/>
                <a:pathLst>
                  <a:path w="384" h="48">
                    <a:moveTo>
                      <a:pt x="0" y="48"/>
                    </a:moveTo>
                    <a:cubicBezTo>
                      <a:pt x="64" y="24"/>
                      <a:pt x="128" y="0"/>
                      <a:pt x="192" y="0"/>
                    </a:cubicBezTo>
                    <a:cubicBezTo>
                      <a:pt x="256" y="0"/>
                      <a:pt x="320" y="24"/>
                      <a:pt x="384" y="48"/>
                    </a:cubicBezTo>
                  </a:path>
                </a:pathLst>
              </a:custGeom>
              <a:noFill/>
              <a:ln w="9525">
                <a:solidFill>
                  <a:srgbClr val="000000"/>
                </a:solidFill>
                <a:round/>
              </a:ln>
            </p:spPr>
            <p:style>
              <a:lnRef idx="0"/>
              <a:fillRef idx="0"/>
              <a:effectRef idx="0"/>
              <a:fontRef idx="minor"/>
            </p:style>
            <p:txBody>
              <a:bodyPr lIns="90000" rIns="90000" tIns="17280" bIns="17280" anchor="t">
                <a:noAutofit/>
              </a:bodyPr>
              <a:p>
                <a:pPr algn="ctr">
                  <a:lnSpc>
                    <a:spcPct val="100000"/>
                  </a:lnSpc>
                </a:pPr>
                <a:endParaRPr b="1" lang="en-US" sz="1600" spc="-1" strike="noStrike">
                  <a:solidFill>
                    <a:srgbClr val="000000"/>
                  </a:solidFill>
                  <a:latin typeface="Times New Roman"/>
                  <a:ea typeface="HG丸ｺﾞｼｯｸM-PRO"/>
                </a:endParaRPr>
              </a:p>
            </p:txBody>
          </p:sp>
        </p:grpSp>
      </p:grpSp>
      <p:graphicFrame>
        <p:nvGraphicFramePr>
          <p:cNvPr id="1246" name="Object 19"/>
          <p:cNvGraphicFramePr/>
          <p:nvPr/>
        </p:nvGraphicFramePr>
        <p:xfrm>
          <a:off x="1022400" y="1295280"/>
          <a:ext cx="1891440" cy="608760"/>
        </p:xfrm>
        <a:graphic>
          <a:graphicData uri="http://schemas.openxmlformats.org/presentationml/2006/ole">
            <p:oleObj progId="Equation.DSMT4" r:id="rId1" spid="">
              <p:embed/>
              <p:pic>
                <p:nvPicPr>
                  <p:cNvPr id="1247" name="Object 19" descr=""/>
                  <p:cNvPicPr/>
                  <p:nvPr/>
                </p:nvPicPr>
                <p:blipFill>
                  <a:blip r:embed="rId2"/>
                  <a:stretch/>
                </p:blipFill>
                <p:spPr>
                  <a:xfrm>
                    <a:off x="1022400" y="1295280"/>
                    <a:ext cx="1891440" cy="608760"/>
                  </a:xfrm>
                  <a:prstGeom prst="rect">
                    <a:avLst/>
                  </a:prstGeom>
                  <a:ln w="0">
                    <a:noFill/>
                  </a:ln>
                </p:spPr>
              </p:pic>
            </p:oleObj>
          </a:graphicData>
        </a:graphic>
      </p:graphicFrame>
      <p:graphicFrame>
        <p:nvGraphicFramePr>
          <p:cNvPr id="1248" name="Object 20"/>
          <p:cNvGraphicFramePr/>
          <p:nvPr/>
        </p:nvGraphicFramePr>
        <p:xfrm>
          <a:off x="1066680" y="2438280"/>
          <a:ext cx="3110760" cy="558000"/>
        </p:xfrm>
        <a:graphic>
          <a:graphicData uri="http://schemas.openxmlformats.org/presentationml/2006/ole">
            <p:oleObj progId="Equation.DSMT4" r:id="rId3" spid="">
              <p:embed/>
              <p:pic>
                <p:nvPicPr>
                  <p:cNvPr id="1249" name="Object 20" descr=""/>
                  <p:cNvPicPr/>
                  <p:nvPr/>
                </p:nvPicPr>
                <p:blipFill>
                  <a:blip r:embed="rId4"/>
                  <a:stretch/>
                </p:blipFill>
                <p:spPr>
                  <a:xfrm>
                    <a:off x="1066680" y="2438280"/>
                    <a:ext cx="3110760" cy="558000"/>
                  </a:xfrm>
                  <a:prstGeom prst="rect">
                    <a:avLst/>
                  </a:prstGeom>
                  <a:ln w="0">
                    <a:noFill/>
                  </a:ln>
                </p:spPr>
              </p:pic>
            </p:oleObj>
          </a:graphicData>
        </a:graphic>
      </p:graphicFrame>
      <p:graphicFrame>
        <p:nvGraphicFramePr>
          <p:cNvPr id="1250" name="Object 21"/>
          <p:cNvGraphicFramePr/>
          <p:nvPr/>
        </p:nvGraphicFramePr>
        <p:xfrm>
          <a:off x="1066680" y="3505320"/>
          <a:ext cx="3822120" cy="646920"/>
        </p:xfrm>
        <a:graphic>
          <a:graphicData uri="http://schemas.openxmlformats.org/presentationml/2006/ole">
            <p:oleObj progId="Equation.DSMT4" r:id="rId5" spid="">
              <p:embed/>
              <p:pic>
                <p:nvPicPr>
                  <p:cNvPr id="1251" name="Object 21" descr=""/>
                  <p:cNvPicPr/>
                  <p:nvPr/>
                </p:nvPicPr>
                <p:blipFill>
                  <a:blip r:embed="rId6"/>
                  <a:stretch/>
                </p:blipFill>
                <p:spPr>
                  <a:xfrm>
                    <a:off x="1066680" y="3505320"/>
                    <a:ext cx="3822120" cy="646920"/>
                  </a:xfrm>
                  <a:prstGeom prst="rect">
                    <a:avLst/>
                  </a:prstGeom>
                  <a:ln w="0">
                    <a:noFill/>
                  </a:ln>
                </p:spPr>
              </p:pic>
            </p:oleObj>
          </a:graphicData>
        </a:graphic>
      </p:graphicFrame>
      <p:sp>
        <p:nvSpPr>
          <p:cNvPr id="1252" name="Text Box 22"/>
          <p:cNvSpPr/>
          <p:nvPr/>
        </p:nvSpPr>
        <p:spPr>
          <a:xfrm>
            <a:off x="5105520" y="3505320"/>
            <a:ext cx="3047400" cy="643320"/>
          </a:xfrm>
          <a:prstGeom prst="rect">
            <a:avLst/>
          </a:prstGeom>
          <a:noFill/>
          <a:ln w="38100">
            <a:solidFill>
              <a:srgbClr val="000000"/>
            </a:solidFill>
            <a:miter/>
          </a:ln>
        </p:spPr>
        <p:style>
          <a:lnRef idx="0"/>
          <a:fillRef idx="0"/>
          <a:effectRef idx="0"/>
          <a:fontRef idx="minor"/>
        </p:style>
        <p:txBody>
          <a:bodyPr lIns="90000" rIns="90000" tIns="45000" bIns="45000" anchor="t">
            <a:spAutoFit/>
          </a:bodyPr>
          <a:p>
            <a:pPr>
              <a:lnSpc>
                <a:spcPct val="100000"/>
              </a:lnSpc>
            </a:pPr>
            <a:r>
              <a:rPr b="0" lang="ja-JP" sz="1600" spc="-1" strike="noStrike">
                <a:solidFill>
                  <a:srgbClr val="ff0066"/>
                </a:solidFill>
                <a:latin typeface="Times New Roman"/>
                <a:ea typeface="HG丸ｺﾞｼｯｸM-PRO"/>
              </a:rPr>
              <a:t>この関係を使えば </a:t>
            </a:r>
            <a:r>
              <a:rPr b="0" lang="en-US" sz="1600" spc="-1" strike="noStrike">
                <a:solidFill>
                  <a:srgbClr val="ff0066"/>
                </a:solidFill>
                <a:latin typeface="Symbol"/>
                <a:ea typeface="HG丸ｺﾞｼｯｸM-PRO"/>
              </a:rPr>
              <a:t>t</a:t>
            </a:r>
            <a:r>
              <a:rPr b="0" lang="en-US" sz="1600" spc="-1" strike="noStrike" baseline="-25000">
                <a:solidFill>
                  <a:srgbClr val="ff0066"/>
                </a:solidFill>
                <a:latin typeface="Times New Roman"/>
                <a:ea typeface="HG丸ｺﾞｼｯｸM-PRO"/>
              </a:rPr>
              <a:t>W</a:t>
            </a:r>
            <a:r>
              <a:rPr b="0" lang="en-US" sz="1600" spc="-1" strike="noStrike">
                <a:solidFill>
                  <a:srgbClr val="ff0066"/>
                </a:solidFill>
                <a:latin typeface="Times New Roman"/>
                <a:ea typeface="HG丸ｺﾞｼｯｸM-PRO"/>
              </a:rPr>
              <a:t> </a:t>
            </a:r>
            <a:r>
              <a:rPr b="0" lang="en-US" sz="1600" spc="-1" strike="noStrike">
                <a:solidFill>
                  <a:srgbClr val="ff0066"/>
                </a:solidFill>
                <a:latin typeface="Wingdings"/>
                <a:ea typeface="HG丸ｺﾞｼｯｸM-PRO"/>
              </a:rPr>
              <a:t></a:t>
            </a:r>
            <a:r>
              <a:rPr b="0" lang="en-US" sz="1600" spc="-1" strike="noStrike">
                <a:solidFill>
                  <a:srgbClr val="ff0066"/>
                </a:solidFill>
                <a:latin typeface="Times New Roman"/>
                <a:ea typeface="HG丸ｺﾞｼｯｸM-PRO"/>
              </a:rPr>
              <a:t> q</a:t>
            </a:r>
            <a:r>
              <a:rPr b="0" lang="en-US" sz="1600" spc="-1" strike="noStrike" baseline="-25000">
                <a:solidFill>
                  <a:srgbClr val="ff0066"/>
                </a:solidFill>
                <a:latin typeface="Times New Roman"/>
                <a:ea typeface="HG丸ｺﾞｼｯｸM-PRO"/>
              </a:rPr>
              <a:t>W</a:t>
            </a:r>
            <a:r>
              <a:rPr b="0" lang="en-US" sz="1600" spc="-1" strike="noStrike">
                <a:solidFill>
                  <a:srgbClr val="ff0066"/>
                </a:solidFill>
                <a:latin typeface="Times New Roman"/>
                <a:ea typeface="HG丸ｺﾞｼｯｸM-PRO"/>
              </a:rPr>
              <a:t> </a:t>
            </a:r>
            <a:r>
              <a:rPr b="0" lang="ja-JP" sz="1600" spc="-1" strike="noStrike">
                <a:solidFill>
                  <a:srgbClr val="ff0066"/>
                </a:solidFill>
                <a:latin typeface="Times New Roman"/>
                <a:ea typeface="HG丸ｺﾞｼｯｸM-PRO"/>
              </a:rPr>
              <a:t>または </a:t>
            </a:r>
            <a:r>
              <a:rPr b="0" lang="en-US" sz="1600" spc="-1" strike="noStrike">
                <a:solidFill>
                  <a:srgbClr val="ff0066"/>
                </a:solidFill>
                <a:latin typeface="Times New Roman"/>
                <a:ea typeface="HG丸ｺﾞｼｯｸM-PRO"/>
              </a:rPr>
              <a:t>q</a:t>
            </a:r>
            <a:r>
              <a:rPr b="0" lang="en-US" sz="1600" spc="-1" strike="noStrike" baseline="-25000">
                <a:solidFill>
                  <a:srgbClr val="ff0066"/>
                </a:solidFill>
                <a:latin typeface="Times New Roman"/>
                <a:ea typeface="HG丸ｺﾞｼｯｸM-PRO"/>
              </a:rPr>
              <a:t>W</a:t>
            </a:r>
            <a:r>
              <a:rPr b="0" lang="en-US" sz="1600" spc="-1" strike="noStrike">
                <a:solidFill>
                  <a:srgbClr val="ff0066"/>
                </a:solidFill>
                <a:latin typeface="Times New Roman"/>
                <a:ea typeface="HG丸ｺﾞｼｯｸM-PRO"/>
              </a:rPr>
              <a:t> </a:t>
            </a:r>
            <a:r>
              <a:rPr b="0" lang="en-US" sz="1600" spc="-1" strike="noStrike">
                <a:solidFill>
                  <a:srgbClr val="ff0066"/>
                </a:solidFill>
                <a:latin typeface="Wingdings"/>
                <a:ea typeface="HG丸ｺﾞｼｯｸM-PRO"/>
              </a:rPr>
              <a:t></a:t>
            </a:r>
            <a:r>
              <a:rPr b="0" lang="en-US" sz="1600" spc="-1" strike="noStrike">
                <a:solidFill>
                  <a:srgbClr val="ff0066"/>
                </a:solidFill>
                <a:latin typeface="Times New Roman"/>
                <a:ea typeface="HG丸ｺﾞｼｯｸM-PRO"/>
              </a:rPr>
              <a:t> </a:t>
            </a:r>
            <a:r>
              <a:rPr b="0" lang="en-US" sz="1600" spc="-1" strike="noStrike">
                <a:solidFill>
                  <a:srgbClr val="ff0066"/>
                </a:solidFill>
                <a:latin typeface="Symbol"/>
                <a:ea typeface="HG丸ｺﾞｼｯｸM-PRO"/>
              </a:rPr>
              <a:t>t</a:t>
            </a:r>
            <a:r>
              <a:rPr b="0" lang="en-US" sz="1600" spc="-1" strike="noStrike" baseline="-25000">
                <a:solidFill>
                  <a:srgbClr val="ff0066"/>
                </a:solidFill>
                <a:latin typeface="Times New Roman"/>
                <a:ea typeface="HG丸ｺﾞｼｯｸM-PRO"/>
              </a:rPr>
              <a:t>W</a:t>
            </a:r>
            <a:r>
              <a:rPr b="0" lang="en-US" sz="1600" spc="-1" strike="noStrike">
                <a:solidFill>
                  <a:srgbClr val="ff0066"/>
                </a:solidFill>
                <a:latin typeface="Times New Roman"/>
                <a:ea typeface="HG丸ｺﾞｼｯｸM-PRO"/>
              </a:rPr>
              <a:t> </a:t>
            </a:r>
            <a:r>
              <a:rPr b="0" lang="ja-JP" sz="1600" spc="-1" strike="noStrike">
                <a:solidFill>
                  <a:srgbClr val="ff0066"/>
                </a:solidFill>
                <a:latin typeface="Times New Roman"/>
                <a:ea typeface="HG丸ｺﾞｼｯｸM-PRO"/>
              </a:rPr>
              <a:t>の計算が可能！</a:t>
            </a:r>
            <a:endParaRPr b="0" lang="en-US" sz="1600" spc="-1" strike="noStrike">
              <a:solidFill>
                <a:srgbClr val="000000"/>
              </a:solidFill>
              <a:latin typeface="Arial"/>
            </a:endParaRPr>
          </a:p>
        </p:txBody>
      </p:sp>
      <p:graphicFrame>
        <p:nvGraphicFramePr>
          <p:cNvPr id="1253" name="Object 23"/>
          <p:cNvGraphicFramePr/>
          <p:nvPr/>
        </p:nvGraphicFramePr>
        <p:xfrm>
          <a:off x="1066680" y="4572000"/>
          <a:ext cx="6552360" cy="926280"/>
        </p:xfrm>
        <a:graphic>
          <a:graphicData uri="http://schemas.openxmlformats.org/presentationml/2006/ole">
            <p:oleObj progId="Equation.DSMT4" r:id="rId7" spid="">
              <p:embed/>
              <p:pic>
                <p:nvPicPr>
                  <p:cNvPr id="1254" name="Object 23" descr=""/>
                  <p:cNvPicPr/>
                  <p:nvPr/>
                </p:nvPicPr>
                <p:blipFill>
                  <a:blip r:embed="rId8"/>
                  <a:stretch/>
                </p:blipFill>
                <p:spPr>
                  <a:xfrm>
                    <a:off x="1066680" y="4572000"/>
                    <a:ext cx="6552360" cy="926280"/>
                  </a:xfrm>
                  <a:prstGeom prst="rect">
                    <a:avLst/>
                  </a:prstGeom>
                  <a:ln w="0">
                    <a:noFill/>
                  </a:ln>
                </p:spPr>
              </p:pic>
            </p:oleObj>
          </a:graphicData>
        </a:graphic>
      </p:graphicFrame>
      <p:graphicFrame>
        <p:nvGraphicFramePr>
          <p:cNvPr id="1255" name="Object 24"/>
          <p:cNvGraphicFramePr/>
          <p:nvPr/>
        </p:nvGraphicFramePr>
        <p:xfrm>
          <a:off x="0" y="0"/>
          <a:ext cx="913680" cy="232560"/>
        </p:xfrm>
        <a:graphic>
          <a:graphicData uri="http://schemas.openxmlformats.org/presentationml/2006/ole">
            <p:oleObj progId="Equation.DSMT4" r:id="rId9" spid="">
              <p:embed/>
              <p:pic>
                <p:nvPicPr>
                  <p:cNvPr id="1256" name="Object 24" descr=""/>
                  <p:cNvPicPr/>
                  <p:nvPr/>
                </p:nvPicPr>
                <p:blipFill>
                  <a:blip r:embed="rId10"/>
                  <a:stretch/>
                </p:blipFill>
                <p:spPr>
                  <a:xfrm>
                    <a:off x="0" y="0"/>
                    <a:ext cx="913680" cy="232560"/>
                  </a:xfrm>
                  <a:prstGeom prst="rect">
                    <a:avLst/>
                  </a:prstGeom>
                  <a:ln w="0">
                    <a:noFill/>
                  </a:ln>
                </p:spPr>
              </p:pic>
            </p:oleObj>
          </a:graphicData>
        </a:graphic>
      </p:graphicFrame>
      <p:graphicFrame>
        <p:nvGraphicFramePr>
          <p:cNvPr id="1257" name="Object 25"/>
          <p:cNvGraphicFramePr/>
          <p:nvPr/>
        </p:nvGraphicFramePr>
        <p:xfrm>
          <a:off x="2952720" y="5562720"/>
          <a:ext cx="3580560" cy="850320"/>
        </p:xfrm>
        <a:graphic>
          <a:graphicData uri="http://schemas.openxmlformats.org/presentationml/2006/ole">
            <p:oleObj progId="Equation.DSMT4" r:id="rId11" spid="">
              <p:embed/>
              <p:pic>
                <p:nvPicPr>
                  <p:cNvPr id="1258" name="Object 25" descr=""/>
                  <p:cNvPicPr/>
                  <p:nvPr/>
                </p:nvPicPr>
                <p:blipFill>
                  <a:blip r:embed="rId12"/>
                  <a:stretch/>
                </p:blipFill>
                <p:spPr>
                  <a:xfrm>
                    <a:off x="2952720" y="5562720"/>
                    <a:ext cx="3580560" cy="850320"/>
                  </a:xfrm>
                  <a:prstGeom prst="rect">
                    <a:avLst/>
                  </a:prstGeom>
                  <a:ln w="0">
                    <a:noFill/>
                  </a:ln>
                </p:spPr>
              </p:pic>
            </p:oleObj>
          </a:graphicData>
        </a:graphic>
      </p:graphicFrame>
      <p:sp>
        <p:nvSpPr>
          <p:cNvPr id="1259" name="Text Box 26"/>
          <p:cNvSpPr/>
          <p:nvPr/>
        </p:nvSpPr>
        <p:spPr>
          <a:xfrm>
            <a:off x="514800" y="5713560"/>
            <a:ext cx="2188080" cy="576360"/>
          </a:xfrm>
          <a:prstGeom prst="rect">
            <a:avLst/>
          </a:prstGeom>
          <a:noFill/>
          <a:ln w="38100">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レイノルズのアナロジー</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(Pr = 1)</a:t>
            </a:r>
            <a:endParaRPr b="0" lang="en-US" sz="1600" spc="-1" strike="noStrike">
              <a:solidFill>
                <a:srgbClr val="000000"/>
              </a:solidFill>
              <a:latin typeface="Arial"/>
            </a:endParaRPr>
          </a:p>
        </p:txBody>
      </p:sp>
      <p:sp>
        <p:nvSpPr>
          <p:cNvPr id="1260" name="Text Box 27"/>
          <p:cNvSpPr/>
          <p:nvPr/>
        </p:nvSpPr>
        <p:spPr>
          <a:xfrm>
            <a:off x="6696360" y="5715000"/>
            <a:ext cx="1929240" cy="576360"/>
          </a:xfrm>
          <a:prstGeom prst="rect">
            <a:avLst/>
          </a:prstGeom>
          <a:noFill/>
          <a:ln w="38100">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ja-JP" sz="1600" spc="-1" strike="noStrike">
                <a:solidFill>
                  <a:srgbClr val="000000"/>
                </a:solidFill>
                <a:latin typeface="Times New Roman"/>
                <a:ea typeface="HG丸ｺﾞｼｯｸM-PRO"/>
              </a:rPr>
              <a:t>コルバーンの修正式</a:t>
            </a:r>
            <a:endParaRPr b="0" lang="en-US" sz="1600" spc="-1" strike="noStrike">
              <a:solidFill>
                <a:srgbClr val="000000"/>
              </a:solidFill>
              <a:latin typeface="Arial"/>
            </a:endParaRPr>
          </a:p>
          <a:p>
            <a:pPr algn="ctr">
              <a:lnSpc>
                <a:spcPct val="100000"/>
              </a:lnSpc>
            </a:pPr>
            <a:r>
              <a:rPr b="0" lang="en-US" sz="1600" spc="-1" strike="noStrike">
                <a:solidFill>
                  <a:srgbClr val="000000"/>
                </a:solidFill>
                <a:latin typeface="Times New Roman"/>
                <a:ea typeface="HG丸ｺﾞｼｯｸM-PRO"/>
              </a:rPr>
              <a:t>(Pr = 0.6-50)</a:t>
            </a:r>
            <a:endParaRPr b="0" lang="en-US" sz="1600" spc="-1" strike="noStrike">
              <a:solidFill>
                <a:srgbClr val="000000"/>
              </a:solidFill>
              <a:latin typeface="Arial"/>
            </a:endParaRPr>
          </a:p>
        </p:txBody>
      </p:sp>
      <p:sp>
        <p:nvSpPr>
          <p:cNvPr id="1261" name="Text Box 28"/>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262" name="テキスト ボックス 28"/>
          <p:cNvSpPr/>
          <p:nvPr/>
        </p:nvSpPr>
        <p:spPr>
          <a:xfrm>
            <a:off x="7833960" y="4776120"/>
            <a:ext cx="1233000" cy="819720"/>
          </a:xfrm>
          <a:prstGeom prst="rect">
            <a:avLst/>
          </a:prstGeom>
          <a:noFill/>
          <a:ln w="0">
            <a:solidFill>
              <a:srgbClr val="000000"/>
            </a:solidFill>
          </a:ln>
        </p:spPr>
        <p:style>
          <a:lnRef idx="0"/>
          <a:fillRef idx="0"/>
          <a:effectRef idx="0"/>
          <a:fontRef idx="minor"/>
        </p:style>
        <p:txBody>
          <a:bodyPr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圧力損失から</a:t>
            </a:r>
            <a:r>
              <a:rPr b="1" lang="en-US" sz="1600" spc="-1" strike="noStrike">
                <a:solidFill>
                  <a:srgbClr val="000000"/>
                </a:solidFill>
                <a:latin typeface="Times New Roman"/>
                <a:ea typeface="HG丸ｺﾞｼｯｸM-PRO"/>
              </a:rPr>
              <a:t>Nu</a:t>
            </a:r>
            <a:r>
              <a:rPr b="1" lang="ja-JP" sz="1600" spc="-1" strike="noStrike">
                <a:solidFill>
                  <a:srgbClr val="000000"/>
                </a:solidFill>
                <a:latin typeface="Times New Roman"/>
                <a:ea typeface="HG丸ｺﾞｼｯｸM-PRO"/>
              </a:rPr>
              <a:t>を推定できる</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4.6 </a:t>
            </a:r>
            <a:r>
              <a:rPr b="1" lang="ja-JP" sz="3200" spc="-1" strike="noStrike">
                <a:solidFill>
                  <a:srgbClr val="000099"/>
                </a:solidFill>
                <a:latin typeface="Times New Roman"/>
                <a:ea typeface="HG丸ｺﾞｼｯｸM-PRO"/>
              </a:rPr>
              <a:t>熱伝達率の測定</a:t>
            </a:r>
            <a:endParaRPr b="0" lang="en-US" sz="3200" spc="-1" strike="noStrike">
              <a:solidFill>
                <a:srgbClr val="000000"/>
              </a:solidFill>
              <a:latin typeface="Arial"/>
            </a:endParaRPr>
          </a:p>
        </p:txBody>
      </p:sp>
      <p:sp>
        <p:nvSpPr>
          <p:cNvPr id="1264"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400"/>
              </a:spcBef>
              <a:buClr>
                <a:srgbClr val="000099"/>
              </a:buClr>
              <a:buFont typeface="Wingdings" charset="2"/>
              <a:buChar char=""/>
            </a:pPr>
            <a:r>
              <a:rPr b="0" lang="ja-JP" sz="2000" spc="-1" strike="noStrike">
                <a:solidFill>
                  <a:srgbClr val="000099"/>
                </a:solidFill>
                <a:latin typeface="Times New Roman"/>
                <a:ea typeface="HG丸ｺﾞｼｯｸM-PRO"/>
              </a:rPr>
              <a:t>計測原理式</a:t>
            </a:r>
            <a:endParaRPr b="0" lang="en-US" sz="2000" spc="-1" strike="noStrike">
              <a:solidFill>
                <a:srgbClr val="000000"/>
              </a:solidFill>
              <a:latin typeface="Arial"/>
            </a:endParaRPr>
          </a:p>
          <a:p>
            <a:pPr indent="0">
              <a:lnSpc>
                <a:spcPct val="100000"/>
              </a:lnSpc>
              <a:spcBef>
                <a:spcPts val="1400"/>
              </a:spcBef>
              <a:buNone/>
              <a:tabLst>
                <a:tab algn="l" pos="0"/>
              </a:tabLst>
            </a:pPr>
            <a:endParaRPr b="0" lang="en-US" sz="2000" spc="-1" strike="noStrike">
              <a:solidFill>
                <a:srgbClr val="000000"/>
              </a:solidFill>
              <a:latin typeface="Arial"/>
            </a:endParaRPr>
          </a:p>
          <a:p>
            <a:pPr indent="0">
              <a:lnSpc>
                <a:spcPct val="100000"/>
              </a:lnSpc>
              <a:spcBef>
                <a:spcPts val="1400"/>
              </a:spcBef>
              <a:buNone/>
              <a:tabLst>
                <a:tab algn="l" pos="0"/>
              </a:tabLst>
            </a:pPr>
            <a:endParaRPr b="0" lang="en-US" sz="2000" spc="-1" strike="noStrike">
              <a:solidFill>
                <a:srgbClr val="000000"/>
              </a:solidFill>
              <a:latin typeface="Arial"/>
            </a:endParaRPr>
          </a:p>
          <a:p>
            <a:pPr marL="343080" indent="-343080">
              <a:lnSpc>
                <a:spcPct val="100000"/>
              </a:lnSpc>
              <a:spcBef>
                <a:spcPts val="1400"/>
              </a:spcBef>
              <a:buClr>
                <a:srgbClr val="000099"/>
              </a:buClr>
              <a:buFont typeface="Wingdings" charset="2"/>
              <a:buChar char=""/>
              <a:tabLst>
                <a:tab algn="l" pos="0"/>
              </a:tabLst>
            </a:pPr>
            <a:r>
              <a:rPr b="0" lang="en-US" sz="2000" spc="-1" strike="noStrike">
                <a:solidFill>
                  <a:srgbClr val="000099"/>
                </a:solidFill>
                <a:latin typeface="Times New Roman"/>
                <a:ea typeface="HG丸ｺﾞｼｯｸM-PRO"/>
              </a:rPr>
              <a:t>h </a:t>
            </a:r>
            <a:r>
              <a:rPr b="0" lang="ja-JP" sz="2000" spc="-1" strike="noStrike">
                <a:solidFill>
                  <a:srgbClr val="000099"/>
                </a:solidFill>
                <a:latin typeface="Times New Roman"/>
                <a:ea typeface="HG丸ｺﾞｼｯｸM-PRO"/>
              </a:rPr>
              <a:t>を算出するのに計測すべき物理量</a:t>
            </a:r>
            <a:endParaRPr b="0" lang="en-US" sz="2000" spc="-1" strike="noStrike">
              <a:solidFill>
                <a:srgbClr val="000000"/>
              </a:solidFill>
              <a:latin typeface="Arial"/>
            </a:endParaRPr>
          </a:p>
          <a:p>
            <a:pPr lvl="1" marL="743040" indent="-285840">
              <a:lnSpc>
                <a:spcPct val="100000"/>
              </a:lnSpc>
              <a:spcBef>
                <a:spcPts val="1400"/>
              </a:spcBef>
              <a:buClr>
                <a:srgbClr val="000099"/>
              </a:buClr>
              <a:buFont typeface="Symbol"/>
              <a:buChar char=""/>
              <a:tabLst>
                <a:tab algn="l" pos="0"/>
              </a:tabLst>
            </a:pP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W</a:t>
            </a:r>
            <a:r>
              <a:rPr b="0" lang="en-US" sz="2000" spc="-1" strike="noStrike">
                <a:solidFill>
                  <a:srgbClr val="000099"/>
                </a:solidFill>
                <a:latin typeface="Times New Roman"/>
                <a:ea typeface="HG丸ｺﾞｼｯｸM-PRO"/>
              </a:rPr>
              <a:t>, T</a:t>
            </a:r>
            <a:r>
              <a:rPr b="0" lang="en-US" sz="2000" spc="-1" strike="noStrike" baseline="-25000">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 q</a:t>
            </a:r>
            <a:r>
              <a:rPr b="0" lang="en-US" sz="2000" spc="-1" strike="noStrike" baseline="-25000">
                <a:solidFill>
                  <a:srgbClr val="000099"/>
                </a:solidFill>
                <a:latin typeface="Times New Roman"/>
                <a:ea typeface="HG丸ｺﾞｼｯｸM-PRO"/>
              </a:rPr>
              <a:t>W</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または </a:t>
            </a:r>
            <a:r>
              <a:rPr b="0" lang="en-US" sz="2000" spc="-1" strike="noStrike">
                <a:solidFill>
                  <a:srgbClr val="000099"/>
                </a:solidFill>
                <a:latin typeface="Times New Roman"/>
                <a:ea typeface="HG丸ｺﾞｼｯｸM-PRO"/>
              </a:rPr>
              <a:t>(dT/dy)</a:t>
            </a:r>
            <a:r>
              <a:rPr b="0" lang="en-US" sz="2000" spc="-1" strike="noStrike" baseline="-25000">
                <a:solidFill>
                  <a:srgbClr val="000099"/>
                </a:solidFill>
                <a:latin typeface="Times New Roman"/>
                <a:ea typeface="HG丸ｺﾞｼｯｸM-PRO"/>
              </a:rPr>
              <a:t>W</a:t>
            </a:r>
            <a:endParaRPr b="0" lang="en-US" sz="2000" spc="-1" strike="noStrike">
              <a:solidFill>
                <a:srgbClr val="000000"/>
              </a:solidFill>
              <a:latin typeface="Arial"/>
            </a:endParaRPr>
          </a:p>
          <a:p>
            <a:pPr marL="343080" indent="-343080">
              <a:lnSpc>
                <a:spcPct val="100000"/>
              </a:lnSpc>
              <a:spcBef>
                <a:spcPts val="1400"/>
              </a:spcBef>
              <a:buClr>
                <a:srgbClr val="000099"/>
              </a:buClr>
              <a:buFont typeface="Wingdings" charset="2"/>
              <a:buChar char=""/>
              <a:tabLst>
                <a:tab algn="l" pos="0"/>
              </a:tabLst>
            </a:pP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a:t>
            </a:r>
            <a:r>
              <a:rPr b="0" lang="ja-JP" sz="2000" spc="-1" strike="noStrike">
                <a:solidFill>
                  <a:srgbClr val="000099"/>
                </a:solidFill>
                <a:latin typeface="Times New Roman"/>
                <a:ea typeface="HG丸ｺﾞｼｯｸM-PRO"/>
              </a:rPr>
              <a:t>：計測容易</a:t>
            </a:r>
            <a:endParaRPr b="0" lang="en-US" sz="2000" spc="-1" strike="noStrike">
              <a:solidFill>
                <a:srgbClr val="000000"/>
              </a:solidFill>
              <a:latin typeface="Arial"/>
            </a:endParaRPr>
          </a:p>
          <a:p>
            <a:pPr marL="343080" indent="-343080">
              <a:lnSpc>
                <a:spcPct val="100000"/>
              </a:lnSpc>
              <a:spcBef>
                <a:spcPts val="1400"/>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壁の中の温度分布を計測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a:t>
            </a: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W</a:t>
            </a:r>
            <a:r>
              <a:rPr b="0" lang="en-US" sz="2000" spc="-1" strike="noStrike">
                <a:solidFill>
                  <a:srgbClr val="000099"/>
                </a:solidFill>
                <a:latin typeface="Times New Roman"/>
                <a:ea typeface="HG丸ｺﾞｼｯｸM-PRO"/>
              </a:rPr>
              <a:t>, q</a:t>
            </a:r>
            <a:r>
              <a:rPr b="0" lang="en-US" sz="2000" spc="-1" strike="noStrike" baseline="-25000">
                <a:solidFill>
                  <a:srgbClr val="000099"/>
                </a:solidFill>
                <a:latin typeface="Times New Roman"/>
                <a:ea typeface="HG丸ｺﾞｼｯｸM-PRO"/>
              </a:rPr>
              <a:t>W</a:t>
            </a:r>
            <a:endParaRPr b="0" lang="en-US" sz="2000" spc="-1" strike="noStrike">
              <a:solidFill>
                <a:srgbClr val="000000"/>
              </a:solidFill>
              <a:latin typeface="Arial"/>
            </a:endParaRPr>
          </a:p>
          <a:p>
            <a:pPr marL="343080" indent="-343080">
              <a:lnSpc>
                <a:spcPct val="100000"/>
              </a:lnSpc>
              <a:spcBef>
                <a:spcPts val="1400"/>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流体中の境界層内の温度分布を計測（大抵無理）</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a:t>
            </a: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W</a:t>
            </a:r>
            <a:r>
              <a:rPr b="0" lang="en-US" sz="2000" spc="-1" strike="noStrike">
                <a:solidFill>
                  <a:srgbClr val="000099"/>
                </a:solidFill>
                <a:latin typeface="Times New Roman"/>
                <a:ea typeface="HG丸ｺﾞｼｯｸM-PRO"/>
              </a:rPr>
              <a:t>, q</a:t>
            </a:r>
            <a:r>
              <a:rPr b="0" lang="en-US" sz="2000" spc="-1" strike="noStrike" baseline="-25000">
                <a:solidFill>
                  <a:srgbClr val="000099"/>
                </a:solidFill>
                <a:latin typeface="Times New Roman"/>
                <a:ea typeface="HG丸ｺﾞｼｯｸM-PRO"/>
              </a:rPr>
              <a:t>W</a:t>
            </a:r>
            <a:r>
              <a:rPr b="0" lang="en-US" sz="2000" spc="-1" strike="noStrike">
                <a:solidFill>
                  <a:srgbClr val="000099"/>
                </a:solidFill>
                <a:latin typeface="Times New Roman"/>
                <a:ea typeface="HG丸ｺﾞｼｯｸM-PRO"/>
              </a:rPr>
              <a:t>, (dT/dy)</a:t>
            </a:r>
            <a:r>
              <a:rPr b="0" lang="en-US" sz="2000" spc="-1" strike="noStrike" baseline="-25000">
                <a:solidFill>
                  <a:srgbClr val="000099"/>
                </a:solidFill>
                <a:latin typeface="Times New Roman"/>
                <a:ea typeface="HG丸ｺﾞｼｯｸM-PRO"/>
              </a:rPr>
              <a:t>W</a:t>
            </a:r>
            <a:endParaRPr b="0" lang="en-US" sz="2000" spc="-1" strike="noStrike">
              <a:solidFill>
                <a:srgbClr val="000000"/>
              </a:solidFill>
              <a:latin typeface="Arial"/>
            </a:endParaRPr>
          </a:p>
          <a:p>
            <a:pPr marL="343080" indent="-343080">
              <a:lnSpc>
                <a:spcPct val="100000"/>
              </a:lnSpc>
              <a:spcBef>
                <a:spcPts val="1400"/>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加熱量から </a:t>
            </a:r>
            <a:r>
              <a:rPr b="0" lang="en-US" sz="2000" spc="-1" strike="noStrike">
                <a:solidFill>
                  <a:srgbClr val="000099"/>
                </a:solidFill>
                <a:latin typeface="Times New Roman"/>
                <a:ea typeface="HG丸ｺﾞｼｯｸM-PRO"/>
              </a:rPr>
              <a:t>q</a:t>
            </a:r>
            <a:r>
              <a:rPr b="0" lang="en-US" sz="2000" spc="-1" strike="noStrike" baseline="-25000">
                <a:solidFill>
                  <a:srgbClr val="000099"/>
                </a:solidFill>
                <a:latin typeface="Times New Roman"/>
                <a:ea typeface="HG丸ｺﾞｼｯｸM-PRO"/>
              </a:rPr>
              <a:t>W</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がわかる場合も多い．定常なら壁内のどこか一点で温度を測ればよい．</a:t>
            </a:r>
            <a:endParaRPr b="0" lang="en-US" sz="2000" spc="-1" strike="noStrike">
              <a:solidFill>
                <a:srgbClr val="000000"/>
              </a:solidFill>
              <a:latin typeface="Arial"/>
            </a:endParaRPr>
          </a:p>
        </p:txBody>
      </p:sp>
      <p:graphicFrame>
        <p:nvGraphicFramePr>
          <p:cNvPr id="1265" name="Object 4"/>
          <p:cNvGraphicFramePr/>
          <p:nvPr/>
        </p:nvGraphicFramePr>
        <p:xfrm>
          <a:off x="914400" y="1447920"/>
          <a:ext cx="3212280" cy="748440"/>
        </p:xfrm>
        <a:graphic>
          <a:graphicData uri="http://schemas.openxmlformats.org/presentationml/2006/ole">
            <p:oleObj progId="Equation.DSMT4" r:id="rId1" spid="">
              <p:embed/>
              <p:pic>
                <p:nvPicPr>
                  <p:cNvPr id="1266" name="Object 4" descr=""/>
                  <p:cNvPicPr/>
                  <p:nvPr/>
                </p:nvPicPr>
                <p:blipFill>
                  <a:blip r:embed="rId2"/>
                  <a:stretch/>
                </p:blipFill>
                <p:spPr>
                  <a:xfrm>
                    <a:off x="914400" y="1447920"/>
                    <a:ext cx="3212280" cy="748440"/>
                  </a:xfrm>
                  <a:prstGeom prst="rect">
                    <a:avLst/>
                  </a:prstGeom>
                  <a:ln w="0">
                    <a:noFill/>
                  </a:ln>
                </p:spPr>
              </p:pic>
            </p:oleObj>
          </a:graphicData>
        </a:graphic>
      </p:graphicFrame>
      <p:sp>
        <p:nvSpPr>
          <p:cNvPr id="1267" name="Rectangle 6"/>
          <p:cNvSpPr/>
          <p:nvPr/>
        </p:nvSpPr>
        <p:spPr>
          <a:xfrm>
            <a:off x="5638680" y="2438280"/>
            <a:ext cx="3199680" cy="91368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68" name="Freeform 7"/>
          <p:cNvSpPr/>
          <p:nvPr/>
        </p:nvSpPr>
        <p:spPr>
          <a:xfrm>
            <a:off x="6188040" y="1057320"/>
            <a:ext cx="1050120" cy="1380240"/>
          </a:xfrm>
          <a:custGeom>
            <a:avLst/>
            <a:gdLst>
              <a:gd name="textAreaLeft" fmla="*/ 0 w 1050120"/>
              <a:gd name="textAreaRight" fmla="*/ 1050840 w 1050120"/>
              <a:gd name="textAreaTop" fmla="*/ 0 h 1380240"/>
              <a:gd name="textAreaBottom" fmla="*/ 1380960 h 1380240"/>
            </a:gdLst>
            <a:ahLst/>
            <a:rect l="textAreaLeft" t="textAreaTop" r="textAreaRight" b="textAreaBottom"/>
            <a:pathLst>
              <a:path w="662" h="870">
                <a:moveTo>
                  <a:pt x="662" y="870"/>
                </a:moveTo>
                <a:cubicBezTo>
                  <a:pt x="570" y="834"/>
                  <a:pt x="216" y="800"/>
                  <a:pt x="108" y="655"/>
                </a:cubicBezTo>
                <a:cubicBezTo>
                  <a:pt x="0" y="510"/>
                  <a:pt x="32" y="136"/>
                  <a:pt x="12" y="0"/>
                </a:cubicBez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269" name="Line 8"/>
          <p:cNvSpPr/>
          <p:nvPr/>
        </p:nvSpPr>
        <p:spPr>
          <a:xfrm>
            <a:off x="7238880" y="2438280"/>
            <a:ext cx="762120" cy="91440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0" name="Line 9"/>
          <p:cNvSpPr/>
          <p:nvPr/>
        </p:nvSpPr>
        <p:spPr>
          <a:xfrm>
            <a:off x="7556400" y="2819160"/>
            <a:ext cx="444600" cy="533520"/>
          </a:xfrm>
          <a:prstGeom prst="line">
            <a:avLst/>
          </a:prstGeom>
          <a:ln w="9525">
            <a:solidFill>
              <a:srgbClr val="000000"/>
            </a:solidFill>
            <a:round/>
            <a:head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1" name="Line 10"/>
          <p:cNvSpPr/>
          <p:nvPr/>
        </p:nvSpPr>
        <p:spPr>
          <a:xfrm flipV="1">
            <a:off x="5715000" y="335268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2" name="Line 11"/>
          <p:cNvSpPr/>
          <p:nvPr/>
        </p:nvSpPr>
        <p:spPr>
          <a:xfrm flipV="1">
            <a:off x="6095880" y="335268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3" name="Line 12"/>
          <p:cNvSpPr/>
          <p:nvPr/>
        </p:nvSpPr>
        <p:spPr>
          <a:xfrm flipV="1">
            <a:off x="6476760" y="335268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4" name="Line 13"/>
          <p:cNvSpPr/>
          <p:nvPr/>
        </p:nvSpPr>
        <p:spPr>
          <a:xfrm flipV="1">
            <a:off x="6858000" y="335268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5" name="Line 14"/>
          <p:cNvSpPr/>
          <p:nvPr/>
        </p:nvSpPr>
        <p:spPr>
          <a:xfrm flipV="1">
            <a:off x="7238880" y="335268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6" name="Line 15"/>
          <p:cNvSpPr/>
          <p:nvPr/>
        </p:nvSpPr>
        <p:spPr>
          <a:xfrm flipV="1">
            <a:off x="7619760" y="335268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7" name="Line 16"/>
          <p:cNvSpPr/>
          <p:nvPr/>
        </p:nvSpPr>
        <p:spPr>
          <a:xfrm flipV="1">
            <a:off x="8001000" y="335268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8" name="Line 17"/>
          <p:cNvSpPr/>
          <p:nvPr/>
        </p:nvSpPr>
        <p:spPr>
          <a:xfrm flipV="1">
            <a:off x="8381880" y="335268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79" name="Line 18"/>
          <p:cNvSpPr/>
          <p:nvPr/>
        </p:nvSpPr>
        <p:spPr>
          <a:xfrm flipV="1">
            <a:off x="8762760" y="3352680"/>
            <a:ext cx="360" cy="3049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280" name="Text Box 19"/>
          <p:cNvSpPr/>
          <p:nvPr/>
        </p:nvSpPr>
        <p:spPr>
          <a:xfrm>
            <a:off x="6747480" y="3643200"/>
            <a:ext cx="986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Heat Flux</a:t>
            </a:r>
            <a:endParaRPr b="0" lang="en-US" sz="1600" spc="-1" strike="noStrike">
              <a:solidFill>
                <a:srgbClr val="000000"/>
              </a:solidFill>
              <a:latin typeface="Arial"/>
            </a:endParaRPr>
          </a:p>
        </p:txBody>
      </p:sp>
      <p:sp>
        <p:nvSpPr>
          <p:cNvPr id="1281" name="Line 20"/>
          <p:cNvSpPr/>
          <p:nvPr/>
        </p:nvSpPr>
        <p:spPr>
          <a:xfrm>
            <a:off x="5257800" y="2361960"/>
            <a:ext cx="380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282" name="Line 21"/>
          <p:cNvSpPr/>
          <p:nvPr/>
        </p:nvSpPr>
        <p:spPr>
          <a:xfrm>
            <a:off x="5257800" y="2133360"/>
            <a:ext cx="380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283" name="Line 22"/>
          <p:cNvSpPr/>
          <p:nvPr/>
        </p:nvSpPr>
        <p:spPr>
          <a:xfrm>
            <a:off x="5257800" y="1904760"/>
            <a:ext cx="380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284" name="Line 23"/>
          <p:cNvSpPr/>
          <p:nvPr/>
        </p:nvSpPr>
        <p:spPr>
          <a:xfrm>
            <a:off x="5257800" y="1676160"/>
            <a:ext cx="380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285" name="Line 24"/>
          <p:cNvSpPr/>
          <p:nvPr/>
        </p:nvSpPr>
        <p:spPr>
          <a:xfrm>
            <a:off x="5257800" y="1447560"/>
            <a:ext cx="380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286" name="Line 25"/>
          <p:cNvSpPr/>
          <p:nvPr/>
        </p:nvSpPr>
        <p:spPr>
          <a:xfrm>
            <a:off x="5257800" y="1218960"/>
            <a:ext cx="3808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287" name="Text Box 26"/>
          <p:cNvSpPr/>
          <p:nvPr/>
        </p:nvSpPr>
        <p:spPr>
          <a:xfrm>
            <a:off x="4568760" y="1600200"/>
            <a:ext cx="6105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Fluid</a:t>
            </a:r>
            <a:endParaRPr b="0" lang="en-US" sz="1600" spc="-1" strike="noStrike">
              <a:solidFill>
                <a:srgbClr val="000000"/>
              </a:solidFill>
              <a:latin typeface="Arial"/>
            </a:endParaRPr>
          </a:p>
        </p:txBody>
      </p:sp>
      <p:sp>
        <p:nvSpPr>
          <p:cNvPr id="1288" name="Text Box 27"/>
          <p:cNvSpPr/>
          <p:nvPr/>
        </p:nvSpPr>
        <p:spPr>
          <a:xfrm>
            <a:off x="6014880" y="2728800"/>
            <a:ext cx="5587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Wall</a:t>
            </a:r>
            <a:endParaRPr b="0" lang="en-US" sz="1600" spc="-1" strike="noStrike">
              <a:solidFill>
                <a:srgbClr val="000000"/>
              </a:solidFill>
              <a:latin typeface="Arial"/>
            </a:endParaRPr>
          </a:p>
        </p:txBody>
      </p:sp>
      <p:sp>
        <p:nvSpPr>
          <p:cNvPr id="1289" name="Text Box 28"/>
          <p:cNvSpPr/>
          <p:nvPr/>
        </p:nvSpPr>
        <p:spPr>
          <a:xfrm>
            <a:off x="7098120" y="2133720"/>
            <a:ext cx="4154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W</a:t>
            </a:r>
            <a:endParaRPr b="0" lang="en-US" sz="1600" spc="-1" strike="noStrike">
              <a:solidFill>
                <a:srgbClr val="000000"/>
              </a:solidFill>
              <a:latin typeface="Arial"/>
            </a:endParaRPr>
          </a:p>
        </p:txBody>
      </p:sp>
      <p:sp>
        <p:nvSpPr>
          <p:cNvPr id="1290" name="Text Box 29"/>
          <p:cNvSpPr/>
          <p:nvPr/>
        </p:nvSpPr>
        <p:spPr>
          <a:xfrm>
            <a:off x="6201720" y="1066680"/>
            <a:ext cx="3880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Oval 47"/>
          <p:cNvSpPr/>
          <p:nvPr/>
        </p:nvSpPr>
        <p:spPr>
          <a:xfrm>
            <a:off x="1763640" y="5668920"/>
            <a:ext cx="215280" cy="288360"/>
          </a:xfrm>
          <a:prstGeom prst="ellipse">
            <a:avLst/>
          </a:prstGeom>
          <a:solidFill>
            <a:srgbClr val="ff99cc"/>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08" name="Oval 49"/>
          <p:cNvSpPr/>
          <p:nvPr/>
        </p:nvSpPr>
        <p:spPr>
          <a:xfrm>
            <a:off x="2916360" y="5670720"/>
            <a:ext cx="215280" cy="288360"/>
          </a:xfrm>
          <a:prstGeom prst="ellipse">
            <a:avLst/>
          </a:prstGeom>
          <a:solidFill>
            <a:srgbClr val="ff99cc"/>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09" name="Oval 51"/>
          <p:cNvSpPr/>
          <p:nvPr/>
        </p:nvSpPr>
        <p:spPr>
          <a:xfrm>
            <a:off x="2340000" y="5670720"/>
            <a:ext cx="215280" cy="288360"/>
          </a:xfrm>
          <a:prstGeom prst="ellipse">
            <a:avLst/>
          </a:prstGeom>
          <a:solidFill>
            <a:srgbClr val="ff99cc"/>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10" name="Oval 53"/>
          <p:cNvSpPr/>
          <p:nvPr/>
        </p:nvSpPr>
        <p:spPr>
          <a:xfrm>
            <a:off x="3492360" y="5670720"/>
            <a:ext cx="215280" cy="288360"/>
          </a:xfrm>
          <a:prstGeom prst="ellipse">
            <a:avLst/>
          </a:prstGeom>
          <a:solidFill>
            <a:srgbClr val="ff99cc"/>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11" name="Oval 55"/>
          <p:cNvSpPr/>
          <p:nvPr/>
        </p:nvSpPr>
        <p:spPr>
          <a:xfrm>
            <a:off x="4645080" y="5672160"/>
            <a:ext cx="215280" cy="288360"/>
          </a:xfrm>
          <a:prstGeom prst="ellipse">
            <a:avLst/>
          </a:prstGeom>
          <a:solidFill>
            <a:srgbClr val="ff99cc"/>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12" name="Oval 57"/>
          <p:cNvSpPr/>
          <p:nvPr/>
        </p:nvSpPr>
        <p:spPr>
          <a:xfrm>
            <a:off x="4068720" y="5672160"/>
            <a:ext cx="215280" cy="288360"/>
          </a:xfrm>
          <a:prstGeom prst="ellipse">
            <a:avLst/>
          </a:prstGeom>
          <a:solidFill>
            <a:srgbClr val="ff99cc"/>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13"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1.2.2 </a:t>
            </a:r>
            <a:r>
              <a:rPr b="1" lang="ja-JP" sz="3200" spc="-1" strike="noStrike">
                <a:solidFill>
                  <a:srgbClr val="000099"/>
                </a:solidFill>
                <a:latin typeface="Times New Roman"/>
                <a:ea typeface="HG丸ｺﾞｼｯｸM-PRO"/>
              </a:rPr>
              <a:t>対流</a:t>
            </a:r>
            <a:endParaRPr b="0" lang="en-US" sz="3200" spc="-1" strike="noStrike">
              <a:solidFill>
                <a:srgbClr val="000000"/>
              </a:solidFill>
              <a:latin typeface="Arial"/>
            </a:endParaRPr>
          </a:p>
        </p:txBody>
      </p:sp>
      <p:sp>
        <p:nvSpPr>
          <p:cNvPr id="314" name="PlaceHolder 2"/>
          <p:cNvSpPr>
            <a:spLocks noGrp="1"/>
          </p:cNvSpPr>
          <p:nvPr>
            <p:ph/>
          </p:nvPr>
        </p:nvSpPr>
        <p:spPr>
          <a:xfrm>
            <a:off x="152280" y="981000"/>
            <a:ext cx="8838360" cy="4342680"/>
          </a:xfrm>
          <a:prstGeom prst="rect">
            <a:avLst/>
          </a:prstGeom>
          <a:noFill/>
          <a:ln w="0">
            <a:noFill/>
          </a:ln>
        </p:spPr>
        <p:txBody>
          <a:bodyPr numCol="1" spcCol="0" lIns="0" rIns="0" tIns="0" bIns="0" anchor="t">
            <a:noAutofit/>
          </a:bodyPr>
          <a:p>
            <a:pPr marL="343080" indent="-343080">
              <a:lnSpc>
                <a:spcPct val="150000"/>
              </a:lnSpc>
              <a:spcBef>
                <a:spcPts val="360"/>
              </a:spcBef>
              <a:buClr>
                <a:srgbClr val="000099"/>
              </a:buClr>
              <a:buFont typeface="Wingdings" charset="2"/>
              <a:buChar char=""/>
            </a:pPr>
            <a:r>
              <a:rPr b="0" lang="ja-JP" sz="1800" spc="-1" strike="noStrike">
                <a:solidFill>
                  <a:srgbClr val="000099"/>
                </a:solidFill>
                <a:latin typeface="Times New Roman"/>
                <a:ea typeface="HG丸ｺﾞｼｯｸM-PRO"/>
              </a:rPr>
              <a:t>流体（気体あるいは液体）が流れると，熱や物質がいっしょに移動する．これを『対流』と呼ぶ．（４章：対流伝熱の基礎）</a:t>
            </a:r>
            <a:endParaRPr b="0" lang="en-US" sz="1800" spc="-1" strike="noStrike">
              <a:solidFill>
                <a:srgbClr val="000000"/>
              </a:solidFill>
              <a:latin typeface="Arial"/>
            </a:endParaRPr>
          </a:p>
          <a:p>
            <a:pPr marL="343080" indent="-343080">
              <a:lnSpc>
                <a:spcPct val="150000"/>
              </a:lnSpc>
              <a:spcBef>
                <a:spcPts val="360"/>
              </a:spcBef>
              <a:buClr>
                <a:srgbClr val="000099"/>
              </a:buClr>
              <a:buFont typeface="Wingdings" charset="2"/>
              <a:buChar char=""/>
            </a:pPr>
            <a:r>
              <a:rPr b="0" lang="ja-JP" sz="1800" spc="-1" strike="noStrike" u="sng">
                <a:solidFill>
                  <a:srgbClr val="000099"/>
                </a:solidFill>
                <a:uFillTx/>
                <a:latin typeface="Times New Roman"/>
                <a:ea typeface="HG丸ｺﾞｼｯｸM-PRO"/>
              </a:rPr>
              <a:t>強制対流</a:t>
            </a:r>
            <a:r>
              <a:rPr b="0" lang="ja-JP" sz="1800" spc="-1" strike="noStrike">
                <a:solidFill>
                  <a:srgbClr val="000099"/>
                </a:solidFill>
                <a:latin typeface="Times New Roman"/>
                <a:ea typeface="HG丸ｺﾞｼｯｸM-PRO"/>
              </a:rPr>
              <a:t>：ポンプや送風機を使って人為的に発生させる対流（５章）</a:t>
            </a:r>
            <a:endParaRPr b="0" lang="en-US" sz="1800" spc="-1" strike="noStrike">
              <a:solidFill>
                <a:srgbClr val="000000"/>
              </a:solidFill>
              <a:latin typeface="Arial"/>
            </a:endParaRPr>
          </a:p>
          <a:p>
            <a:pPr marL="343080" indent="-343080">
              <a:lnSpc>
                <a:spcPct val="150000"/>
              </a:lnSpc>
              <a:spcBef>
                <a:spcPts val="360"/>
              </a:spcBef>
              <a:buClr>
                <a:srgbClr val="000099"/>
              </a:buClr>
              <a:buFont typeface="Wingdings" charset="2"/>
              <a:buChar char=""/>
            </a:pPr>
            <a:r>
              <a:rPr b="0" lang="ja-JP" sz="1800" spc="-1" strike="noStrike" u="sng">
                <a:solidFill>
                  <a:srgbClr val="000099"/>
                </a:solidFill>
                <a:uFillTx/>
                <a:latin typeface="Times New Roman"/>
                <a:ea typeface="HG丸ｺﾞｼｯｸM-PRO"/>
              </a:rPr>
              <a:t>自然対流</a:t>
            </a:r>
            <a:r>
              <a:rPr b="0" lang="ja-JP" sz="1800" spc="-1" strike="noStrike">
                <a:solidFill>
                  <a:srgbClr val="000099"/>
                </a:solidFill>
                <a:latin typeface="Times New Roman"/>
                <a:ea typeface="HG丸ｺﾞｼｯｸM-PRO"/>
              </a:rPr>
              <a:t>：温度差や濃度差により自然に発生する対流（６章）</a:t>
            </a:r>
            <a:endParaRPr b="0" lang="en-US" sz="1800" spc="-1" strike="noStrike">
              <a:solidFill>
                <a:srgbClr val="000000"/>
              </a:solidFill>
              <a:latin typeface="Arial"/>
            </a:endParaRPr>
          </a:p>
          <a:p>
            <a:pPr marL="343080" indent="-343080">
              <a:lnSpc>
                <a:spcPct val="150000"/>
              </a:lnSpc>
              <a:spcBef>
                <a:spcPts val="360"/>
              </a:spcBef>
              <a:buClr>
                <a:srgbClr val="000099"/>
              </a:buClr>
              <a:buFont typeface="Wingdings" charset="2"/>
              <a:buChar char=""/>
            </a:pPr>
            <a:r>
              <a:rPr b="0" lang="ja-JP" sz="1800" spc="-1" strike="noStrike">
                <a:solidFill>
                  <a:srgbClr val="000099"/>
                </a:solidFill>
                <a:latin typeface="Times New Roman"/>
                <a:ea typeface="HG丸ｺﾞｼｯｸM-PRO"/>
              </a:rPr>
              <a:t>温度 </a:t>
            </a:r>
            <a:r>
              <a:rPr b="0" lang="en-US" sz="1800" spc="-1" strike="noStrike">
                <a:solidFill>
                  <a:srgbClr val="000099"/>
                </a:solidFill>
                <a:latin typeface="Times New Roman"/>
                <a:ea typeface="HG丸ｺﾞｼｯｸM-PRO"/>
              </a:rPr>
              <a:t>T </a:t>
            </a:r>
            <a:r>
              <a:rPr b="0" lang="ja-JP" sz="1800" spc="-1" strike="noStrike">
                <a:solidFill>
                  <a:srgbClr val="000099"/>
                </a:solidFill>
                <a:latin typeface="Times New Roman"/>
                <a:ea typeface="HG丸ｺﾞｼｯｸM-PRO"/>
              </a:rPr>
              <a:t>の流体が速度 </a:t>
            </a:r>
            <a:r>
              <a:rPr b="0" lang="en-US" sz="1800" spc="-1" strike="noStrike">
                <a:solidFill>
                  <a:srgbClr val="000099"/>
                </a:solidFill>
                <a:latin typeface="Times New Roman"/>
                <a:ea typeface="HG丸ｺﾞｼｯｸM-PRO"/>
              </a:rPr>
              <a:t>u </a:t>
            </a:r>
            <a:r>
              <a:rPr b="0" lang="ja-JP" sz="1800" spc="-1" strike="noStrike">
                <a:solidFill>
                  <a:srgbClr val="000099"/>
                </a:solidFill>
                <a:latin typeface="Times New Roman"/>
                <a:ea typeface="HG丸ｺﾞｼｯｸM-PRO"/>
              </a:rPr>
              <a:t>で移動するときの熱流束</a:t>
            </a:r>
            <a:endParaRPr b="0" lang="en-US" sz="1800" spc="-1" strike="noStrike">
              <a:solidFill>
                <a:srgbClr val="000000"/>
              </a:solidFill>
              <a:latin typeface="Arial"/>
            </a:endParaRPr>
          </a:p>
          <a:p>
            <a:pPr lvl="1" marL="743040" indent="-285840">
              <a:lnSpc>
                <a:spcPct val="150000"/>
              </a:lnSpc>
              <a:spcBef>
                <a:spcPts val="360"/>
              </a:spcBef>
              <a:buClr>
                <a:srgbClr val="000099"/>
              </a:buClr>
              <a:buFont typeface="Symbol"/>
              <a:buChar char=""/>
            </a:pPr>
            <a:r>
              <a:rPr b="0" lang="en-US" sz="1800" spc="-1" strike="noStrike">
                <a:solidFill>
                  <a:srgbClr val="000099"/>
                </a:solidFill>
                <a:latin typeface="Times New Roman"/>
                <a:ea typeface="HG丸ｺﾞｼｯｸM-PRO"/>
              </a:rPr>
              <a:t>q = </a:t>
            </a:r>
            <a:r>
              <a:rPr b="0" lang="en-US" sz="1800" spc="-1" strike="noStrike">
                <a:solidFill>
                  <a:srgbClr val="000099"/>
                </a:solidFill>
                <a:latin typeface="Symbol"/>
                <a:ea typeface="HG丸ｺﾞｼｯｸM-PRO"/>
              </a:rPr>
              <a:t>r</a:t>
            </a:r>
            <a:r>
              <a:rPr b="0" lang="en-US" sz="1800" spc="-1" strike="noStrike">
                <a:solidFill>
                  <a:srgbClr val="000099"/>
                </a:solidFill>
                <a:latin typeface="Times New Roman"/>
                <a:ea typeface="HG丸ｺﾞｼｯｸM-PRO"/>
              </a:rPr>
              <a:t>c</a:t>
            </a:r>
            <a:r>
              <a:rPr b="0" lang="en-US" sz="1800" spc="-1" strike="noStrike" baseline="-25000">
                <a:solidFill>
                  <a:srgbClr val="000099"/>
                </a:solidFill>
                <a:latin typeface="Times New Roman"/>
                <a:ea typeface="HG丸ｺﾞｼｯｸM-PRO"/>
              </a:rPr>
              <a:t>p</a:t>
            </a:r>
            <a:r>
              <a:rPr b="0" lang="en-US" sz="1800" spc="-1" strike="noStrike">
                <a:solidFill>
                  <a:srgbClr val="000099"/>
                </a:solidFill>
                <a:latin typeface="Times New Roman"/>
                <a:ea typeface="HG丸ｺﾞｼｯｸM-PRO"/>
              </a:rPr>
              <a:t>uT</a:t>
            </a:r>
            <a:r>
              <a:rPr b="0" lang="ja-JP" sz="1800" spc="-1" strike="noStrike">
                <a:solidFill>
                  <a:srgbClr val="000099"/>
                </a:solidFill>
                <a:latin typeface="Times New Roman"/>
                <a:ea typeface="HG丸ｺﾞｼｯｸM-PRO"/>
              </a:rPr>
              <a:t>（単位を確認のこと）</a:t>
            </a:r>
            <a:endParaRPr b="0" lang="en-US" sz="1800" spc="-1" strike="noStrike">
              <a:solidFill>
                <a:srgbClr val="000000"/>
              </a:solidFill>
              <a:latin typeface="Arial"/>
            </a:endParaRPr>
          </a:p>
          <a:p>
            <a:pPr marL="343080" indent="-343080">
              <a:lnSpc>
                <a:spcPct val="150000"/>
              </a:lnSpc>
              <a:spcBef>
                <a:spcPts val="360"/>
              </a:spcBef>
              <a:buClr>
                <a:srgbClr val="000099"/>
              </a:buClr>
              <a:buFont typeface="Wingdings" charset="2"/>
              <a:buChar char=""/>
            </a:pPr>
            <a:r>
              <a:rPr b="0" lang="ja-JP" sz="1800" spc="-1" strike="noStrike">
                <a:solidFill>
                  <a:srgbClr val="000099"/>
                </a:solidFill>
                <a:latin typeface="Times New Roman"/>
                <a:ea typeface="HG丸ｺﾞｼｯｸM-PRO"/>
              </a:rPr>
              <a:t>濃度 </a:t>
            </a:r>
            <a:r>
              <a:rPr b="0" lang="en-US" sz="1800" spc="-1" strike="noStrike">
                <a:solidFill>
                  <a:srgbClr val="000099"/>
                </a:solidFill>
                <a:latin typeface="Times New Roman"/>
                <a:ea typeface="HG丸ｺﾞｼｯｸM-PRO"/>
              </a:rPr>
              <a:t>C </a:t>
            </a:r>
            <a:r>
              <a:rPr b="0" lang="ja-JP" sz="1800" spc="-1" strike="noStrike">
                <a:solidFill>
                  <a:srgbClr val="000099"/>
                </a:solidFill>
                <a:latin typeface="Times New Roman"/>
                <a:ea typeface="HG丸ｺﾞｼｯｸM-PRO"/>
              </a:rPr>
              <a:t>の流体が速度 </a:t>
            </a:r>
            <a:r>
              <a:rPr b="0" lang="en-US" sz="1800" spc="-1" strike="noStrike">
                <a:solidFill>
                  <a:srgbClr val="000099"/>
                </a:solidFill>
                <a:latin typeface="Times New Roman"/>
                <a:ea typeface="HG丸ｺﾞｼｯｸM-PRO"/>
              </a:rPr>
              <a:t>u </a:t>
            </a:r>
            <a:r>
              <a:rPr b="0" lang="ja-JP" sz="1800" spc="-1" strike="noStrike">
                <a:solidFill>
                  <a:srgbClr val="000099"/>
                </a:solidFill>
                <a:latin typeface="Times New Roman"/>
                <a:ea typeface="HG丸ｺﾞｼｯｸM-PRO"/>
              </a:rPr>
              <a:t>で移動するときの質量流束</a:t>
            </a:r>
            <a:endParaRPr b="0" lang="en-US" sz="1800" spc="-1" strike="noStrike">
              <a:solidFill>
                <a:srgbClr val="000000"/>
              </a:solidFill>
              <a:latin typeface="Arial"/>
            </a:endParaRPr>
          </a:p>
          <a:p>
            <a:pPr lvl="1" marL="743040" indent="-285840">
              <a:lnSpc>
                <a:spcPct val="150000"/>
              </a:lnSpc>
              <a:spcBef>
                <a:spcPts val="360"/>
              </a:spcBef>
              <a:buClr>
                <a:srgbClr val="000099"/>
              </a:buClr>
              <a:buFont typeface="Symbol"/>
              <a:buChar char=""/>
            </a:pPr>
            <a:r>
              <a:rPr b="0" lang="en-US" sz="1800" spc="-1" strike="noStrike">
                <a:solidFill>
                  <a:srgbClr val="000099"/>
                </a:solidFill>
                <a:latin typeface="Times New Roman"/>
                <a:ea typeface="HG丸ｺﾞｼｯｸM-PRO"/>
              </a:rPr>
              <a:t>j = uC</a:t>
            </a:r>
            <a:r>
              <a:rPr b="0" lang="ja-JP" sz="1800" spc="-1" strike="noStrike">
                <a:solidFill>
                  <a:srgbClr val="000099"/>
                </a:solidFill>
                <a:latin typeface="Times New Roman"/>
                <a:ea typeface="HG丸ｺﾞｼｯｸM-PRO"/>
              </a:rPr>
              <a:t>（単位を確認のこと）</a:t>
            </a:r>
            <a:endParaRPr b="0" lang="en-US" sz="1800" spc="-1" strike="noStrike">
              <a:solidFill>
                <a:srgbClr val="000000"/>
              </a:solidFill>
              <a:latin typeface="Arial"/>
            </a:endParaRPr>
          </a:p>
        </p:txBody>
      </p:sp>
      <p:grpSp>
        <p:nvGrpSpPr>
          <p:cNvPr id="315" name="Group 43"/>
          <p:cNvGrpSpPr/>
          <p:nvPr/>
        </p:nvGrpSpPr>
        <p:grpSpPr>
          <a:xfrm>
            <a:off x="6242040" y="3573360"/>
            <a:ext cx="2646720" cy="1523160"/>
            <a:chOff x="6242040" y="3573360"/>
            <a:chExt cx="2646720" cy="1523160"/>
          </a:xfrm>
        </p:grpSpPr>
        <p:sp>
          <p:nvSpPr>
            <p:cNvPr id="316" name="Oval 28"/>
            <p:cNvSpPr/>
            <p:nvPr/>
          </p:nvSpPr>
          <p:spPr>
            <a:xfrm>
              <a:off x="6624720" y="4106880"/>
              <a:ext cx="456480" cy="456480"/>
            </a:xfrm>
            <a:prstGeom prst="ellipse">
              <a:avLst/>
            </a:prstGeom>
            <a:gradFill rotWithShape="0">
              <a:gsLst>
                <a:gs pos="0">
                  <a:srgbClr val="ff99cc"/>
                </a:gs>
                <a:gs pos="100000">
                  <a:srgbClr val="76465e"/>
                </a:gs>
              </a:gsLst>
              <a:lin ang="2700000"/>
            </a:gra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17" name="Line 29"/>
            <p:cNvSpPr/>
            <p:nvPr/>
          </p:nvSpPr>
          <p:spPr>
            <a:xfrm>
              <a:off x="7081560" y="4335120"/>
              <a:ext cx="152424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18" name="Oval 31"/>
            <p:cNvSpPr/>
            <p:nvPr/>
          </p:nvSpPr>
          <p:spPr>
            <a:xfrm>
              <a:off x="7462800" y="3573360"/>
              <a:ext cx="761400" cy="1523160"/>
            </a:xfrm>
            <a:prstGeom prst="ellipse">
              <a:avLst/>
            </a:prstGeom>
            <a:noFill/>
            <a:ln w="9525">
              <a:solidFill>
                <a:srgbClr val="000000"/>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useBgFill="1">
          <p:nvSpPr>
            <p:cNvPr id="319" name="Arc 37"/>
            <p:cNvSpPr/>
            <p:nvPr/>
          </p:nvSpPr>
          <p:spPr>
            <a:xfrm>
              <a:off x="7843680" y="3573360"/>
              <a:ext cx="380160" cy="761400"/>
            </a:xfrm>
            <a:custGeom>
              <a:avLst/>
              <a:gdLst>
                <a:gd name="textAreaLeft" fmla="*/ 0 w 380160"/>
                <a:gd name="textAreaRight" fmla="*/ 380880 w 380160"/>
                <a:gd name="textAreaTop" fmla="*/ 0 h 761400"/>
                <a:gd name="textAreaBottom" fmla="*/ 762120 h 7614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ln w="9525">
              <a:solidFill>
                <a:srgbClr val="000000"/>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useBgFill="1">
          <p:nvSpPr>
            <p:cNvPr id="320" name="Arc 38"/>
            <p:cNvSpPr/>
            <p:nvPr/>
          </p:nvSpPr>
          <p:spPr>
            <a:xfrm flipV="1">
              <a:off x="7843680" y="4334760"/>
              <a:ext cx="380160" cy="761400"/>
            </a:xfrm>
            <a:custGeom>
              <a:avLst/>
              <a:gdLst>
                <a:gd name="textAreaLeft" fmla="*/ 0 w 380160"/>
                <a:gd name="textAreaRight" fmla="*/ 380880 w 380160"/>
                <a:gd name="textAreaTop" fmla="*/ 360 h 761400"/>
                <a:gd name="textAreaBottom" fmla="*/ 762480 h 76140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ln w="9525">
              <a:solidFill>
                <a:srgbClr val="000000"/>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21" name="Text Box 41"/>
            <p:cNvSpPr/>
            <p:nvPr/>
          </p:nvSpPr>
          <p:spPr>
            <a:xfrm>
              <a:off x="8302680" y="3916440"/>
              <a:ext cx="5860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a:solidFill>
                    <a:srgbClr val="000000"/>
                  </a:solidFill>
                  <a:latin typeface="Times New Roman"/>
                  <a:ea typeface="HG丸ｺﾞｼｯｸM-PRO"/>
                </a:rPr>
                <a:t>流れ</a:t>
              </a:r>
              <a:endParaRPr b="0" lang="en-US" sz="1600" spc="-1" strike="noStrike">
                <a:solidFill>
                  <a:srgbClr val="000000"/>
                </a:solidFill>
                <a:latin typeface="Arial"/>
              </a:endParaRPr>
            </a:p>
          </p:txBody>
        </p:sp>
        <p:sp>
          <p:nvSpPr>
            <p:cNvPr id="322" name="Text Box 42"/>
            <p:cNvSpPr/>
            <p:nvPr/>
          </p:nvSpPr>
          <p:spPr>
            <a:xfrm>
              <a:off x="6242040" y="3762360"/>
              <a:ext cx="11941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a:solidFill>
                    <a:srgbClr val="000000"/>
                  </a:solidFill>
                  <a:latin typeface="Times New Roman"/>
                  <a:ea typeface="HG丸ｺﾞｼｯｸM-PRO"/>
                </a:rPr>
                <a:t>高温の空気</a:t>
              </a:r>
              <a:endParaRPr b="0" lang="en-US" sz="1600" spc="-1" strike="noStrike">
                <a:solidFill>
                  <a:srgbClr val="000000"/>
                </a:solidFill>
                <a:latin typeface="Arial"/>
              </a:endParaRPr>
            </a:p>
          </p:txBody>
        </p:sp>
      </p:grpSp>
      <p:sp>
        <p:nvSpPr>
          <p:cNvPr id="323" name="Line 44"/>
          <p:cNvSpPr/>
          <p:nvPr/>
        </p:nvSpPr>
        <p:spPr>
          <a:xfrm>
            <a:off x="1547640" y="5310000"/>
            <a:ext cx="3960720" cy="360"/>
          </a:xfrm>
          <a:prstGeom prst="line">
            <a:avLst/>
          </a:prstGeom>
          <a:ln w="19050">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24" name="Line 45"/>
          <p:cNvSpPr/>
          <p:nvPr/>
        </p:nvSpPr>
        <p:spPr>
          <a:xfrm>
            <a:off x="1547640" y="5599080"/>
            <a:ext cx="3960720" cy="360"/>
          </a:xfrm>
          <a:prstGeom prst="line">
            <a:avLst/>
          </a:prstGeom>
          <a:ln w="19050">
            <a:solidFill>
              <a:srgbClr val="000000"/>
            </a:solidFill>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25" name="Oval 46"/>
          <p:cNvSpPr/>
          <p:nvPr/>
        </p:nvSpPr>
        <p:spPr>
          <a:xfrm>
            <a:off x="1835280" y="5813280"/>
            <a:ext cx="72360" cy="142200"/>
          </a:xfrm>
          <a:prstGeom prst="ellipse">
            <a:avLst/>
          </a:prstGeom>
          <a:solidFill>
            <a:srgbClr val="ff0000"/>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26" name="Oval 48"/>
          <p:cNvSpPr/>
          <p:nvPr/>
        </p:nvSpPr>
        <p:spPr>
          <a:xfrm>
            <a:off x="2987640" y="5815080"/>
            <a:ext cx="72360" cy="142200"/>
          </a:xfrm>
          <a:prstGeom prst="ellipse">
            <a:avLst/>
          </a:prstGeom>
          <a:solidFill>
            <a:srgbClr val="ff0000"/>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27" name="Oval 50"/>
          <p:cNvSpPr/>
          <p:nvPr/>
        </p:nvSpPr>
        <p:spPr>
          <a:xfrm>
            <a:off x="2411280" y="5815080"/>
            <a:ext cx="72360" cy="142200"/>
          </a:xfrm>
          <a:prstGeom prst="ellipse">
            <a:avLst/>
          </a:prstGeom>
          <a:solidFill>
            <a:srgbClr val="ff0000"/>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28" name="Oval 52"/>
          <p:cNvSpPr/>
          <p:nvPr/>
        </p:nvSpPr>
        <p:spPr>
          <a:xfrm>
            <a:off x="3564000" y="5815080"/>
            <a:ext cx="72360" cy="142200"/>
          </a:xfrm>
          <a:prstGeom prst="ellipse">
            <a:avLst/>
          </a:prstGeom>
          <a:solidFill>
            <a:srgbClr val="ff0000"/>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29" name="Oval 54"/>
          <p:cNvSpPr/>
          <p:nvPr/>
        </p:nvSpPr>
        <p:spPr>
          <a:xfrm>
            <a:off x="4716360" y="5816520"/>
            <a:ext cx="72360" cy="142200"/>
          </a:xfrm>
          <a:prstGeom prst="ellipse">
            <a:avLst/>
          </a:prstGeom>
          <a:solidFill>
            <a:srgbClr val="ff0000"/>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30" name="Oval 56"/>
          <p:cNvSpPr/>
          <p:nvPr/>
        </p:nvSpPr>
        <p:spPr>
          <a:xfrm>
            <a:off x="4140360" y="5816520"/>
            <a:ext cx="72360" cy="142200"/>
          </a:xfrm>
          <a:prstGeom prst="ellipse">
            <a:avLst/>
          </a:prstGeom>
          <a:solidFill>
            <a:srgbClr val="ff0000"/>
          </a:solid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31" name="Line 58"/>
          <p:cNvSpPr/>
          <p:nvPr/>
        </p:nvSpPr>
        <p:spPr>
          <a:xfrm>
            <a:off x="1187280" y="5454360"/>
            <a:ext cx="36036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32" name="Text Box 59"/>
          <p:cNvSpPr/>
          <p:nvPr/>
        </p:nvSpPr>
        <p:spPr>
          <a:xfrm>
            <a:off x="399600" y="5281560"/>
            <a:ext cx="788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a:solidFill>
                  <a:srgbClr val="000000"/>
                </a:solidFill>
                <a:latin typeface="Times New Roman"/>
                <a:ea typeface="HG丸ｺﾞｼｯｸM-PRO"/>
              </a:rPr>
              <a:t>低温水</a:t>
            </a:r>
            <a:endParaRPr b="0" lang="en-US" sz="1600" spc="-1" strike="noStrike">
              <a:solidFill>
                <a:srgbClr val="000000"/>
              </a:solidFill>
              <a:latin typeface="Arial"/>
            </a:endParaRPr>
          </a:p>
        </p:txBody>
      </p:sp>
      <p:sp>
        <p:nvSpPr>
          <p:cNvPr id="333" name="Line 60"/>
          <p:cNvSpPr/>
          <p:nvPr/>
        </p:nvSpPr>
        <p:spPr>
          <a:xfrm>
            <a:off x="5437080" y="5451120"/>
            <a:ext cx="36036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34" name="Text Box 61"/>
          <p:cNvSpPr/>
          <p:nvPr/>
        </p:nvSpPr>
        <p:spPr>
          <a:xfrm>
            <a:off x="5793840" y="5278320"/>
            <a:ext cx="7887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a:solidFill>
                  <a:srgbClr val="000000"/>
                </a:solidFill>
                <a:latin typeface="Times New Roman"/>
                <a:ea typeface="HG丸ｺﾞｼｯｸM-PRO"/>
              </a:rPr>
              <a:t>高温水</a:t>
            </a:r>
            <a:endParaRPr b="0" lang="en-US" sz="1600" spc="-1" strike="noStrike">
              <a:solidFill>
                <a:srgbClr val="000000"/>
              </a:solidFill>
              <a:latin typeface="Arial"/>
            </a:endParaRPr>
          </a:p>
        </p:txBody>
      </p:sp>
      <p:sp>
        <p:nvSpPr>
          <p:cNvPr id="335" name="Text Box 62"/>
          <p:cNvSpPr/>
          <p:nvPr/>
        </p:nvSpPr>
        <p:spPr>
          <a:xfrm>
            <a:off x="2990880" y="5925960"/>
            <a:ext cx="5860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a:solidFill>
                  <a:srgbClr val="000000"/>
                </a:solidFill>
                <a:latin typeface="Times New Roman"/>
                <a:ea typeface="HG丸ｺﾞｼｯｸM-PRO"/>
              </a:rPr>
              <a:t>加熱</a:t>
            </a:r>
            <a:endParaRPr b="0" lang="en-US" sz="1600" spc="-1" strike="noStrike">
              <a:solidFill>
                <a:srgbClr val="000000"/>
              </a:solidFill>
              <a:latin typeface="Arial"/>
            </a:endParaRPr>
          </a:p>
        </p:txBody>
      </p:sp>
      <p:sp>
        <p:nvSpPr>
          <p:cNvPr id="336" name="Text Box 63"/>
          <p:cNvSpPr/>
          <p:nvPr/>
        </p:nvSpPr>
        <p:spPr>
          <a:xfrm>
            <a:off x="1993680" y="4941720"/>
            <a:ext cx="26128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加熱壁から流体への熱移動</a:t>
            </a:r>
            <a:endParaRPr b="0" lang="en-US" sz="1600" spc="-1" strike="noStrike">
              <a:solidFill>
                <a:srgbClr val="000000"/>
              </a:solidFill>
              <a:latin typeface="Arial"/>
            </a:endParaRPr>
          </a:p>
        </p:txBody>
      </p:sp>
      <p:sp>
        <p:nvSpPr>
          <p:cNvPr id="337" name="Text Box 64"/>
          <p:cNvSpPr/>
          <p:nvPr/>
        </p:nvSpPr>
        <p:spPr>
          <a:xfrm>
            <a:off x="6215040" y="3173400"/>
            <a:ext cx="11941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u="sng">
                <a:solidFill>
                  <a:srgbClr val="000000"/>
                </a:solidFill>
                <a:uFillTx/>
                <a:latin typeface="Times New Roman"/>
                <a:ea typeface="HG丸ｺﾞｼｯｸM-PRO"/>
              </a:rPr>
              <a:t>対流伝熱１</a:t>
            </a:r>
            <a:endParaRPr b="0" lang="en-US" sz="1600" spc="-1" strike="noStrike">
              <a:solidFill>
                <a:srgbClr val="000000"/>
              </a:solidFill>
              <a:latin typeface="Arial"/>
            </a:endParaRPr>
          </a:p>
        </p:txBody>
      </p:sp>
      <p:sp>
        <p:nvSpPr>
          <p:cNvPr id="338" name="Rectangle 65"/>
          <p:cNvSpPr/>
          <p:nvPr/>
        </p:nvSpPr>
        <p:spPr>
          <a:xfrm>
            <a:off x="6227640" y="3213000"/>
            <a:ext cx="2664720" cy="1944000"/>
          </a:xfrm>
          <a:prstGeom prst="rect">
            <a:avLst/>
          </a:prstGeom>
          <a:noFill/>
          <a:ln w="381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39" name="Text Box 66"/>
          <p:cNvSpPr/>
          <p:nvPr/>
        </p:nvSpPr>
        <p:spPr>
          <a:xfrm>
            <a:off x="401760" y="4941720"/>
            <a:ext cx="11941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u="sng">
                <a:solidFill>
                  <a:srgbClr val="000000"/>
                </a:solidFill>
                <a:uFillTx/>
                <a:latin typeface="Times New Roman"/>
                <a:ea typeface="HG丸ｺﾞｼｯｸM-PRO"/>
              </a:rPr>
              <a:t>対流伝熱２</a:t>
            </a:r>
            <a:endParaRPr b="0" lang="en-US" sz="1600" spc="-1" strike="noStrike">
              <a:solidFill>
                <a:srgbClr val="000000"/>
              </a:solidFill>
              <a:latin typeface="Arial"/>
            </a:endParaRPr>
          </a:p>
        </p:txBody>
      </p:sp>
      <p:sp>
        <p:nvSpPr>
          <p:cNvPr id="340" name="Rectangle 67"/>
          <p:cNvSpPr/>
          <p:nvPr/>
        </p:nvSpPr>
        <p:spPr>
          <a:xfrm>
            <a:off x="395280" y="4941720"/>
            <a:ext cx="6263640" cy="1366200"/>
          </a:xfrm>
          <a:prstGeom prst="rect">
            <a:avLst/>
          </a:prstGeom>
          <a:noFill/>
          <a:ln w="381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41" name="Line 68"/>
          <p:cNvSpPr/>
          <p:nvPr/>
        </p:nvSpPr>
        <p:spPr>
          <a:xfrm>
            <a:off x="4140000" y="3573360"/>
            <a:ext cx="201600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342" name="AutoShape 69"/>
          <p:cNvSpPr/>
          <p:nvPr/>
        </p:nvSpPr>
        <p:spPr>
          <a:xfrm>
            <a:off x="8028000" y="2565360"/>
            <a:ext cx="718560" cy="936000"/>
          </a:xfrm>
          <a:prstGeom prst="wedgeRoundRectCallout">
            <a:avLst>
              <a:gd name="adj1" fmla="val 18213"/>
              <a:gd name="adj2" fmla="val 99491"/>
              <a:gd name="adj3" fmla="val 16667"/>
            </a:avLst>
          </a:prstGeom>
          <a:solidFill>
            <a:schemeClr val="bg1"/>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1" lang="ja-JP" sz="1600" spc="-1" strike="noStrike">
                <a:solidFill>
                  <a:srgbClr val="000000"/>
                </a:solidFill>
                <a:latin typeface="Times New Roman"/>
                <a:ea typeface="HG丸ｺﾞｼｯｸM-PRO"/>
              </a:rPr>
              <a:t>強制</a:t>
            </a:r>
            <a:endParaRPr b="0" lang="en-US" sz="1600" spc="-1" strike="noStrike">
              <a:solidFill>
                <a:srgbClr val="000000"/>
              </a:solidFill>
              <a:latin typeface="Arial"/>
            </a:endParaRPr>
          </a:p>
          <a:p>
            <a:pPr algn="ctr">
              <a:lnSpc>
                <a:spcPct val="100000"/>
              </a:lnSpc>
            </a:pPr>
            <a:r>
              <a:rPr b="1" lang="en-US" sz="1600" spc="-1" strike="noStrike">
                <a:solidFill>
                  <a:srgbClr val="000000"/>
                </a:solidFill>
                <a:latin typeface="Times New Roman"/>
                <a:ea typeface="HG丸ｺﾞｼｯｸM-PRO"/>
              </a:rPr>
              <a:t>OR</a:t>
            </a:r>
            <a:endParaRPr b="0" lang="en-US" sz="1600" spc="-1" strike="noStrike">
              <a:solidFill>
                <a:srgbClr val="000000"/>
              </a:solidFill>
              <a:latin typeface="Arial"/>
            </a:endParaRPr>
          </a:p>
          <a:p>
            <a:pPr algn="ctr">
              <a:lnSpc>
                <a:spcPct val="100000"/>
              </a:lnSpc>
            </a:pPr>
            <a:r>
              <a:rPr b="1" lang="ja-JP" sz="1600" spc="-1" strike="noStrike">
                <a:solidFill>
                  <a:srgbClr val="000000"/>
                </a:solidFill>
                <a:latin typeface="Times New Roman"/>
                <a:ea typeface="HG丸ｺﾞｼｯｸM-PRO"/>
              </a:rPr>
              <a:t>自然</a:t>
            </a:r>
            <a:endParaRPr b="0" lang="en-US" sz="1600" spc="-1" strike="noStrike">
              <a:solidFill>
                <a:srgbClr val="000000"/>
              </a:solidFill>
              <a:latin typeface="Arial"/>
            </a:endParaRPr>
          </a:p>
        </p:txBody>
      </p:sp>
      <p:sp>
        <p:nvSpPr>
          <p:cNvPr id="343" name="Text Box 70"/>
          <p:cNvSpPr/>
          <p:nvPr/>
        </p:nvSpPr>
        <p:spPr>
          <a:xfrm>
            <a:off x="5755320" y="5661000"/>
            <a:ext cx="2855520" cy="515880"/>
          </a:xfrm>
          <a:prstGeom prst="rect">
            <a:avLst/>
          </a:prstGeom>
          <a:solidFill>
            <a:schemeClr val="bg1"/>
          </a:solidFill>
          <a:ln w="9525">
            <a:solidFill>
              <a:srgbClr val="000000"/>
            </a:solidFill>
            <a:miter/>
          </a:ln>
        </p:spPr>
        <p:style>
          <a:lnRef idx="0"/>
          <a:fillRef idx="0"/>
          <a:effectRef idx="0"/>
          <a:fontRef idx="minor"/>
        </p:style>
        <p:txBody>
          <a:bodyPr wrap="none" lIns="90000" rIns="90000" tIns="45000" bIns="45000" anchor="t">
            <a:spAutoFit/>
          </a:bodyPr>
          <a:p>
            <a:pPr>
              <a:lnSpc>
                <a:spcPct val="100000"/>
              </a:lnSpc>
            </a:pPr>
            <a:r>
              <a:rPr b="1" lang="ja-JP" sz="1400" spc="-1" strike="noStrike">
                <a:solidFill>
                  <a:srgbClr val="000000"/>
                </a:solidFill>
                <a:latin typeface="Times New Roman"/>
                <a:ea typeface="HG丸ｺﾞｼｯｸM-PRO"/>
              </a:rPr>
              <a:t>水はどれくらい熱くなるか？</a:t>
            </a:r>
            <a:endParaRPr b="0" lang="en-US" sz="1400" spc="-1" strike="noStrike">
              <a:solidFill>
                <a:srgbClr val="000000"/>
              </a:solidFill>
              <a:latin typeface="Arial"/>
            </a:endParaRPr>
          </a:p>
          <a:p>
            <a:pPr>
              <a:lnSpc>
                <a:spcPct val="100000"/>
              </a:lnSpc>
            </a:pPr>
            <a:r>
              <a:rPr b="1" lang="ja-JP" sz="1400" spc="-1" strike="noStrike">
                <a:solidFill>
                  <a:srgbClr val="000000"/>
                </a:solidFill>
                <a:latin typeface="Times New Roman"/>
                <a:ea typeface="HG丸ｺﾞｼｯｸM-PRO"/>
              </a:rPr>
              <a:t>壁温はどれほどになるか？安全性</a:t>
            </a:r>
            <a:endParaRPr b="0" lang="en-US" sz="14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宿題</a:t>
            </a:r>
            <a:endParaRPr b="0" lang="en-US" sz="3200" spc="-1" strike="noStrike">
              <a:solidFill>
                <a:srgbClr val="000000"/>
              </a:solidFill>
              <a:latin typeface="Arial"/>
            </a:endParaRPr>
          </a:p>
        </p:txBody>
      </p:sp>
      <p:sp>
        <p:nvSpPr>
          <p:cNvPr id="1292"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宿題：教科書</a:t>
            </a:r>
            <a:r>
              <a:rPr b="0" lang="en-US" sz="1800" spc="-1" strike="noStrike">
                <a:solidFill>
                  <a:srgbClr val="000099"/>
                </a:solidFill>
                <a:latin typeface="Times New Roman"/>
                <a:ea typeface="HG丸ｺﾞｼｯｸM-PRO"/>
              </a:rPr>
              <a:t>123</a:t>
            </a:r>
            <a:r>
              <a:rPr b="0" lang="ja-JP" sz="1800" spc="-1" strike="noStrike">
                <a:solidFill>
                  <a:srgbClr val="000099"/>
                </a:solidFill>
                <a:latin typeface="Times New Roman"/>
                <a:ea typeface="HG丸ｺﾞｼｯｸM-PRO"/>
              </a:rPr>
              <a:t>ページの</a:t>
            </a:r>
            <a:r>
              <a:rPr b="0" lang="en-US" sz="1800" spc="-1" strike="noStrike">
                <a:solidFill>
                  <a:srgbClr val="000099"/>
                </a:solidFill>
                <a:latin typeface="Times New Roman"/>
                <a:ea typeface="HG丸ｺﾞｼｯｸM-PRO"/>
              </a:rPr>
              <a:t>[1]</a:t>
            </a:r>
            <a:r>
              <a:rPr b="0" lang="ja-JP" sz="1800" spc="-1" strike="noStrike">
                <a:solidFill>
                  <a:srgbClr val="000099"/>
                </a:solidFill>
                <a:latin typeface="Times New Roman"/>
                <a:ea typeface="HG丸ｺﾞｼｯｸM-PRO"/>
              </a:rPr>
              <a:t>と</a:t>
            </a:r>
            <a:r>
              <a:rPr b="0" lang="en-US" sz="1800" spc="-1" strike="noStrike">
                <a:solidFill>
                  <a:srgbClr val="000099"/>
                </a:solidFill>
                <a:latin typeface="Times New Roman"/>
                <a:ea typeface="HG丸ｺﾞｼｯｸM-PRO"/>
              </a:rPr>
              <a:t>[4]</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コメント：４章は教科書をよく読まないと理解できないかも</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4.2</a:t>
            </a:r>
            <a:r>
              <a:rPr b="0" lang="ja-JP" sz="1800" spc="-1" strike="noStrike">
                <a:solidFill>
                  <a:srgbClr val="000099"/>
                </a:solidFill>
                <a:latin typeface="Times New Roman"/>
                <a:ea typeface="HG丸ｺﾞｼｯｸM-PRO"/>
              </a:rPr>
              <a:t>節が特に重要（</a:t>
            </a:r>
            <a:r>
              <a:rPr b="0" lang="en-US" sz="1800" spc="-1" strike="noStrike">
                <a:solidFill>
                  <a:srgbClr val="000099"/>
                </a:solidFill>
                <a:latin typeface="Times New Roman"/>
                <a:ea typeface="HG丸ｺﾞｼｯｸM-PRO"/>
              </a:rPr>
              <a:t>h </a:t>
            </a:r>
            <a:r>
              <a:rPr b="0" lang="ja-JP" sz="1800" spc="-1" strike="noStrike">
                <a:solidFill>
                  <a:srgbClr val="000099"/>
                </a:solidFill>
                <a:latin typeface="Times New Roman"/>
                <a:ea typeface="HG丸ｺﾞｼｯｸM-PRO"/>
              </a:rPr>
              <a:t>をなぜわざわざ </a:t>
            </a:r>
            <a:r>
              <a:rPr b="0" lang="en-US" sz="1800" spc="-1" strike="noStrike">
                <a:solidFill>
                  <a:srgbClr val="000099"/>
                </a:solidFill>
                <a:latin typeface="Times New Roman"/>
                <a:ea typeface="HG丸ｺﾞｼｯｸM-PRO"/>
              </a:rPr>
              <a:t>Nu </a:t>
            </a:r>
            <a:r>
              <a:rPr b="0" lang="ja-JP" sz="1800" spc="-1" strike="noStrike">
                <a:solidFill>
                  <a:srgbClr val="000099"/>
                </a:solidFill>
                <a:latin typeface="Times New Roman"/>
                <a:ea typeface="HG丸ｺﾞｼｯｸM-PRO"/>
              </a:rPr>
              <a:t>にするのか？）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4.3</a:t>
            </a:r>
            <a:r>
              <a:rPr b="0" lang="ja-JP" sz="1800" spc="-1" strike="noStrike">
                <a:solidFill>
                  <a:srgbClr val="000099"/>
                </a:solidFill>
                <a:latin typeface="Times New Roman"/>
                <a:ea typeface="HG丸ｺﾞｼｯｸM-PRO"/>
              </a:rPr>
              <a:t>節が次に重要。理解できなければ次式を信じるしかない。</a:t>
            </a:r>
            <a:endParaRPr b="0" lang="en-US" sz="1800" spc="-1" strike="noStrike">
              <a:solidFill>
                <a:srgbClr val="000000"/>
              </a:solidFill>
              <a:latin typeface="Arial"/>
            </a:endParaRPr>
          </a:p>
        </p:txBody>
      </p:sp>
      <p:graphicFrame>
        <p:nvGraphicFramePr>
          <p:cNvPr id="1293" name="オブジェクト 3"/>
          <p:cNvGraphicFramePr/>
          <p:nvPr/>
        </p:nvGraphicFramePr>
        <p:xfrm>
          <a:off x="1907640" y="3151080"/>
          <a:ext cx="2691720" cy="2653560"/>
        </p:xfrm>
        <a:graphic>
          <a:graphicData uri="http://schemas.openxmlformats.org/presentationml/2006/ole">
            <p:oleObj progId="Equation.DSMT4" r:id="rId1" spid="">
              <p:embed/>
              <p:pic>
                <p:nvPicPr>
                  <p:cNvPr id="1294" name="オブジェクト 3" descr=""/>
                  <p:cNvPicPr/>
                  <p:nvPr/>
                </p:nvPicPr>
                <p:blipFill>
                  <a:blip r:embed="rId2"/>
                  <a:stretch/>
                </p:blipFill>
                <p:spPr>
                  <a:xfrm>
                    <a:off x="1907640" y="3151080"/>
                    <a:ext cx="2691720" cy="265356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9</a:t>
            </a:r>
            <a:r>
              <a:rPr b="1" lang="ja-JP" sz="4000" spc="-1" strike="noStrike" cap="all">
                <a:solidFill>
                  <a:srgbClr val="000099"/>
                </a:solidFill>
                <a:latin typeface="Times New Roman"/>
                <a:ea typeface="HG丸ｺﾞｼｯｸM-PRO"/>
              </a:rPr>
              <a:t>回 強制対流熱伝達～山場</a:t>
            </a:r>
            <a:endParaRPr b="0" lang="en-US" sz="4000" spc="-1" strike="noStrike">
              <a:solidFill>
                <a:srgbClr val="000000"/>
              </a:solidFill>
              <a:latin typeface="Arial"/>
            </a:endParaRPr>
          </a:p>
        </p:txBody>
      </p:sp>
      <p:sp>
        <p:nvSpPr>
          <p:cNvPr id="1296"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7" name="図 3" descr=""/>
          <p:cNvPicPr/>
          <p:nvPr/>
        </p:nvPicPr>
        <p:blipFill>
          <a:blip r:embed="rId1"/>
          <a:stretch/>
        </p:blipFill>
        <p:spPr>
          <a:xfrm>
            <a:off x="7020360" y="4437000"/>
            <a:ext cx="2121120" cy="805680"/>
          </a:xfrm>
          <a:prstGeom prst="rect">
            <a:avLst/>
          </a:prstGeom>
          <a:ln w="0">
            <a:noFill/>
          </a:ln>
        </p:spPr>
      </p:pic>
      <p:pic>
        <p:nvPicPr>
          <p:cNvPr id="1298" name="図 4" descr=""/>
          <p:cNvPicPr/>
          <p:nvPr/>
        </p:nvPicPr>
        <p:blipFill>
          <a:blip r:embed="rId2"/>
          <a:stretch/>
        </p:blipFill>
        <p:spPr>
          <a:xfrm>
            <a:off x="7020360" y="2747880"/>
            <a:ext cx="2046960" cy="1361880"/>
          </a:xfrm>
          <a:prstGeom prst="rect">
            <a:avLst/>
          </a:prstGeom>
          <a:ln w="0">
            <a:noFill/>
          </a:ln>
        </p:spPr>
      </p:pic>
      <p:sp>
        <p:nvSpPr>
          <p:cNvPr id="129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第５章　強制対流伝熱</a:t>
            </a:r>
            <a:endParaRPr b="0" lang="en-US" sz="3200" spc="-1" strike="noStrike">
              <a:solidFill>
                <a:srgbClr val="000000"/>
              </a:solidFill>
              <a:latin typeface="Arial"/>
            </a:endParaRPr>
          </a:p>
        </p:txBody>
      </p:sp>
      <p:sp>
        <p:nvSpPr>
          <p:cNvPr id="1300" name="PlaceHolder 2"/>
          <p:cNvSpPr>
            <a:spLocks noGrp="1"/>
          </p:cNvSpPr>
          <p:nvPr>
            <p:ph/>
          </p:nvPr>
        </p:nvSpPr>
        <p:spPr>
          <a:xfrm>
            <a:off x="152280" y="914400"/>
            <a:ext cx="8838360" cy="548568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ff0000"/>
              </a:buClr>
              <a:buFont typeface="Wingdings" charset="2"/>
              <a:buChar char=""/>
            </a:pPr>
            <a:r>
              <a:rPr b="1" lang="ja-JP" sz="2000" spc="-1" strike="noStrike">
                <a:solidFill>
                  <a:srgbClr val="ff0000"/>
                </a:solidFill>
                <a:latin typeface="Times New Roman"/>
                <a:ea typeface="HG丸ｺﾞｼｯｸM-PRO"/>
              </a:rPr>
              <a:t>熱伝達率の具体的な計算の仕方（強制対流の場合）．</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強制対流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流れ場の計算で温度が必要ない．</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連続の式と </a:t>
            </a:r>
            <a:r>
              <a:rPr b="0" lang="en-US" sz="2000" spc="-1" strike="noStrike">
                <a:solidFill>
                  <a:srgbClr val="000099"/>
                </a:solidFill>
                <a:latin typeface="Times New Roman"/>
                <a:ea typeface="HG丸ｺﾞｼｯｸM-PRO"/>
              </a:rPr>
              <a:t>NS </a:t>
            </a:r>
            <a:r>
              <a:rPr b="0" lang="ja-JP" sz="2000" spc="-1" strike="noStrike">
                <a:solidFill>
                  <a:srgbClr val="000099"/>
                </a:solidFill>
                <a:latin typeface="Times New Roman"/>
                <a:ea typeface="HG丸ｺﾞｼｯｸM-PRO"/>
              </a:rPr>
              <a:t>式から流れ場が計算できる．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その後エネルギー保存式を使って温度場を計算する．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自然対流伝熱より少し簡単．</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各節の内容</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Times New Roman"/>
                <a:ea typeface="HG丸ｺﾞｼｯｸM-PRO"/>
              </a:rPr>
              <a:t>5.1 </a:t>
            </a:r>
            <a:r>
              <a:rPr b="0" lang="ja-JP" sz="2000" spc="-1" strike="noStrike">
                <a:solidFill>
                  <a:srgbClr val="ff0000"/>
                </a:solidFill>
                <a:latin typeface="Times New Roman"/>
                <a:ea typeface="HG丸ｺﾞｼｯｸM-PRO"/>
              </a:rPr>
              <a:t>平板に沿う層流</a:t>
            </a:r>
            <a:r>
              <a:rPr b="0" lang="ja-JP" sz="2000" spc="-1" strike="noStrike">
                <a:solidFill>
                  <a:srgbClr val="000099"/>
                </a:solidFill>
                <a:latin typeface="Times New Roman"/>
                <a:ea typeface="HG丸ｺﾞｼｯｸM-PRO"/>
              </a:rPr>
              <a:t>（解析的に温度場を解ける）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Times New Roman"/>
                <a:ea typeface="HG丸ｺﾞｼｯｸM-PRO"/>
              </a:rPr>
              <a:t>5.2 </a:t>
            </a:r>
            <a:r>
              <a:rPr b="0" lang="ja-JP" sz="2000" spc="-1" strike="noStrike">
                <a:solidFill>
                  <a:srgbClr val="ff0000"/>
                </a:solidFill>
                <a:latin typeface="Times New Roman"/>
                <a:ea typeface="HG丸ｺﾞｼｯｸM-PRO"/>
              </a:rPr>
              <a:t>平板に沿う乱流</a:t>
            </a:r>
            <a:r>
              <a:rPr b="0" lang="ja-JP" sz="2000" spc="-1" strike="noStrike">
                <a:solidFill>
                  <a:srgbClr val="000099"/>
                </a:solidFill>
                <a:latin typeface="Times New Roman"/>
                <a:ea typeface="HG丸ｺﾞｼｯｸM-PRO"/>
              </a:rPr>
              <a:t>（解析的に解けない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実験相関式）</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Times New Roman"/>
                <a:ea typeface="HG丸ｺﾞｼｯｸM-PRO"/>
              </a:rPr>
              <a:t>5.3 </a:t>
            </a:r>
            <a:r>
              <a:rPr b="0" lang="ja-JP" sz="2000" spc="-1" strike="noStrike">
                <a:solidFill>
                  <a:srgbClr val="ff0000"/>
                </a:solidFill>
                <a:latin typeface="Times New Roman"/>
                <a:ea typeface="HG丸ｺﾞｼｯｸM-PRO"/>
              </a:rPr>
              <a:t>円管内層流</a:t>
            </a:r>
            <a:r>
              <a:rPr b="0" lang="ja-JP" sz="2000" spc="-1" strike="noStrike">
                <a:solidFill>
                  <a:srgbClr val="000099"/>
                </a:solidFill>
                <a:latin typeface="Times New Roman"/>
                <a:ea typeface="HG丸ｺﾞｼｯｸM-PRO"/>
              </a:rPr>
              <a:t>（解析的に解ける）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Times New Roman"/>
                <a:ea typeface="HG丸ｺﾞｼｯｸM-PRO"/>
              </a:rPr>
              <a:t>5.4 </a:t>
            </a:r>
            <a:r>
              <a:rPr b="0" lang="ja-JP" sz="2000" spc="-1" strike="noStrike">
                <a:solidFill>
                  <a:srgbClr val="ff0000"/>
                </a:solidFill>
                <a:latin typeface="Times New Roman"/>
                <a:ea typeface="HG丸ｺﾞｼｯｸM-PRO"/>
              </a:rPr>
              <a:t>円管内乱流</a:t>
            </a:r>
            <a:r>
              <a:rPr b="0" lang="ja-JP" sz="2000" spc="-1" strike="noStrike">
                <a:solidFill>
                  <a:srgbClr val="000099"/>
                </a:solidFill>
                <a:latin typeface="Times New Roman"/>
                <a:ea typeface="HG丸ｺﾞｼｯｸM-PRO"/>
              </a:rPr>
              <a:t>（実験相関式・</a:t>
            </a:r>
            <a:r>
              <a:rPr b="0" lang="en-US" sz="2000" spc="-1" strike="noStrike">
                <a:solidFill>
                  <a:srgbClr val="000099"/>
                </a:solidFill>
                <a:latin typeface="Times New Roman"/>
                <a:ea typeface="HG丸ｺﾞｼｯｸM-PRO"/>
              </a:rPr>
              <a:t>Colburn or Dittus-Boelter)</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Times New Roman"/>
                <a:ea typeface="HG丸ｺﾞｼｯｸM-PRO"/>
              </a:rPr>
              <a:t>5.5 </a:t>
            </a:r>
            <a:r>
              <a:rPr b="0" lang="ja-JP" sz="2000" spc="-1" strike="noStrike">
                <a:solidFill>
                  <a:srgbClr val="000099"/>
                </a:solidFill>
                <a:latin typeface="Times New Roman"/>
                <a:ea typeface="HG丸ｺﾞｼｯｸM-PRO"/>
              </a:rPr>
              <a:t>各種流路：矩形管，二重円管，三角管</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Times New Roman"/>
                <a:ea typeface="HG丸ｺﾞｼｯｸM-PRO"/>
              </a:rPr>
              <a:t>5.6 </a:t>
            </a:r>
            <a:r>
              <a:rPr b="0" lang="ja-JP" sz="2000" spc="-1" strike="noStrike">
                <a:solidFill>
                  <a:srgbClr val="000099"/>
                </a:solidFill>
                <a:latin typeface="Times New Roman"/>
                <a:ea typeface="HG丸ｺﾞｼｯｸM-PRO"/>
              </a:rPr>
              <a:t>管外熱伝達：単一円管周り，管群，球</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今日の結論</a:t>
            </a:r>
            <a:endParaRPr b="0" lang="en-US" sz="3200" spc="-1" strike="noStrike">
              <a:solidFill>
                <a:srgbClr val="000000"/>
              </a:solidFill>
              <a:latin typeface="Arial"/>
            </a:endParaRPr>
          </a:p>
        </p:txBody>
      </p:sp>
      <p:sp>
        <p:nvSpPr>
          <p:cNvPr id="1302"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ff0000"/>
              </a:buClr>
              <a:buFont typeface="Wingdings" charset="2"/>
              <a:buChar char=""/>
            </a:pPr>
            <a:r>
              <a:rPr b="1" lang="ja-JP" sz="2000" spc="-1" strike="noStrike">
                <a:solidFill>
                  <a:srgbClr val="ff0000"/>
                </a:solidFill>
                <a:latin typeface="Times New Roman"/>
                <a:ea typeface="HG丸ｺﾞｼｯｸM-PRO"/>
              </a:rPr>
              <a:t>平板に沿う層流</a:t>
            </a:r>
            <a:endParaRPr b="0" lang="en-US" sz="2000" spc="-1" strike="noStrike">
              <a:solidFill>
                <a:srgbClr val="000000"/>
              </a:solidFill>
              <a:latin typeface="Arial"/>
            </a:endParaRPr>
          </a:p>
          <a:p>
            <a:pPr lvl="1" marL="743040" indent="-285840">
              <a:lnSpc>
                <a:spcPct val="100000"/>
              </a:lnSpc>
              <a:spcBef>
                <a:spcPts val="1001"/>
              </a:spcBef>
              <a:buClr>
                <a:srgbClr val="ff0000"/>
              </a:buClr>
              <a:buFont typeface="Symbol"/>
              <a:buChar char=""/>
            </a:pPr>
            <a:r>
              <a:rPr b="1" lang="en-US" sz="2000" spc="-1" strike="noStrike">
                <a:solidFill>
                  <a:srgbClr val="ff0000"/>
                </a:solidFill>
                <a:latin typeface="Symbol"/>
                <a:ea typeface="HG丸ｺﾞｼｯｸM-PRO"/>
              </a:rPr>
              <a:t></a:t>
            </a:r>
            <a:r>
              <a:rPr b="1" lang="en-US" sz="2000" spc="-1" strike="noStrike">
                <a:solidFill>
                  <a:srgbClr val="ff0000"/>
                </a:solidFill>
                <a:latin typeface="Times New Roman"/>
                <a:ea typeface="HG丸ｺﾞｼｯｸM-PRO"/>
              </a:rPr>
              <a:t> </a:t>
            </a:r>
            <a:r>
              <a:rPr b="1" lang="en-US" sz="2000" spc="-1" strike="noStrike">
                <a:solidFill>
                  <a:srgbClr val="ff0000"/>
                </a:solidFill>
                <a:latin typeface="Times New Roman"/>
                <a:ea typeface="HG丸ｺﾞｼｯｸM-PRO"/>
              </a:rPr>
              <a:t>= (1/2)f</a:t>
            </a:r>
            <a:r>
              <a:rPr b="1" lang="en-US" sz="2000" spc="-1" strike="noStrike">
                <a:solidFill>
                  <a:srgbClr val="ff0000"/>
                </a:solidFill>
                <a:latin typeface="Symbol"/>
                <a:ea typeface="HG丸ｺﾞｼｯｸM-PRO"/>
              </a:rPr>
              <a:t></a:t>
            </a:r>
            <a:r>
              <a:rPr b="1" lang="en-US" sz="2000" spc="-1" strike="noStrike">
                <a:solidFill>
                  <a:srgbClr val="ff0000"/>
                </a:solidFill>
                <a:latin typeface="Times New Roman"/>
                <a:ea typeface="HG丸ｺﾞｼｯｸM-PRO"/>
              </a:rPr>
              <a:t>U</a:t>
            </a:r>
            <a:r>
              <a:rPr b="1" lang="en-US" sz="2000" spc="-1" strike="noStrike" baseline="30000">
                <a:solidFill>
                  <a:srgbClr val="ff0000"/>
                </a:solidFill>
                <a:latin typeface="Times New Roman"/>
                <a:ea typeface="HG丸ｺﾞｼｯｸM-PRO"/>
              </a:rPr>
              <a:t>2</a:t>
            </a:r>
            <a:r>
              <a:rPr b="1" lang="en-US" sz="2000" spc="-1" strike="noStrike">
                <a:solidFill>
                  <a:srgbClr val="ff0000"/>
                </a:solidFill>
                <a:latin typeface="Times New Roman"/>
                <a:ea typeface="HG丸ｺﾞｼｯｸM-PRO"/>
              </a:rPr>
              <a:t> </a:t>
            </a:r>
            <a:r>
              <a:rPr b="1" lang="en-US" sz="2000" spc="-1" strike="noStrike">
                <a:solidFill>
                  <a:srgbClr val="ff0000"/>
                </a:solidFill>
                <a:latin typeface="Wingdings"/>
                <a:ea typeface="HG丸ｺﾞｼｯｸM-PRO"/>
              </a:rPr>
              <a:t></a:t>
            </a:r>
            <a:r>
              <a:rPr b="1" lang="en-US" sz="2000" spc="-1" strike="noStrike">
                <a:solidFill>
                  <a:srgbClr val="ff0000"/>
                </a:solidFill>
                <a:latin typeface="Times New Roman"/>
                <a:ea typeface="HG丸ｺﾞｼｯｸM-PRO"/>
              </a:rPr>
              <a:t> f = 0.664/Re</a:t>
            </a:r>
            <a:r>
              <a:rPr b="1" lang="en-US" sz="2000" spc="-1" strike="noStrike" baseline="30000">
                <a:solidFill>
                  <a:srgbClr val="ff0000"/>
                </a:solidFill>
                <a:latin typeface="Times New Roman"/>
                <a:ea typeface="HG丸ｺﾞｼｯｸM-PRO"/>
              </a:rPr>
              <a:t>1/2</a:t>
            </a:r>
            <a:endParaRPr b="0" lang="en-US" sz="2000" spc="-1" strike="noStrike">
              <a:solidFill>
                <a:srgbClr val="000000"/>
              </a:solidFill>
              <a:latin typeface="Arial"/>
            </a:endParaRPr>
          </a:p>
          <a:p>
            <a:pPr lvl="1" marL="743040" indent="-285840">
              <a:lnSpc>
                <a:spcPct val="100000"/>
              </a:lnSpc>
              <a:spcBef>
                <a:spcPts val="1001"/>
              </a:spcBef>
              <a:buClr>
                <a:srgbClr val="ff0000"/>
              </a:buClr>
              <a:buFont typeface="Symbol"/>
              <a:buChar char=""/>
            </a:pPr>
            <a:r>
              <a:rPr b="1" lang="en-US" sz="2000" spc="-1" strike="noStrike">
                <a:solidFill>
                  <a:srgbClr val="ff0000"/>
                </a:solidFill>
                <a:latin typeface="Times New Roman"/>
                <a:ea typeface="HG丸ｺﾞｼｯｸM-PRO"/>
              </a:rPr>
              <a:t>Nu = 0.664Re</a:t>
            </a:r>
            <a:r>
              <a:rPr b="1" lang="en-US" sz="2000" spc="-1" strike="noStrike" baseline="30000">
                <a:solidFill>
                  <a:srgbClr val="ff0000"/>
                </a:solidFill>
                <a:latin typeface="Times New Roman"/>
                <a:ea typeface="HG丸ｺﾞｼｯｸM-PRO"/>
              </a:rPr>
              <a:t>1/2</a:t>
            </a:r>
            <a:r>
              <a:rPr b="1" lang="en-US" sz="2000" spc="-1" strike="noStrike">
                <a:solidFill>
                  <a:srgbClr val="ff0000"/>
                </a:solidFill>
                <a:latin typeface="Times New Roman"/>
                <a:ea typeface="HG丸ｺﾞｼｯｸM-PRO"/>
              </a:rPr>
              <a:t>Pr</a:t>
            </a:r>
            <a:r>
              <a:rPr b="1" lang="en-US" sz="2000" spc="-1" strike="noStrike" baseline="30000">
                <a:solidFill>
                  <a:srgbClr val="ff0000"/>
                </a:solidFill>
                <a:latin typeface="Times New Roman"/>
                <a:ea typeface="HG丸ｺﾞｼｯｸM-PRO"/>
              </a:rPr>
              <a:t>1/3</a:t>
            </a:r>
            <a:endParaRPr b="0" lang="en-US" sz="20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平板に沿う乱流</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円管内層流</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Symbol"/>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 (1/2)f</a:t>
            </a:r>
            <a:r>
              <a:rPr b="0" lang="en-US" sz="1800" spc="-1" strike="noStrike">
                <a:solidFill>
                  <a:srgbClr val="000099"/>
                </a:solidFill>
                <a:latin typeface="Symbol"/>
                <a:ea typeface="HG丸ｺﾞｼｯｸM-PRO"/>
              </a:rPr>
              <a:t></a:t>
            </a:r>
            <a:r>
              <a:rPr b="0" lang="en-US" sz="1800" spc="-1" strike="noStrike">
                <a:solidFill>
                  <a:srgbClr val="000099"/>
                </a:solidFill>
                <a:latin typeface="Times New Roman"/>
                <a:ea typeface="HG丸ｺﾞｼｯｸM-PRO"/>
              </a:rPr>
              <a:t>U</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f = 16/Re</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Nu = 3.65</a:t>
            </a:r>
            <a:r>
              <a:rPr b="0" lang="ja-JP" sz="1800" spc="-1" strike="noStrike">
                <a:solidFill>
                  <a:srgbClr val="000099"/>
                </a:solidFill>
                <a:latin typeface="Times New Roman"/>
                <a:ea typeface="HG丸ｺﾞｼｯｸM-PRO"/>
              </a:rPr>
              <a:t>（壁面温度一定の場合） </a:t>
            </a:r>
            <a:r>
              <a:rPr b="0" lang="en-US" sz="1800" spc="-1" strike="noStrike">
                <a:solidFill>
                  <a:srgbClr val="000099"/>
                </a:solidFill>
                <a:latin typeface="Times New Roman"/>
                <a:ea typeface="HG丸ｺﾞｼｯｸM-PRO"/>
              </a:rPr>
              <a:t>Nu = 4.36</a:t>
            </a:r>
            <a:r>
              <a:rPr b="0" lang="ja-JP" sz="1800" spc="-1" strike="noStrike">
                <a:solidFill>
                  <a:srgbClr val="000099"/>
                </a:solidFill>
                <a:latin typeface="Times New Roman"/>
                <a:ea typeface="HG丸ｺﾞｼｯｸM-PRO"/>
              </a:rPr>
              <a:t>（壁面熱流束一定の場合）</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円管内乱流</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f = 0.0791/Re</a:t>
            </a:r>
            <a:r>
              <a:rPr b="0" lang="en-US" sz="1800" spc="-1" strike="noStrike" baseline="30000">
                <a:solidFill>
                  <a:srgbClr val="000099"/>
                </a:solidFill>
                <a:latin typeface="Times New Roman"/>
                <a:ea typeface="HG丸ｺﾞｼｯｸM-PRO"/>
              </a:rPr>
              <a:t>1/4</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Nu = 0.023Re</a:t>
            </a:r>
            <a:r>
              <a:rPr b="0" lang="en-US" sz="1800" spc="-1" strike="noStrike" baseline="30000">
                <a:solidFill>
                  <a:srgbClr val="000099"/>
                </a:solidFill>
                <a:latin typeface="Times New Roman"/>
                <a:ea typeface="HG丸ｺﾞｼｯｸM-PRO"/>
              </a:rPr>
              <a:t>0.8</a:t>
            </a:r>
            <a:r>
              <a:rPr b="0" lang="en-US" sz="1800" spc="-1" strike="noStrike">
                <a:solidFill>
                  <a:srgbClr val="000099"/>
                </a:solidFill>
                <a:latin typeface="Times New Roman"/>
                <a:ea typeface="HG丸ｺﾞｼｯｸM-PRO"/>
              </a:rPr>
              <a:t>Pr</a:t>
            </a:r>
            <a:r>
              <a:rPr b="0" lang="en-US" sz="1800" spc="-1" strike="noStrike" baseline="30000">
                <a:solidFill>
                  <a:srgbClr val="000099"/>
                </a:solidFill>
                <a:latin typeface="Times New Roman"/>
                <a:ea typeface="HG丸ｺﾞｼｯｸM-PRO"/>
              </a:rPr>
              <a:t>1/3</a:t>
            </a:r>
            <a:endParaRPr b="0" lang="en-US" sz="1800" spc="-1" strike="noStrike">
              <a:solidFill>
                <a:srgbClr val="000000"/>
              </a:solidFill>
              <a:latin typeface="Arial"/>
            </a:endParaRPr>
          </a:p>
        </p:txBody>
      </p:sp>
      <p:graphicFrame>
        <p:nvGraphicFramePr>
          <p:cNvPr id="1303" name="Object 8"/>
          <p:cNvGraphicFramePr/>
          <p:nvPr/>
        </p:nvGraphicFramePr>
        <p:xfrm>
          <a:off x="1055520" y="3035160"/>
          <a:ext cx="2552040" cy="608760"/>
        </p:xfrm>
        <a:graphic>
          <a:graphicData uri="http://schemas.openxmlformats.org/presentationml/2006/ole">
            <p:oleObj progId="Equation.DSMT4" r:id="rId1" spid="">
              <p:embed/>
              <p:pic>
                <p:nvPicPr>
                  <p:cNvPr id="1304" name="Object 8" descr=""/>
                  <p:cNvPicPr/>
                  <p:nvPr/>
                </p:nvPicPr>
                <p:blipFill>
                  <a:blip r:embed="rId2"/>
                  <a:stretch/>
                </p:blipFill>
                <p:spPr>
                  <a:xfrm>
                    <a:off x="1055520" y="3035160"/>
                    <a:ext cx="2552040" cy="608760"/>
                  </a:xfrm>
                  <a:prstGeom prst="rect">
                    <a:avLst/>
                  </a:prstGeom>
                  <a:ln w="0">
                    <a:noFill/>
                  </a:ln>
                </p:spPr>
              </p:pic>
            </p:oleObj>
          </a:graphicData>
        </a:graphic>
      </p:graphicFrame>
      <p:graphicFrame>
        <p:nvGraphicFramePr>
          <p:cNvPr id="1305" name="Object 9"/>
          <p:cNvGraphicFramePr/>
          <p:nvPr/>
        </p:nvGraphicFramePr>
        <p:xfrm>
          <a:off x="4105440" y="3054240"/>
          <a:ext cx="2691720" cy="570960"/>
        </p:xfrm>
        <a:graphic>
          <a:graphicData uri="http://schemas.openxmlformats.org/presentationml/2006/ole">
            <p:oleObj progId="Equation.DSMT4" r:id="rId3" spid="">
              <p:embed/>
              <p:pic>
                <p:nvPicPr>
                  <p:cNvPr id="1306" name="Object 9" descr=""/>
                  <p:cNvPicPr/>
                  <p:nvPr/>
                </p:nvPicPr>
                <p:blipFill>
                  <a:blip r:embed="rId4"/>
                  <a:stretch/>
                </p:blipFill>
                <p:spPr>
                  <a:xfrm>
                    <a:off x="4105440" y="3054240"/>
                    <a:ext cx="2691720" cy="570960"/>
                  </a:xfrm>
                  <a:prstGeom prst="rect">
                    <a:avLst/>
                  </a:prstGeom>
                  <a:ln w="0">
                    <a:noFill/>
                  </a:ln>
                </p:spPr>
              </p:pic>
            </p:oleObj>
          </a:graphicData>
        </a:graphic>
      </p:graphicFrame>
      <p:pic>
        <p:nvPicPr>
          <p:cNvPr id="1307" name="図 6" descr=""/>
          <p:cNvPicPr/>
          <p:nvPr/>
        </p:nvPicPr>
        <p:blipFill>
          <a:blip r:embed="rId5"/>
          <a:stretch/>
        </p:blipFill>
        <p:spPr>
          <a:xfrm>
            <a:off x="4644000" y="5154120"/>
            <a:ext cx="3028680" cy="1150560"/>
          </a:xfrm>
          <a:prstGeom prst="rect">
            <a:avLst/>
          </a:prstGeom>
          <a:ln w="0">
            <a:noFill/>
          </a:ln>
        </p:spPr>
      </p:pic>
      <p:pic>
        <p:nvPicPr>
          <p:cNvPr id="1308" name="図 8" descr=""/>
          <p:cNvPicPr/>
          <p:nvPr/>
        </p:nvPicPr>
        <p:blipFill>
          <a:blip r:embed="rId6"/>
          <a:stretch/>
        </p:blipFill>
        <p:spPr>
          <a:xfrm>
            <a:off x="4672440" y="1109880"/>
            <a:ext cx="2826000" cy="1880280"/>
          </a:xfrm>
          <a:prstGeom prst="rect">
            <a:avLst/>
          </a:prstGeom>
          <a:ln w="0">
            <a:noFill/>
          </a:ln>
        </p:spPr>
      </p:pic>
      <p:cxnSp>
        <p:nvCxnSpPr>
          <p:cNvPr id="1309" name="直線コネクタ 12"/>
          <p:cNvCxnSpPr/>
          <p:nvPr/>
        </p:nvCxnSpPr>
        <p:spPr>
          <a:xfrm>
            <a:off x="395280" y="3789000"/>
            <a:ext cx="8137800" cy="720"/>
          </a:xfrm>
          <a:prstGeom prst="straightConnector1">
            <a:avLst/>
          </a:prstGeom>
          <a:ln w="28575">
            <a:solidFill>
              <a:srgbClr val="000000"/>
            </a:solidFill>
            <a:prstDash val="lgDashDot"/>
            <a:round/>
          </a:ln>
        </p:spPr>
      </p:cxnSp>
    </p:spTree>
  </p:cSld>
  <p:transition>
    <p:cover dir="rd"/>
  </p:transition>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5.1 </a:t>
            </a:r>
            <a:r>
              <a:rPr b="1" lang="ja-JP" sz="3200" spc="-1" strike="noStrike">
                <a:solidFill>
                  <a:srgbClr val="000099"/>
                </a:solidFill>
                <a:latin typeface="Times New Roman"/>
                <a:ea typeface="HG丸ｺﾞｼｯｸM-PRO"/>
              </a:rPr>
              <a:t>平板に沿う層流熱伝達</a:t>
            </a:r>
            <a:endParaRPr b="0" lang="en-US" sz="3200" spc="-1" strike="noStrike">
              <a:solidFill>
                <a:srgbClr val="000000"/>
              </a:solidFill>
              <a:latin typeface="Arial"/>
            </a:endParaRPr>
          </a:p>
        </p:txBody>
      </p:sp>
      <p:sp>
        <p:nvSpPr>
          <p:cNvPr id="1311" name="PlaceHolder 2"/>
          <p:cNvSpPr>
            <a:spLocks noGrp="1"/>
          </p:cNvSpPr>
          <p:nvPr>
            <p:ph/>
          </p:nvPr>
        </p:nvSpPr>
        <p:spPr>
          <a:xfrm>
            <a:off x="152280" y="3429000"/>
            <a:ext cx="8838360" cy="312336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基礎式（圧力降下なし）：</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基礎式中に現れる従属変数：</a:t>
            </a:r>
            <a:r>
              <a:rPr b="0" lang="en-US" sz="1800" spc="-1" strike="noStrike">
                <a:solidFill>
                  <a:srgbClr val="000099"/>
                </a:solidFill>
                <a:latin typeface="Times New Roman"/>
                <a:ea typeface="HG丸ｺﾞｼｯｸM-PRO"/>
              </a:rPr>
              <a:t>u, v, 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NS </a:t>
            </a:r>
            <a:r>
              <a:rPr b="0" lang="ja-JP" sz="1800" spc="-1" strike="noStrike">
                <a:solidFill>
                  <a:srgbClr val="000099"/>
                </a:solidFill>
                <a:latin typeface="Times New Roman"/>
                <a:ea typeface="HG丸ｺﾞｼｯｸM-PRO"/>
              </a:rPr>
              <a:t>式に </a:t>
            </a:r>
            <a:r>
              <a:rPr b="0" lang="en-US" sz="1800" spc="-1" strike="noStrike">
                <a:solidFill>
                  <a:srgbClr val="000099"/>
                </a:solidFill>
                <a:latin typeface="Times New Roman"/>
                <a:ea typeface="HG丸ｺﾞｼｯｸM-PRO"/>
              </a:rPr>
              <a:t>T </a:t>
            </a:r>
            <a:r>
              <a:rPr b="0" lang="ja-JP" sz="1800" spc="-1" strike="noStrike">
                <a:solidFill>
                  <a:srgbClr val="000099"/>
                </a:solidFill>
                <a:latin typeface="Times New Roman"/>
                <a:ea typeface="HG丸ｺﾞｼｯｸM-PRO"/>
              </a:rPr>
              <a:t>が出てこない．連続式と </a:t>
            </a:r>
            <a:r>
              <a:rPr b="0" lang="en-US" sz="1800" spc="-1" strike="noStrike">
                <a:solidFill>
                  <a:srgbClr val="000099"/>
                </a:solidFill>
                <a:latin typeface="Times New Roman"/>
                <a:ea typeface="HG丸ｺﾞｼｯｸM-PRO"/>
              </a:rPr>
              <a:t>NS </a:t>
            </a:r>
            <a:r>
              <a:rPr b="0" lang="ja-JP" sz="1800" spc="-1" strike="noStrike">
                <a:solidFill>
                  <a:srgbClr val="000099"/>
                </a:solidFill>
                <a:latin typeface="Times New Roman"/>
                <a:ea typeface="HG丸ｺﾞｼｯｸM-PRO"/>
              </a:rPr>
              <a:t>式より </a:t>
            </a:r>
            <a:r>
              <a:rPr b="0" lang="en-US" sz="1800" spc="-1" strike="noStrike">
                <a:solidFill>
                  <a:srgbClr val="000099"/>
                </a:solidFill>
                <a:latin typeface="Times New Roman"/>
                <a:ea typeface="HG丸ｺﾞｼｯｸM-PRO"/>
              </a:rPr>
              <a:t>u, v </a:t>
            </a:r>
            <a:r>
              <a:rPr b="0" lang="ja-JP" sz="1800" spc="-1" strike="noStrike">
                <a:solidFill>
                  <a:srgbClr val="000099"/>
                </a:solidFill>
                <a:latin typeface="Times New Roman"/>
                <a:ea typeface="HG丸ｺﾞｼｯｸM-PRO"/>
              </a:rPr>
              <a:t>を計算．</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u, v </a:t>
            </a:r>
            <a:r>
              <a:rPr b="0" lang="ja-JP" sz="1800" spc="-1" strike="noStrike">
                <a:solidFill>
                  <a:srgbClr val="000099"/>
                </a:solidFill>
                <a:latin typeface="Times New Roman"/>
                <a:ea typeface="HG丸ｺﾞｼｯｸM-PRO"/>
              </a:rPr>
              <a:t>をエネルギー式に代入して </a:t>
            </a:r>
            <a:r>
              <a:rPr b="0" lang="en-US" sz="1800" spc="-1" strike="noStrike">
                <a:solidFill>
                  <a:srgbClr val="000099"/>
                </a:solidFill>
                <a:latin typeface="Times New Roman"/>
                <a:ea typeface="HG丸ｺﾞｼｯｸM-PRO"/>
              </a:rPr>
              <a:t>T </a:t>
            </a:r>
            <a:r>
              <a:rPr b="0" lang="ja-JP" sz="1800" spc="-1" strike="noStrike">
                <a:solidFill>
                  <a:srgbClr val="000099"/>
                </a:solidFill>
                <a:latin typeface="Times New Roman"/>
                <a:ea typeface="HG丸ｺﾞｼｯｸM-PRO"/>
              </a:rPr>
              <a:t>を計算．</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en-US" sz="1800" spc="-1" strike="noStrike">
                <a:solidFill>
                  <a:srgbClr val="000099"/>
                </a:solidFill>
                <a:latin typeface="Times New Roman"/>
                <a:ea typeface="HG丸ｺﾞｼｯｸM-PRO"/>
              </a:rPr>
              <a:t>q</a:t>
            </a:r>
            <a:r>
              <a:rPr b="0" lang="en-US" sz="1800" spc="-1" strike="noStrike" baseline="-25000">
                <a:solidFill>
                  <a:srgbClr val="000099"/>
                </a:solidFill>
                <a:latin typeface="Times New Roman"/>
                <a:ea typeface="HG丸ｺﾞｼｯｸM-PRO"/>
              </a:rPr>
              <a:t>x</a:t>
            </a:r>
            <a:r>
              <a:rPr b="0" lang="en-US" sz="1800" spc="-1" strike="noStrike">
                <a:solidFill>
                  <a:srgbClr val="000099"/>
                </a:solidFill>
                <a:latin typeface="Times New Roman"/>
                <a:ea typeface="HG丸ｺﾞｼｯｸM-PRO"/>
              </a:rPr>
              <a:t> = -</a:t>
            </a:r>
            <a:r>
              <a:rPr b="0" lang="en-US" sz="1800" spc="-1" strike="noStrike">
                <a:solidFill>
                  <a:srgbClr val="000099"/>
                </a:solidFill>
                <a:latin typeface="Symbol"/>
                <a:ea typeface="HG丸ｺﾞｼｯｸM-PRO"/>
              </a:rPr>
              <a:t>l</a:t>
            </a:r>
            <a:r>
              <a:rPr b="0" lang="en-US" sz="1800" spc="-1" strike="noStrike">
                <a:solidFill>
                  <a:srgbClr val="000099"/>
                </a:solidFill>
                <a:latin typeface="Times New Roman"/>
                <a:ea typeface="HG丸ｺﾞｼｯｸM-PRO"/>
              </a:rPr>
              <a:t>(dT</a:t>
            </a:r>
            <a:r>
              <a:rPr b="0" lang="en-US" sz="1800" spc="-1" strike="noStrike" baseline="-25000">
                <a:solidFill>
                  <a:srgbClr val="000099"/>
                </a:solidFill>
                <a:latin typeface="Times New Roman"/>
                <a:ea typeface="HG丸ｺﾞｼｯｸM-PRO"/>
              </a:rPr>
              <a:t>x</a:t>
            </a:r>
            <a:r>
              <a:rPr b="0" lang="en-US" sz="1800" spc="-1" strike="noStrike">
                <a:solidFill>
                  <a:srgbClr val="000099"/>
                </a:solidFill>
                <a:latin typeface="Times New Roman"/>
                <a:ea typeface="HG丸ｺﾞｼｯｸM-PRO"/>
              </a:rPr>
              <a:t>/dy)</a:t>
            </a:r>
            <a:r>
              <a:rPr b="0" lang="en-US" sz="1800" spc="-1" strike="noStrike" baseline="-25000">
                <a:solidFill>
                  <a:srgbClr val="000099"/>
                </a:solidFill>
                <a:latin typeface="Times New Roman"/>
                <a:ea typeface="HG丸ｺﾞｼｯｸM-PRO"/>
              </a:rPr>
              <a:t>y=0</a:t>
            </a:r>
            <a:r>
              <a:rPr b="0" lang="en-US" sz="1800" spc="-1" strike="noStrike">
                <a:solidFill>
                  <a:srgbClr val="000099"/>
                </a:solidFill>
                <a:latin typeface="Times New Roman"/>
                <a:ea typeface="HG丸ｺﾞｼｯｸM-PRO"/>
              </a:rPr>
              <a:t>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h</a:t>
            </a:r>
            <a:r>
              <a:rPr b="0" lang="en-US" sz="1800" spc="-1" strike="noStrike" baseline="-25000">
                <a:solidFill>
                  <a:srgbClr val="000099"/>
                </a:solidFill>
                <a:latin typeface="Times New Roman"/>
                <a:ea typeface="HG丸ｺﾞｼｯｸM-PRO"/>
              </a:rPr>
              <a:t>x</a:t>
            </a:r>
            <a:r>
              <a:rPr b="0" lang="en-US" sz="1800" spc="-1" strike="noStrike">
                <a:solidFill>
                  <a:srgbClr val="000099"/>
                </a:solidFill>
                <a:latin typeface="Times New Roman"/>
                <a:ea typeface="HG丸ｺﾞｼｯｸM-PRO"/>
              </a:rPr>
              <a:t> = q</a:t>
            </a:r>
            <a:r>
              <a:rPr b="0" lang="en-US" sz="1800" spc="-1" strike="noStrike" baseline="-25000">
                <a:solidFill>
                  <a:srgbClr val="000099"/>
                </a:solidFill>
                <a:latin typeface="Times New Roman"/>
                <a:ea typeface="HG丸ｺﾞｼｯｸM-PRO"/>
              </a:rPr>
              <a:t>x</a:t>
            </a:r>
            <a:r>
              <a:rPr b="0" lang="en-US" sz="1800" spc="-1" strike="noStrike">
                <a:solidFill>
                  <a:srgbClr val="000099"/>
                </a:solidFill>
                <a:latin typeface="Times New Roman"/>
                <a:ea typeface="HG丸ｺﾞｼｯｸM-PRO"/>
              </a:rPr>
              <a:t> / (T</a:t>
            </a:r>
            <a:r>
              <a:rPr b="0" lang="en-US" sz="1800" spc="-1" strike="noStrike" baseline="-25000">
                <a:solidFill>
                  <a:srgbClr val="000099"/>
                </a:solidFill>
                <a:latin typeface="Times New Roman"/>
                <a:ea typeface="HG丸ｺﾞｼｯｸM-PRO"/>
              </a:rPr>
              <a:t>W</a:t>
            </a: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a:t>
            </a:r>
            <a:r>
              <a:rPr b="0" lang="en-US" sz="1800" spc="-1" strike="noStrike">
                <a:solidFill>
                  <a:srgbClr val="000099"/>
                </a:solidFill>
                <a:latin typeface="Times New Roman"/>
                <a:ea typeface="HG丸ｺﾞｼｯｸM-PRO"/>
              </a:rPr>
              <a:t> T</a:t>
            </a:r>
            <a:r>
              <a:rPr b="0" lang="en-US" sz="1800" spc="-1" strike="noStrike" baseline="-25000">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Nu</a:t>
            </a:r>
            <a:r>
              <a:rPr b="0" lang="en-US" sz="1800" spc="-1" strike="noStrike" baseline="-25000">
                <a:solidFill>
                  <a:srgbClr val="000099"/>
                </a:solidFill>
                <a:latin typeface="Times New Roman"/>
                <a:ea typeface="HG丸ｺﾞｼｯｸM-PRO"/>
              </a:rPr>
              <a:t>x</a:t>
            </a:r>
            <a:r>
              <a:rPr b="0" lang="en-US" sz="1800" spc="-1" strike="noStrike">
                <a:solidFill>
                  <a:srgbClr val="000099"/>
                </a:solidFill>
                <a:latin typeface="Times New Roman"/>
                <a:ea typeface="HG丸ｺﾞｼｯｸM-PRO"/>
              </a:rPr>
              <a:t> = h</a:t>
            </a:r>
            <a:r>
              <a:rPr b="0" lang="en-US" sz="1800" spc="-1" strike="noStrike" baseline="-25000">
                <a:solidFill>
                  <a:srgbClr val="000099"/>
                </a:solidFill>
                <a:latin typeface="Times New Roman"/>
                <a:ea typeface="HG丸ｺﾞｼｯｸM-PRO"/>
              </a:rPr>
              <a:t>x</a:t>
            </a:r>
            <a:r>
              <a:rPr b="0" lang="en-US" sz="1800" spc="-1" strike="noStrike">
                <a:solidFill>
                  <a:srgbClr val="000099"/>
                </a:solidFill>
                <a:latin typeface="Times New Roman"/>
                <a:ea typeface="HG丸ｺﾞｼｯｸM-PRO"/>
              </a:rPr>
              <a:t>x/</a:t>
            </a:r>
            <a:r>
              <a:rPr b="0" lang="en-US" sz="1800" spc="-1" strike="noStrike">
                <a:solidFill>
                  <a:srgbClr val="000099"/>
                </a:solidFill>
                <a:latin typeface="Symbol"/>
                <a:ea typeface="HG丸ｺﾞｼｯｸM-PRO"/>
              </a:rPr>
              <a:t>l</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境界条件：  </a:t>
            </a:r>
            <a:r>
              <a:rPr b="0" lang="en-US" sz="1800" spc="-1" strike="noStrike">
                <a:solidFill>
                  <a:srgbClr val="000099"/>
                </a:solidFill>
                <a:latin typeface="Times New Roman"/>
                <a:ea typeface="HG丸ｺﾞｼｯｸM-PRO"/>
              </a:rPr>
              <a:t>u = v = 0 &amp; T = T</a:t>
            </a:r>
            <a:r>
              <a:rPr b="0" lang="en-US" sz="1800" spc="-1" strike="noStrike" baseline="-25000">
                <a:solidFill>
                  <a:srgbClr val="000099"/>
                </a:solidFill>
                <a:latin typeface="Times New Roman"/>
                <a:ea typeface="HG丸ｺﾞｼｯｸM-PRO"/>
              </a:rPr>
              <a:t>W</a:t>
            </a:r>
            <a:r>
              <a:rPr b="0" lang="en-US" sz="1800" spc="-1" strike="noStrike">
                <a:solidFill>
                  <a:srgbClr val="000099"/>
                </a:solidFill>
                <a:latin typeface="Times New Roman"/>
                <a:ea typeface="HG丸ｺﾞｼｯｸM-PRO"/>
              </a:rPr>
              <a:t> at y = 0      u = U &amp; T = T</a:t>
            </a:r>
            <a:r>
              <a:rPr b="0" lang="en-US" sz="1800" spc="-1" strike="noStrike" baseline="-25000">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 at y = ∞</a:t>
            </a:r>
            <a:endParaRPr b="0" lang="en-US" sz="1800" spc="-1" strike="noStrike">
              <a:solidFill>
                <a:srgbClr val="000000"/>
              </a:solidFill>
              <a:latin typeface="Arial"/>
            </a:endParaRPr>
          </a:p>
        </p:txBody>
      </p:sp>
      <p:sp>
        <p:nvSpPr>
          <p:cNvPr id="1312" name="Rectangle 4"/>
          <p:cNvSpPr/>
          <p:nvPr/>
        </p:nvSpPr>
        <p:spPr>
          <a:xfrm>
            <a:off x="996840" y="1181160"/>
            <a:ext cx="4266360" cy="1523160"/>
          </a:xfrm>
          <a:prstGeom prst="rect">
            <a:avLst/>
          </a:prstGeom>
          <a:solidFill>
            <a:srgbClr val="ccffff"/>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1600" spc="-1" strike="noStrike">
              <a:solidFill>
                <a:srgbClr val="000000"/>
              </a:solidFill>
              <a:latin typeface="Times New Roman"/>
              <a:ea typeface="HG丸ｺﾞｼｯｸM-PRO"/>
            </a:endParaRPr>
          </a:p>
        </p:txBody>
      </p:sp>
      <p:sp>
        <p:nvSpPr>
          <p:cNvPr id="1313" name="Rectangle 5"/>
          <p:cNvSpPr/>
          <p:nvPr/>
        </p:nvSpPr>
        <p:spPr>
          <a:xfrm>
            <a:off x="996840" y="2705040"/>
            <a:ext cx="4266360" cy="151560"/>
          </a:xfrm>
          <a:prstGeom prst="rect">
            <a:avLst/>
          </a:prstGeom>
          <a:solidFill>
            <a:srgbClr val="ff0066"/>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14" name="Arc 6"/>
          <p:cNvSpPr/>
          <p:nvPr/>
        </p:nvSpPr>
        <p:spPr>
          <a:xfrm flipV="1">
            <a:off x="2575080" y="2018520"/>
            <a:ext cx="761400" cy="685080"/>
          </a:xfrm>
          <a:custGeom>
            <a:avLst/>
            <a:gdLst>
              <a:gd name="textAreaLeft" fmla="*/ 0 w 761400"/>
              <a:gd name="textAreaRight" fmla="*/ 762120 w 761400"/>
              <a:gd name="textAreaTop" fmla="*/ 360 h 685080"/>
              <a:gd name="textAreaBottom" fmla="*/ 686160 h 68508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15" name="Line 7"/>
          <p:cNvSpPr/>
          <p:nvPr/>
        </p:nvSpPr>
        <p:spPr>
          <a:xfrm flipV="1">
            <a:off x="3336840" y="1180800"/>
            <a:ext cx="360" cy="91440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16" name="Arc 8"/>
          <p:cNvSpPr/>
          <p:nvPr/>
        </p:nvSpPr>
        <p:spPr>
          <a:xfrm flipH="1">
            <a:off x="996120" y="2019240"/>
            <a:ext cx="4266360" cy="685080"/>
          </a:xfrm>
          <a:custGeom>
            <a:avLst/>
            <a:gdLst>
              <a:gd name="textAreaLeft" fmla="*/ 360 w 4266360"/>
              <a:gd name="textAreaRight" fmla="*/ 4267440 w 4266360"/>
              <a:gd name="textAreaTop" fmla="*/ 0 h 685080"/>
              <a:gd name="textAreaBottom" fmla="*/ 685800 h 68508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17" name="Arc 9"/>
          <p:cNvSpPr/>
          <p:nvPr/>
        </p:nvSpPr>
        <p:spPr>
          <a:xfrm flipH="1" flipV="1">
            <a:off x="4120560" y="2323440"/>
            <a:ext cx="761400" cy="380160"/>
          </a:xfrm>
          <a:custGeom>
            <a:avLst/>
            <a:gdLst>
              <a:gd name="textAreaLeft" fmla="*/ 360 w 761400"/>
              <a:gd name="textAreaRight" fmla="*/ 762480 w 76140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ff0066"/>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18" name="Line 10"/>
          <p:cNvSpPr/>
          <p:nvPr/>
        </p:nvSpPr>
        <p:spPr>
          <a:xfrm flipV="1">
            <a:off x="4120920" y="1180800"/>
            <a:ext cx="360" cy="1143000"/>
          </a:xfrm>
          <a:prstGeom prst="line">
            <a:avLst/>
          </a:prstGeom>
          <a:ln w="28575">
            <a:solidFill>
              <a:srgbClr val="ff0066"/>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19" name="Text Box 11"/>
          <p:cNvSpPr/>
          <p:nvPr/>
        </p:nvSpPr>
        <p:spPr>
          <a:xfrm>
            <a:off x="2294640" y="1562040"/>
            <a:ext cx="991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速度分布</a:t>
            </a:r>
            <a:endParaRPr b="0" lang="en-US" sz="1600" spc="-1" strike="noStrike">
              <a:solidFill>
                <a:srgbClr val="000000"/>
              </a:solidFill>
              <a:latin typeface="Arial"/>
            </a:endParaRPr>
          </a:p>
        </p:txBody>
      </p:sp>
      <p:sp>
        <p:nvSpPr>
          <p:cNvPr id="1320" name="Text Box 12"/>
          <p:cNvSpPr/>
          <p:nvPr/>
        </p:nvSpPr>
        <p:spPr>
          <a:xfrm>
            <a:off x="4116960" y="1562040"/>
            <a:ext cx="991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温度分布</a:t>
            </a:r>
            <a:endParaRPr b="0" lang="en-US" sz="1600" spc="-1" strike="noStrike">
              <a:solidFill>
                <a:srgbClr val="000000"/>
              </a:solidFill>
              <a:latin typeface="Arial"/>
            </a:endParaRPr>
          </a:p>
        </p:txBody>
      </p:sp>
      <p:sp>
        <p:nvSpPr>
          <p:cNvPr id="1321" name="Line 13"/>
          <p:cNvSpPr/>
          <p:nvPr/>
        </p:nvSpPr>
        <p:spPr>
          <a:xfrm>
            <a:off x="5263920" y="2019240"/>
            <a:ext cx="2263680" cy="360"/>
          </a:xfrm>
          <a:prstGeom prst="line">
            <a:avLst/>
          </a:prstGeom>
          <a:ln w="9525">
            <a:solidFill>
              <a:srgbClr val="000000"/>
            </a:solidFill>
            <a:prstDash val="lgDash"/>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322" name="Text Box 14"/>
          <p:cNvSpPr/>
          <p:nvPr/>
        </p:nvSpPr>
        <p:spPr>
          <a:xfrm>
            <a:off x="2201040" y="2386080"/>
            <a:ext cx="499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u=0</a:t>
            </a:r>
            <a:endParaRPr b="0" lang="en-US" sz="1600" spc="-1" strike="noStrike">
              <a:solidFill>
                <a:srgbClr val="000000"/>
              </a:solidFill>
              <a:latin typeface="Arial"/>
            </a:endParaRPr>
          </a:p>
        </p:txBody>
      </p:sp>
      <p:sp>
        <p:nvSpPr>
          <p:cNvPr id="1323" name="Text Box 15"/>
          <p:cNvSpPr/>
          <p:nvPr/>
        </p:nvSpPr>
        <p:spPr>
          <a:xfrm>
            <a:off x="4521960" y="2368440"/>
            <a:ext cx="6530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T=T</a:t>
            </a:r>
            <a:r>
              <a:rPr b="0" lang="en-US" sz="1600" spc="-1" strike="noStrike" baseline="-25000">
                <a:solidFill>
                  <a:srgbClr val="000000"/>
                </a:solidFill>
                <a:latin typeface="Times New Roman"/>
                <a:ea typeface="HG丸ｺﾞｼｯｸM-PRO"/>
              </a:rPr>
              <a:t>W</a:t>
            </a:r>
            <a:endParaRPr b="0" lang="en-US" sz="1600" spc="-1" strike="noStrike">
              <a:solidFill>
                <a:srgbClr val="000000"/>
              </a:solidFill>
              <a:latin typeface="Arial"/>
            </a:endParaRPr>
          </a:p>
        </p:txBody>
      </p:sp>
      <p:sp>
        <p:nvSpPr>
          <p:cNvPr id="1324" name="Text Box 16"/>
          <p:cNvSpPr/>
          <p:nvPr/>
        </p:nvSpPr>
        <p:spPr>
          <a:xfrm>
            <a:off x="2890440" y="1181160"/>
            <a:ext cx="3268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a:t>
            </a:r>
            <a:endParaRPr b="0" lang="en-US" sz="1600" spc="-1" strike="noStrike">
              <a:solidFill>
                <a:srgbClr val="000000"/>
              </a:solidFill>
              <a:latin typeface="Arial"/>
            </a:endParaRPr>
          </a:p>
        </p:txBody>
      </p:sp>
      <p:sp>
        <p:nvSpPr>
          <p:cNvPr id="1325" name="Text Box 17"/>
          <p:cNvSpPr/>
          <p:nvPr/>
        </p:nvSpPr>
        <p:spPr>
          <a:xfrm>
            <a:off x="4137840" y="1181160"/>
            <a:ext cx="3880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326" name="Line 18"/>
          <p:cNvSpPr/>
          <p:nvPr/>
        </p:nvSpPr>
        <p:spPr>
          <a:xfrm>
            <a:off x="5263920" y="2705040"/>
            <a:ext cx="2263680" cy="360"/>
          </a:xfrm>
          <a:prstGeom prst="line">
            <a:avLst/>
          </a:prstGeom>
          <a:ln w="9525">
            <a:solidFill>
              <a:srgbClr val="000000"/>
            </a:solidFill>
            <a:prstDash val="lgDash"/>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327" name="Line 19"/>
          <p:cNvSpPr/>
          <p:nvPr/>
        </p:nvSpPr>
        <p:spPr>
          <a:xfrm>
            <a:off x="5470200" y="2323800"/>
            <a:ext cx="360" cy="38124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28" name="Text Box 20"/>
          <p:cNvSpPr/>
          <p:nvPr/>
        </p:nvSpPr>
        <p:spPr>
          <a:xfrm>
            <a:off x="5545800" y="2336760"/>
            <a:ext cx="14702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ff0066"/>
                </a:solidFill>
                <a:latin typeface="Symbol"/>
                <a:ea typeface="HG丸ｺﾞｼｯｸM-PRO"/>
              </a:rPr>
              <a:t>d</a:t>
            </a:r>
            <a:r>
              <a:rPr b="0" lang="en-US" sz="1600" spc="-1" strike="noStrike" baseline="-25000">
                <a:solidFill>
                  <a:srgbClr val="ff0066"/>
                </a:solidFill>
                <a:latin typeface="Times New Roman"/>
                <a:ea typeface="HG丸ｺﾞｼｯｸM-PRO"/>
              </a:rPr>
              <a:t>T</a:t>
            </a:r>
            <a:r>
              <a:rPr b="0" lang="en-US" sz="1600" spc="-1" strike="noStrike">
                <a:solidFill>
                  <a:srgbClr val="ff0066"/>
                </a:solidFill>
                <a:latin typeface="Symbol"/>
                <a:ea typeface="HG丸ｺﾞｼｯｸM-PRO"/>
              </a:rPr>
              <a:t>:</a:t>
            </a:r>
            <a:r>
              <a:rPr b="1" lang="ja-JP" sz="1600" spc="-1" strike="noStrike">
                <a:solidFill>
                  <a:srgbClr val="ff0066"/>
                </a:solidFill>
                <a:latin typeface="Times New Roman"/>
                <a:ea typeface="HG丸ｺﾞｼｯｸM-PRO"/>
              </a:rPr>
              <a:t>温度境界層</a:t>
            </a:r>
            <a:endParaRPr b="0" lang="en-US" sz="1600" spc="-1" strike="noStrike">
              <a:solidFill>
                <a:srgbClr val="000000"/>
              </a:solidFill>
              <a:latin typeface="Arial"/>
            </a:endParaRPr>
          </a:p>
        </p:txBody>
      </p:sp>
      <p:sp>
        <p:nvSpPr>
          <p:cNvPr id="1329" name="Line 21"/>
          <p:cNvSpPr/>
          <p:nvPr/>
        </p:nvSpPr>
        <p:spPr>
          <a:xfrm>
            <a:off x="996840" y="2857320"/>
            <a:ext cx="360" cy="30492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30" name="Line 22"/>
          <p:cNvSpPr/>
          <p:nvPr/>
        </p:nvSpPr>
        <p:spPr>
          <a:xfrm>
            <a:off x="5263920" y="2857320"/>
            <a:ext cx="360" cy="304920"/>
          </a:xfrm>
          <a:prstGeom prst="line">
            <a:avLst/>
          </a:prstGeom>
          <a:ln w="952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31" name="Line 23"/>
          <p:cNvSpPr/>
          <p:nvPr/>
        </p:nvSpPr>
        <p:spPr>
          <a:xfrm>
            <a:off x="996840" y="3009600"/>
            <a:ext cx="4267080" cy="36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332" name="Text Box 24"/>
          <p:cNvSpPr/>
          <p:nvPr/>
        </p:nvSpPr>
        <p:spPr>
          <a:xfrm>
            <a:off x="3052440" y="2978280"/>
            <a:ext cx="3042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L</a:t>
            </a:r>
            <a:endParaRPr b="0" lang="en-US" sz="1600" spc="-1" strike="noStrike">
              <a:solidFill>
                <a:srgbClr val="000000"/>
              </a:solidFill>
              <a:latin typeface="Arial"/>
            </a:endParaRPr>
          </a:p>
        </p:txBody>
      </p:sp>
      <p:sp>
        <p:nvSpPr>
          <p:cNvPr id="1333" name="Arc 25"/>
          <p:cNvSpPr/>
          <p:nvPr/>
        </p:nvSpPr>
        <p:spPr>
          <a:xfrm flipH="1">
            <a:off x="990000" y="2324160"/>
            <a:ext cx="4266360" cy="380160"/>
          </a:xfrm>
          <a:custGeom>
            <a:avLst/>
            <a:gdLst>
              <a:gd name="textAreaLeft" fmla="*/ 360 w 4266360"/>
              <a:gd name="textAreaRight" fmla="*/ 4267440 w 4266360"/>
              <a:gd name="textAreaTop" fmla="*/ 0 h 380160"/>
              <a:gd name="textAreaBottom" fmla="*/ 38088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ff0066"/>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34" name="Line 26"/>
          <p:cNvSpPr/>
          <p:nvPr/>
        </p:nvSpPr>
        <p:spPr>
          <a:xfrm>
            <a:off x="5257800" y="2323800"/>
            <a:ext cx="669600" cy="360"/>
          </a:xfrm>
          <a:prstGeom prst="line">
            <a:avLst/>
          </a:prstGeom>
          <a:ln w="9525">
            <a:solidFill>
              <a:srgbClr val="ff0066"/>
            </a:solidFill>
            <a:prstDash val="lgDash"/>
            <a:roun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335" name="Line 27"/>
          <p:cNvSpPr/>
          <p:nvPr/>
        </p:nvSpPr>
        <p:spPr>
          <a:xfrm>
            <a:off x="7253280" y="2019240"/>
            <a:ext cx="360" cy="68580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36" name="Text Box 28"/>
          <p:cNvSpPr/>
          <p:nvPr/>
        </p:nvSpPr>
        <p:spPr>
          <a:xfrm>
            <a:off x="7218000" y="2171880"/>
            <a:ext cx="13986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Symbol"/>
                <a:ea typeface="HG丸ｺﾞｼｯｸM-PRO"/>
              </a:rPr>
              <a:t>d:</a:t>
            </a:r>
            <a:r>
              <a:rPr b="0" lang="ja-JP" sz="1600" spc="-1" strike="noStrike">
                <a:solidFill>
                  <a:srgbClr val="000000"/>
                </a:solidFill>
                <a:latin typeface="Symbol"/>
                <a:ea typeface="HG丸ｺﾞｼｯｸM-PRO"/>
              </a:rPr>
              <a:t>速度境界層</a:t>
            </a:r>
            <a:endParaRPr b="0" lang="en-US" sz="1600" spc="-1" strike="noStrike">
              <a:solidFill>
                <a:srgbClr val="000000"/>
              </a:solidFill>
              <a:latin typeface="Arial"/>
            </a:endParaRPr>
          </a:p>
        </p:txBody>
      </p:sp>
      <p:graphicFrame>
        <p:nvGraphicFramePr>
          <p:cNvPr id="1337" name="Object 29"/>
          <p:cNvGraphicFramePr/>
          <p:nvPr/>
        </p:nvGraphicFramePr>
        <p:xfrm>
          <a:off x="3429000" y="3238560"/>
          <a:ext cx="5104800" cy="723240"/>
        </p:xfrm>
        <a:graphic>
          <a:graphicData uri="http://schemas.openxmlformats.org/presentationml/2006/ole">
            <p:oleObj progId="Equation.DSMT4" r:id="rId1" spid="">
              <p:embed/>
              <p:pic>
                <p:nvPicPr>
                  <p:cNvPr id="1338" name="Object 29" descr=""/>
                  <p:cNvPicPr/>
                  <p:nvPr/>
                </p:nvPicPr>
                <p:blipFill>
                  <a:blip r:embed="rId2"/>
                  <a:stretch/>
                </p:blipFill>
                <p:spPr>
                  <a:xfrm>
                    <a:off x="3429000" y="3238560"/>
                    <a:ext cx="5104800" cy="723240"/>
                  </a:xfrm>
                  <a:prstGeom prst="rect">
                    <a:avLst/>
                  </a:prstGeom>
                  <a:ln w="0">
                    <a:noFill/>
                  </a:ln>
                </p:spPr>
              </p:pic>
            </p:oleObj>
          </a:graphicData>
        </a:graphic>
      </p:graphicFrame>
      <p:sp>
        <p:nvSpPr>
          <p:cNvPr id="1339" name="Line 30"/>
          <p:cNvSpPr/>
          <p:nvPr/>
        </p:nvSpPr>
        <p:spPr>
          <a:xfrm>
            <a:off x="990360" y="2857320"/>
            <a:ext cx="472464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340" name="Text Box 31"/>
          <p:cNvSpPr/>
          <p:nvPr/>
        </p:nvSpPr>
        <p:spPr>
          <a:xfrm>
            <a:off x="5735160" y="267336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1341" name="Line 32"/>
          <p:cNvSpPr/>
          <p:nvPr/>
        </p:nvSpPr>
        <p:spPr>
          <a:xfrm flipV="1">
            <a:off x="990360" y="952200"/>
            <a:ext cx="360" cy="190512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42" name="Text Box 33"/>
          <p:cNvSpPr/>
          <p:nvPr/>
        </p:nvSpPr>
        <p:spPr>
          <a:xfrm>
            <a:off x="705960" y="8380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y</a:t>
            </a:r>
            <a:endParaRPr b="0" lang="en-US" sz="1600" spc="-1" strike="noStrike">
              <a:solidFill>
                <a:srgbClr val="000000"/>
              </a:solidFill>
              <a:latin typeface="Arial"/>
            </a:endParaRPr>
          </a:p>
        </p:txBody>
      </p:sp>
      <p:sp>
        <p:nvSpPr>
          <p:cNvPr id="1343" name="Rectangle 34"/>
          <p:cNvSpPr/>
          <p:nvPr/>
        </p:nvSpPr>
        <p:spPr>
          <a:xfrm>
            <a:off x="1752480" y="5943600"/>
            <a:ext cx="2742480" cy="3042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44" name="Rectangle 35"/>
          <p:cNvSpPr/>
          <p:nvPr/>
        </p:nvSpPr>
        <p:spPr>
          <a:xfrm>
            <a:off x="4648320" y="5943600"/>
            <a:ext cx="2513880" cy="30420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速度場の計算（やり方）</a:t>
            </a:r>
            <a:endParaRPr b="0" lang="en-US" sz="3200" spc="-1" strike="noStrike">
              <a:solidFill>
                <a:srgbClr val="000000"/>
              </a:solidFill>
              <a:latin typeface="Arial"/>
            </a:endParaRPr>
          </a:p>
        </p:txBody>
      </p:sp>
      <p:sp>
        <p:nvSpPr>
          <p:cNvPr id="1346" name="PlaceHolder 2"/>
          <p:cNvSpPr>
            <a:spLocks noGrp="1"/>
          </p:cNvSpPr>
          <p:nvPr>
            <p:ph/>
          </p:nvPr>
        </p:nvSpPr>
        <p:spPr>
          <a:xfrm>
            <a:off x="152280" y="2819520"/>
            <a:ext cx="8838360" cy="35046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x </a:t>
            </a:r>
            <a:r>
              <a:rPr b="0" lang="ja-JP" sz="1800" spc="-1" strike="noStrike">
                <a:solidFill>
                  <a:srgbClr val="000099"/>
                </a:solidFill>
                <a:latin typeface="Times New Roman"/>
                <a:ea typeface="HG丸ｺﾞｼｯｸM-PRO"/>
              </a:rPr>
              <a:t>とともに速度境界層は厚くなるが </a:t>
            </a:r>
            <a:r>
              <a:rPr b="0" lang="en-US" sz="1800" spc="-1" strike="noStrike">
                <a:solidFill>
                  <a:srgbClr val="000099"/>
                </a:solidFill>
                <a:latin typeface="Symbol"/>
                <a:ea typeface="HG丸ｺﾞｼｯｸM-PRO"/>
              </a:rPr>
              <a:t>d</a:t>
            </a:r>
            <a:r>
              <a:rPr b="0" lang="en-US" sz="1800" spc="-1" strike="noStrike">
                <a:solidFill>
                  <a:srgbClr val="000099"/>
                </a:solidFill>
                <a:latin typeface="HG丸ｺﾞｼｯｸM-PRO"/>
                <a:ea typeface="HG丸ｺﾞｼｯｸM-PRO"/>
              </a:rPr>
              <a:t> </a:t>
            </a:r>
            <a:r>
              <a:rPr b="0" lang="ja-JP" sz="1800" spc="-1" strike="noStrike">
                <a:solidFill>
                  <a:srgbClr val="000099"/>
                </a:solidFill>
                <a:latin typeface="HG丸ｺﾞｼｯｸM-PRO"/>
                <a:ea typeface="HG丸ｺﾞｼｯｸM-PRO"/>
              </a:rPr>
              <a:t>で規格化すれば同じ </a:t>
            </a:r>
            <a:r>
              <a:rPr b="0" lang="en-US" sz="1800" spc="-1" strike="noStrike">
                <a:solidFill>
                  <a:srgbClr val="000099"/>
                </a:solidFill>
                <a:latin typeface="HG丸ｺﾞｼｯｸM-PRO"/>
                <a:ea typeface="HG丸ｺﾞｼｯｸM-PRO"/>
              </a:rPr>
              <a:t>(</a:t>
            </a:r>
            <a:r>
              <a:rPr b="0" lang="ja-JP" sz="1800" spc="-1" strike="noStrike">
                <a:solidFill>
                  <a:srgbClr val="000099"/>
                </a:solidFill>
                <a:latin typeface="HG丸ｺﾞｼｯｸM-PRO"/>
                <a:ea typeface="HG丸ｺﾞｼｯｸM-PRO"/>
              </a:rPr>
              <a:t>相似</a:t>
            </a:r>
            <a:r>
              <a:rPr b="0" lang="en-US" sz="1800" spc="-1" strike="noStrike">
                <a:solidFill>
                  <a:srgbClr val="000099"/>
                </a:solidFill>
                <a:latin typeface="HG丸ｺﾞｼｯｸM-PRO"/>
                <a:ea typeface="HG丸ｺﾞｼｯｸM-PRO"/>
              </a:rPr>
              <a:t>) </a:t>
            </a:r>
            <a:r>
              <a:rPr b="0" lang="ja-JP" sz="1800" spc="-1" strike="noStrike">
                <a:solidFill>
                  <a:srgbClr val="000099"/>
                </a:solidFill>
                <a:latin typeface="HG丸ｺﾞｼｯｸM-PRO"/>
                <a:ea typeface="HG丸ｺﾞｼｯｸM-PRO"/>
              </a:rPr>
              <a:t>を期待する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HG丸ｺﾞｼｯｸM-PRO"/>
                <a:ea typeface="HG丸ｺﾞｼｯｸM-PRO"/>
              </a:rPr>
              <a:t>無次元速度</a:t>
            </a: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u/U </a:t>
            </a:r>
            <a:r>
              <a:rPr b="0" lang="ja-JP" sz="1800" spc="-1" strike="noStrike">
                <a:solidFill>
                  <a:srgbClr val="000099"/>
                </a:solidFill>
                <a:latin typeface="Times New Roman"/>
                <a:ea typeface="HG丸ｺﾞｼｯｸM-PRO"/>
              </a:rPr>
              <a:t>は </a:t>
            </a:r>
            <a:r>
              <a:rPr b="0" lang="en-US" sz="1800" spc="-1" strike="noStrike">
                <a:solidFill>
                  <a:srgbClr val="000099"/>
                </a:solidFill>
                <a:latin typeface="Times New Roman"/>
                <a:ea typeface="HG丸ｺﾞｼｯｸM-PRO"/>
              </a:rPr>
              <a:t>y/</a:t>
            </a:r>
            <a:r>
              <a:rPr b="0" lang="en-US" sz="1800" spc="-1" strike="noStrike">
                <a:solidFill>
                  <a:srgbClr val="000099"/>
                </a:solidFill>
                <a:latin typeface="Symbol"/>
                <a:ea typeface="HG丸ｺﾞｼｯｸM-PRO"/>
              </a:rPr>
              <a:t>d</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について </a:t>
            </a:r>
            <a:r>
              <a:rPr b="0" lang="en-US" sz="1800" spc="-1" strike="noStrike">
                <a:solidFill>
                  <a:srgbClr val="000099"/>
                </a:solidFill>
                <a:latin typeface="Times New Roman"/>
                <a:ea typeface="HG丸ｺﾞｼｯｸM-PRO"/>
              </a:rPr>
              <a:t>x </a:t>
            </a:r>
            <a:r>
              <a:rPr b="0" lang="ja-JP" sz="1800" spc="-1" strike="noStrike">
                <a:solidFill>
                  <a:srgbClr val="000099"/>
                </a:solidFill>
                <a:latin typeface="Times New Roman"/>
                <a:ea typeface="HG丸ｺﾞｼｯｸM-PRO"/>
              </a:rPr>
              <a:t>によらず同じ関数形状 </a:t>
            </a:r>
            <a:r>
              <a:rPr b="0" lang="en-US" sz="1800" spc="-1" strike="noStrike">
                <a:solidFill>
                  <a:srgbClr val="000099"/>
                </a:solidFill>
                <a:latin typeface="Wingdings"/>
                <a:ea typeface="HG丸ｺﾞｼｯｸM-PRO"/>
              </a:rPr>
              <a:t></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Eq. (4.31) </a:t>
            </a:r>
            <a:r>
              <a:rPr b="0" lang="en-US" sz="1800" spc="-1" strike="noStrike">
                <a:solidFill>
                  <a:srgbClr val="000099"/>
                </a:solidFill>
                <a:latin typeface="Wingdings"/>
                <a:ea typeface="HG丸ｺﾞｼｯｸM-PRO"/>
              </a:rPr>
              <a:t></a:t>
            </a:r>
            <a:r>
              <a:rPr b="0" lang="ja-JP"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d</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は </a:t>
            </a:r>
            <a:r>
              <a:rPr b="0" lang="en-US" sz="1800" spc="-1" strike="noStrike">
                <a:solidFill>
                  <a:srgbClr val="000099"/>
                </a:solidFill>
                <a:latin typeface="Times New Roman"/>
                <a:ea typeface="HG丸ｺﾞｼｯｸM-PRO"/>
              </a:rPr>
              <a:t>x </a:t>
            </a:r>
            <a:r>
              <a:rPr b="0" lang="ja-JP" sz="1800" spc="-1" strike="noStrike">
                <a:solidFill>
                  <a:srgbClr val="000099"/>
                </a:solidFill>
                <a:latin typeface="Times New Roman"/>
                <a:ea typeface="HG丸ｺﾞｼｯｸM-PRO"/>
              </a:rPr>
              <a:t>の </a:t>
            </a:r>
            <a:r>
              <a:rPr b="0" lang="en-US" sz="1800" spc="-1" strike="noStrike">
                <a:solidFill>
                  <a:srgbClr val="000099"/>
                </a:solidFill>
                <a:latin typeface="Times New Roman"/>
                <a:ea typeface="HG丸ｺﾞｼｯｸM-PRO"/>
              </a:rPr>
              <a:t>1/2 </a:t>
            </a:r>
            <a:r>
              <a:rPr b="0" lang="ja-JP" sz="1800" spc="-1" strike="noStrike">
                <a:solidFill>
                  <a:srgbClr val="000099"/>
                </a:solidFill>
                <a:latin typeface="Times New Roman"/>
                <a:ea typeface="HG丸ｺﾞｼｯｸM-PRO"/>
              </a:rPr>
              <a:t>乗に比例して増加）</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　</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 </a:t>
            </a:r>
            <a:r>
              <a:rPr b="0" lang="en-US" sz="1800" spc="-1" strike="noStrike">
                <a:solidFill>
                  <a:srgbClr val="000099"/>
                </a:solidFill>
                <a:latin typeface="Symbol"/>
                <a:ea typeface="HG丸ｺﾞｼｯｸM-PRO"/>
              </a:rPr>
              <a:t>h</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を使うと次の「偏」から「常」の変換ができる．</a:t>
            </a:r>
            <a:r>
              <a:rPr b="0" lang="en-US" sz="1800" spc="-1" strike="noStrike">
                <a:solidFill>
                  <a:srgbClr val="000099"/>
                </a:solidFill>
                <a:latin typeface="Times New Roman"/>
                <a:ea typeface="HG丸ｺﾞｼｯｸM-PRO"/>
              </a:rPr>
              <a:t>Eqs. (5.8)-(5.13) </a:t>
            </a:r>
            <a:r>
              <a:rPr b="0" lang="ja-JP" sz="1800" spc="-1" strike="noStrike">
                <a:solidFill>
                  <a:srgbClr val="000099"/>
                </a:solidFill>
                <a:latin typeface="Times New Roman"/>
                <a:ea typeface="HG丸ｺﾞｼｯｸM-PRO"/>
              </a:rPr>
              <a:t>参照</a:t>
            </a:r>
            <a:endParaRPr b="0" lang="en-US" sz="1800" spc="-1" strike="noStrike">
              <a:solidFill>
                <a:srgbClr val="000000"/>
              </a:solidFill>
              <a:latin typeface="Arial"/>
            </a:endParaRPr>
          </a:p>
        </p:txBody>
      </p:sp>
      <p:sp>
        <p:nvSpPr>
          <p:cNvPr id="1347" name="Rectangle 4"/>
          <p:cNvSpPr/>
          <p:nvPr/>
        </p:nvSpPr>
        <p:spPr>
          <a:xfrm>
            <a:off x="2216160" y="990720"/>
            <a:ext cx="4266360" cy="1523160"/>
          </a:xfrm>
          <a:prstGeom prst="rect">
            <a:avLst/>
          </a:prstGeom>
          <a:solidFill>
            <a:srgbClr val="ccffff"/>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1600" spc="-1" strike="noStrike">
              <a:solidFill>
                <a:srgbClr val="000000"/>
              </a:solidFill>
              <a:latin typeface="Times New Roman"/>
              <a:ea typeface="HG丸ｺﾞｼｯｸM-PRO"/>
            </a:endParaRPr>
          </a:p>
        </p:txBody>
      </p:sp>
      <p:sp>
        <p:nvSpPr>
          <p:cNvPr id="1348" name="Rectangle 5"/>
          <p:cNvSpPr/>
          <p:nvPr/>
        </p:nvSpPr>
        <p:spPr>
          <a:xfrm>
            <a:off x="2216160" y="2514600"/>
            <a:ext cx="4266360" cy="151560"/>
          </a:xfrm>
          <a:prstGeom prst="rect">
            <a:avLst/>
          </a:prstGeom>
          <a:solidFill>
            <a:srgbClr val="ff0066"/>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49" name="Arc 6"/>
          <p:cNvSpPr/>
          <p:nvPr/>
        </p:nvSpPr>
        <p:spPr>
          <a:xfrm flipV="1">
            <a:off x="3794040" y="1828080"/>
            <a:ext cx="761400" cy="685080"/>
          </a:xfrm>
          <a:custGeom>
            <a:avLst/>
            <a:gdLst>
              <a:gd name="textAreaLeft" fmla="*/ 0 w 761400"/>
              <a:gd name="textAreaRight" fmla="*/ 762120 w 761400"/>
              <a:gd name="textAreaTop" fmla="*/ 360 h 685080"/>
              <a:gd name="textAreaBottom" fmla="*/ 686160 h 68508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50" name="Line 7"/>
          <p:cNvSpPr/>
          <p:nvPr/>
        </p:nvSpPr>
        <p:spPr>
          <a:xfrm flipV="1">
            <a:off x="4555800" y="990360"/>
            <a:ext cx="360" cy="91440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51" name="Arc 8"/>
          <p:cNvSpPr/>
          <p:nvPr/>
        </p:nvSpPr>
        <p:spPr>
          <a:xfrm flipH="1">
            <a:off x="2215440" y="1828800"/>
            <a:ext cx="4266360" cy="685080"/>
          </a:xfrm>
          <a:custGeom>
            <a:avLst/>
            <a:gdLst>
              <a:gd name="textAreaLeft" fmla="*/ 360 w 4266360"/>
              <a:gd name="textAreaRight" fmla="*/ 4267440 w 4266360"/>
              <a:gd name="textAreaTop" fmla="*/ 0 h 685080"/>
              <a:gd name="textAreaBottom" fmla="*/ 685800 h 68508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52" name="Text Box 9"/>
          <p:cNvSpPr/>
          <p:nvPr/>
        </p:nvSpPr>
        <p:spPr>
          <a:xfrm>
            <a:off x="3513600" y="1371600"/>
            <a:ext cx="991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速度分布</a:t>
            </a:r>
            <a:endParaRPr b="0" lang="en-US" sz="1600" spc="-1" strike="noStrike">
              <a:solidFill>
                <a:srgbClr val="000000"/>
              </a:solidFill>
              <a:latin typeface="Arial"/>
            </a:endParaRPr>
          </a:p>
        </p:txBody>
      </p:sp>
      <p:sp>
        <p:nvSpPr>
          <p:cNvPr id="1353" name="Text Box 10"/>
          <p:cNvSpPr/>
          <p:nvPr/>
        </p:nvSpPr>
        <p:spPr>
          <a:xfrm>
            <a:off x="3420360" y="2195640"/>
            <a:ext cx="4993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u=0</a:t>
            </a:r>
            <a:endParaRPr b="0" lang="en-US" sz="1600" spc="-1" strike="noStrike">
              <a:solidFill>
                <a:srgbClr val="000000"/>
              </a:solidFill>
              <a:latin typeface="Arial"/>
            </a:endParaRPr>
          </a:p>
        </p:txBody>
      </p:sp>
      <p:sp>
        <p:nvSpPr>
          <p:cNvPr id="1354" name="Text Box 11"/>
          <p:cNvSpPr/>
          <p:nvPr/>
        </p:nvSpPr>
        <p:spPr>
          <a:xfrm>
            <a:off x="4109400" y="990720"/>
            <a:ext cx="3268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U</a:t>
            </a:r>
            <a:endParaRPr b="0" lang="en-US" sz="1600" spc="-1" strike="noStrike">
              <a:solidFill>
                <a:srgbClr val="000000"/>
              </a:solidFill>
              <a:latin typeface="Arial"/>
            </a:endParaRPr>
          </a:p>
        </p:txBody>
      </p:sp>
      <p:sp>
        <p:nvSpPr>
          <p:cNvPr id="1355" name="Arc 12"/>
          <p:cNvSpPr/>
          <p:nvPr/>
        </p:nvSpPr>
        <p:spPr>
          <a:xfrm flipV="1">
            <a:off x="2209680" y="2133000"/>
            <a:ext cx="761400" cy="380160"/>
          </a:xfrm>
          <a:custGeom>
            <a:avLst/>
            <a:gdLst>
              <a:gd name="textAreaLeft" fmla="*/ 0 w 761400"/>
              <a:gd name="textAreaRight" fmla="*/ 762120 w 76140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56" name="Line 13"/>
          <p:cNvSpPr/>
          <p:nvPr/>
        </p:nvSpPr>
        <p:spPr>
          <a:xfrm flipV="1">
            <a:off x="2971800" y="990360"/>
            <a:ext cx="360" cy="114300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57" name="Line 14"/>
          <p:cNvSpPr/>
          <p:nvPr/>
        </p:nvSpPr>
        <p:spPr>
          <a:xfrm>
            <a:off x="2209680" y="2514600"/>
            <a:ext cx="4724280" cy="360"/>
          </a:xfrm>
          <a:prstGeom prst="line">
            <a:avLst/>
          </a:prstGeom>
          <a:ln w="9525">
            <a:solidFill>
              <a:srgbClr val="000000"/>
            </a:solidFill>
            <a:round/>
            <a:tailEnd len="med" type="triangle" w="med"/>
          </a:ln>
        </p:spPr>
        <p:style>
          <a:lnRef idx="0"/>
          <a:fillRef idx="0"/>
          <a:effectRef idx="0"/>
          <a:fontRef idx="minor"/>
        </p:style>
        <p:txBody>
          <a:bodyPr lIns="90000" rIns="90000" tIns="-44640" bIns="-44640" anchor="t">
            <a:noAutofit/>
          </a:bodyPr>
          <a:p>
            <a:endParaRPr b="1" lang="en-US" sz="1600" spc="-1" strike="noStrike">
              <a:solidFill>
                <a:srgbClr val="000000"/>
              </a:solidFill>
              <a:latin typeface="Times New Roman"/>
              <a:ea typeface="HG丸ｺﾞｼｯｸM-PRO"/>
            </a:endParaRPr>
          </a:p>
        </p:txBody>
      </p:sp>
      <p:sp>
        <p:nvSpPr>
          <p:cNvPr id="1358" name="Text Box 15"/>
          <p:cNvSpPr/>
          <p:nvPr/>
        </p:nvSpPr>
        <p:spPr>
          <a:xfrm>
            <a:off x="6954480" y="2330280"/>
            <a:ext cx="28296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x</a:t>
            </a:r>
            <a:endParaRPr b="0" lang="en-US" sz="1600" spc="-1" strike="noStrike">
              <a:solidFill>
                <a:srgbClr val="000000"/>
              </a:solidFill>
              <a:latin typeface="Arial"/>
            </a:endParaRPr>
          </a:p>
        </p:txBody>
      </p:sp>
      <p:sp>
        <p:nvSpPr>
          <p:cNvPr id="1359" name="Line 16"/>
          <p:cNvSpPr/>
          <p:nvPr/>
        </p:nvSpPr>
        <p:spPr>
          <a:xfrm>
            <a:off x="6505560" y="1828800"/>
            <a:ext cx="360" cy="685800"/>
          </a:xfrm>
          <a:prstGeom prst="line">
            <a:avLst/>
          </a:prstGeom>
          <a:ln w="9525">
            <a:solidFill>
              <a:srgbClr val="000000"/>
            </a:solidFill>
            <a:round/>
            <a:headEnd len="med" type="triangle" w="me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60" name="Text Box 17"/>
          <p:cNvSpPr/>
          <p:nvPr/>
        </p:nvSpPr>
        <p:spPr>
          <a:xfrm>
            <a:off x="6470280" y="1981080"/>
            <a:ext cx="139860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Symbol"/>
                <a:ea typeface="HG丸ｺﾞｼｯｸM-PRO"/>
              </a:rPr>
              <a:t>d:</a:t>
            </a:r>
            <a:r>
              <a:rPr b="0" lang="ja-JP" sz="1600" spc="-1" strike="noStrike">
                <a:solidFill>
                  <a:srgbClr val="000000"/>
                </a:solidFill>
                <a:latin typeface="Symbol"/>
                <a:ea typeface="HG丸ｺﾞｼｯｸM-PRO"/>
              </a:rPr>
              <a:t>速度境界層</a:t>
            </a:r>
            <a:endParaRPr b="0" lang="en-US" sz="1600" spc="-1" strike="noStrike">
              <a:solidFill>
                <a:srgbClr val="000000"/>
              </a:solidFill>
              <a:latin typeface="Arial"/>
            </a:endParaRPr>
          </a:p>
        </p:txBody>
      </p:sp>
      <p:graphicFrame>
        <p:nvGraphicFramePr>
          <p:cNvPr id="1361" name="Object 18"/>
          <p:cNvGraphicFramePr/>
          <p:nvPr/>
        </p:nvGraphicFramePr>
        <p:xfrm>
          <a:off x="7086600" y="3219480"/>
          <a:ext cx="1497960" cy="380160"/>
        </p:xfrm>
        <a:graphic>
          <a:graphicData uri="http://schemas.openxmlformats.org/presentationml/2006/ole">
            <p:oleObj progId="Equation.DSMT4" r:id="rId1" spid="">
              <p:embed/>
              <p:pic>
                <p:nvPicPr>
                  <p:cNvPr id="1362" name="Object 18" descr=""/>
                  <p:cNvPicPr/>
                  <p:nvPr/>
                </p:nvPicPr>
                <p:blipFill>
                  <a:blip r:embed="rId2"/>
                  <a:stretch/>
                </p:blipFill>
                <p:spPr>
                  <a:xfrm>
                    <a:off x="7086600" y="3219480"/>
                    <a:ext cx="1497960" cy="380160"/>
                  </a:xfrm>
                  <a:prstGeom prst="rect">
                    <a:avLst/>
                  </a:prstGeom>
                  <a:ln w="0">
                    <a:noFill/>
                  </a:ln>
                </p:spPr>
              </p:pic>
            </p:oleObj>
          </a:graphicData>
        </a:graphic>
      </p:graphicFrame>
      <p:graphicFrame>
        <p:nvGraphicFramePr>
          <p:cNvPr id="1363" name="Object 19"/>
          <p:cNvGraphicFramePr/>
          <p:nvPr/>
        </p:nvGraphicFramePr>
        <p:xfrm>
          <a:off x="2336760" y="3606840"/>
          <a:ext cx="1218600" cy="405720"/>
        </p:xfrm>
        <a:graphic>
          <a:graphicData uri="http://schemas.openxmlformats.org/presentationml/2006/ole">
            <p:oleObj progId="Equation.DSMT4" r:id="rId3" spid="">
              <p:embed/>
              <p:pic>
                <p:nvPicPr>
                  <p:cNvPr id="1364" name="Object 19" descr=""/>
                  <p:cNvPicPr/>
                  <p:nvPr/>
                </p:nvPicPr>
                <p:blipFill>
                  <a:blip r:embed="rId4"/>
                  <a:stretch/>
                </p:blipFill>
                <p:spPr>
                  <a:xfrm>
                    <a:off x="2336760" y="3606840"/>
                    <a:ext cx="1218600" cy="405720"/>
                  </a:xfrm>
                  <a:prstGeom prst="rect">
                    <a:avLst/>
                  </a:prstGeom>
                  <a:ln w="0">
                    <a:noFill/>
                  </a:ln>
                </p:spPr>
              </p:pic>
            </p:oleObj>
          </a:graphicData>
        </a:graphic>
      </p:graphicFrame>
      <p:graphicFrame>
        <p:nvGraphicFramePr>
          <p:cNvPr id="1365" name="Object 20"/>
          <p:cNvGraphicFramePr/>
          <p:nvPr/>
        </p:nvGraphicFramePr>
        <p:xfrm>
          <a:off x="914400" y="4064040"/>
          <a:ext cx="3720240" cy="430920"/>
        </p:xfrm>
        <a:graphic>
          <a:graphicData uri="http://schemas.openxmlformats.org/presentationml/2006/ole">
            <p:oleObj progId="Equation.DSMT4" r:id="rId5" spid="">
              <p:embed/>
              <p:pic>
                <p:nvPicPr>
                  <p:cNvPr id="1366" name="Object 20" descr=""/>
                  <p:cNvPicPr/>
                  <p:nvPr/>
                </p:nvPicPr>
                <p:blipFill>
                  <a:blip r:embed="rId6"/>
                  <a:stretch/>
                </p:blipFill>
                <p:spPr>
                  <a:xfrm>
                    <a:off x="914400" y="4064040"/>
                    <a:ext cx="3720240" cy="430920"/>
                  </a:xfrm>
                  <a:prstGeom prst="rect">
                    <a:avLst/>
                  </a:prstGeom>
                  <a:ln w="0">
                    <a:noFill/>
                  </a:ln>
                </p:spPr>
              </p:pic>
            </p:oleObj>
          </a:graphicData>
        </a:graphic>
      </p:graphicFrame>
      <p:graphicFrame>
        <p:nvGraphicFramePr>
          <p:cNvPr id="1367" name="Object 21"/>
          <p:cNvGraphicFramePr/>
          <p:nvPr/>
        </p:nvGraphicFramePr>
        <p:xfrm>
          <a:off x="990720" y="4940280"/>
          <a:ext cx="6145920" cy="1383480"/>
        </p:xfrm>
        <a:graphic>
          <a:graphicData uri="http://schemas.openxmlformats.org/presentationml/2006/ole">
            <p:oleObj progId="Equation.DSMT4" r:id="rId7" spid="">
              <p:embed/>
              <p:pic>
                <p:nvPicPr>
                  <p:cNvPr id="1368" name="Object 21" descr=""/>
                  <p:cNvPicPr/>
                  <p:nvPr/>
                </p:nvPicPr>
                <p:blipFill>
                  <a:blip r:embed="rId8"/>
                  <a:stretch/>
                </p:blipFill>
                <p:spPr>
                  <a:xfrm>
                    <a:off x="990720" y="4940280"/>
                    <a:ext cx="6145920" cy="1383480"/>
                  </a:xfrm>
                  <a:prstGeom prst="rect">
                    <a:avLst/>
                  </a:prstGeom>
                  <a:ln w="0">
                    <a:noFill/>
                  </a:ln>
                </p:spPr>
              </p:pic>
            </p:oleObj>
          </a:graphicData>
        </a:graphic>
      </p:graphicFrame>
      <p:cxnSp>
        <p:nvCxnSpPr>
          <p:cNvPr id="1369" name="直線コネクタ 2"/>
          <p:cNvCxnSpPr/>
          <p:nvPr/>
        </p:nvCxnSpPr>
        <p:spPr>
          <a:xfrm flipV="1">
            <a:off x="4555800" y="1428480"/>
            <a:ext cx="880920" cy="477000"/>
          </a:xfrm>
          <a:prstGeom prst="straightConnector1">
            <a:avLst/>
          </a:prstGeom>
          <a:ln w="12700">
            <a:solidFill>
              <a:srgbClr val="ff0066"/>
            </a:solidFill>
            <a:round/>
            <a:headEnd len="lg" type="oval" w="lg"/>
          </a:ln>
        </p:spPr>
      </p:cxnSp>
      <p:cxnSp>
        <p:nvCxnSpPr>
          <p:cNvPr id="1370" name="直線コネクタ 23"/>
          <p:cNvCxnSpPr/>
          <p:nvPr/>
        </p:nvCxnSpPr>
        <p:spPr>
          <a:xfrm flipV="1">
            <a:off x="2946240" y="1432080"/>
            <a:ext cx="2490480" cy="698400"/>
          </a:xfrm>
          <a:prstGeom prst="straightConnector1">
            <a:avLst/>
          </a:prstGeom>
          <a:ln w="12700">
            <a:solidFill>
              <a:srgbClr val="ff0066"/>
            </a:solidFill>
            <a:round/>
            <a:headEnd len="lg" type="oval" w="lg"/>
          </a:ln>
        </p:spPr>
      </p:cxnSp>
      <p:sp>
        <p:nvSpPr>
          <p:cNvPr id="1371" name="テキスト ボックス 4"/>
          <p:cNvSpPr/>
          <p:nvPr/>
        </p:nvSpPr>
        <p:spPr>
          <a:xfrm>
            <a:off x="5421960" y="1236600"/>
            <a:ext cx="32212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ff0000"/>
                </a:solidFill>
                <a:latin typeface="Times New Roman"/>
                <a:ea typeface="HG丸ｺﾞｼｯｸM-PRO"/>
              </a:rPr>
              <a:t>無次元距離＝１で無次元速度＝１</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速度場の計算（結果）</a:t>
            </a:r>
            <a:endParaRPr b="0" lang="en-US" sz="3200" spc="-1" strike="noStrike">
              <a:solidFill>
                <a:srgbClr val="000000"/>
              </a:solidFill>
              <a:latin typeface="Arial"/>
            </a:endParaRPr>
          </a:p>
        </p:txBody>
      </p:sp>
      <p:sp>
        <p:nvSpPr>
          <p:cNvPr id="1373" name="PlaceHolder 2"/>
          <p:cNvSpPr>
            <a:spLocks noGrp="1"/>
          </p:cNvSpPr>
          <p:nvPr>
            <p:ph/>
          </p:nvPr>
        </p:nvSpPr>
        <p:spPr>
          <a:xfrm>
            <a:off x="76320" y="990720"/>
            <a:ext cx="4342680" cy="5333400"/>
          </a:xfrm>
          <a:prstGeom prst="rect">
            <a:avLst/>
          </a:prstGeom>
          <a:noFill/>
          <a:ln w="0">
            <a:noFill/>
          </a:ln>
        </p:spPr>
        <p:txBody>
          <a:bodyPr numCol="1" spcCol="0" lIns="0" rIns="0" tIns="0" bIns="0" anchor="t">
            <a:noAutofit/>
          </a:bodyPr>
          <a:p>
            <a:pPr marL="343080" indent="-343080">
              <a:lnSpc>
                <a:spcPct val="10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 </a:t>
            </a:r>
            <a:r>
              <a:rPr b="0" lang="en-US" sz="1800" spc="-1" strike="noStrike">
                <a:solidFill>
                  <a:srgbClr val="000099"/>
                </a:solidFill>
                <a:latin typeface="Times New Roman"/>
                <a:ea typeface="HG丸ｺﾞｼｯｸM-PRO"/>
              </a:rPr>
              <a:t>Z </a:t>
            </a:r>
            <a:r>
              <a:rPr b="0" lang="ja-JP" sz="1800" spc="-1" strike="noStrike">
                <a:solidFill>
                  <a:srgbClr val="000099"/>
                </a:solidFill>
                <a:latin typeface="Times New Roman"/>
                <a:ea typeface="HG丸ｺﾞｼｯｸM-PRO"/>
              </a:rPr>
              <a:t>の </a:t>
            </a:r>
            <a:r>
              <a:rPr b="0" lang="en-US" sz="1800" spc="-1" strike="noStrike">
                <a:solidFill>
                  <a:srgbClr val="000099"/>
                </a:solidFill>
                <a:latin typeface="Symbol"/>
                <a:ea typeface="HG丸ｺﾞｼｯｸM-PRO"/>
              </a:rPr>
              <a:t>h</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に関する </a:t>
            </a:r>
            <a:r>
              <a:rPr b="0" lang="en-US" sz="1800" spc="-1" strike="noStrike">
                <a:solidFill>
                  <a:srgbClr val="000099"/>
                </a:solidFill>
                <a:latin typeface="Times New Roman"/>
                <a:ea typeface="HG丸ｺﾞｼｯｸM-PRO"/>
              </a:rPr>
              <a:t>ODE </a:t>
            </a:r>
            <a:r>
              <a:rPr b="0" lang="ja-JP" sz="1800" spc="-1" strike="noStrike">
                <a:solidFill>
                  <a:srgbClr val="000099"/>
                </a:solidFill>
                <a:latin typeface="Times New Roman"/>
                <a:ea typeface="HG丸ｺﾞｼｯｸM-PRO"/>
              </a:rPr>
              <a:t>を解く</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en-US" sz="1800" spc="-1" strike="noStrike">
                <a:solidFill>
                  <a:srgbClr val="000099"/>
                </a:solidFill>
                <a:latin typeface="Times New Roman"/>
                <a:ea typeface="HG丸ｺﾞｼｯｸM-PRO"/>
              </a:rPr>
              <a:t>Blasius: </a:t>
            </a:r>
            <a:r>
              <a:rPr b="0" lang="ja-JP" sz="1800" spc="-1" strike="noStrike">
                <a:solidFill>
                  <a:srgbClr val="000099"/>
                </a:solidFill>
                <a:latin typeface="Times New Roman"/>
                <a:ea typeface="HG丸ｺﾞｼｯｸM-PRO"/>
              </a:rPr>
              <a:t>級数解，</a:t>
            </a:r>
            <a:r>
              <a:rPr b="0" lang="en-US" sz="1800" spc="-1" strike="noStrike">
                <a:solidFill>
                  <a:srgbClr val="000099"/>
                </a:solidFill>
                <a:latin typeface="Times New Roman"/>
                <a:ea typeface="HG丸ｺﾞｼｯｸM-PRO"/>
              </a:rPr>
              <a:t>Howarth: </a:t>
            </a:r>
            <a:r>
              <a:rPr b="0" lang="ja-JP" sz="1800" spc="-1" strike="noStrike">
                <a:solidFill>
                  <a:srgbClr val="000099"/>
                </a:solidFill>
                <a:latin typeface="Times New Roman"/>
                <a:ea typeface="HG丸ｺﾞｼｯｸM-PRO"/>
              </a:rPr>
              <a:t>数値解</a:t>
            </a:r>
            <a:endParaRPr b="0" lang="en-US" sz="1800" spc="-1" strike="noStrike">
              <a:solidFill>
                <a:srgbClr val="000000"/>
              </a:solidFill>
              <a:latin typeface="Arial"/>
            </a:endParaRPr>
          </a:p>
        </p:txBody>
      </p:sp>
      <p:sp>
        <p:nvSpPr>
          <p:cNvPr id="1374" name="PlaceHolder 3"/>
          <p:cNvSpPr>
            <a:spLocks noGrp="1"/>
          </p:cNvSpPr>
          <p:nvPr>
            <p:ph/>
          </p:nvPr>
        </p:nvSpPr>
        <p:spPr>
          <a:xfrm>
            <a:off x="152280" y="990720"/>
            <a:ext cx="8838360" cy="5333400"/>
          </a:xfrm>
          <a:prstGeom prst="rect">
            <a:avLst/>
          </a:prstGeom>
          <a:noFill/>
          <a:ln w="0">
            <a:noFill/>
          </a:ln>
        </p:spPr>
        <p:txBody>
          <a:bodyPr numCol="1" spcCol="0" lIns="0" rIns="0" tIns="0" bIns="0" anchor="t">
            <a:noAutofit/>
          </a:bodyPr>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速度境界層厚さ（</a:t>
            </a:r>
            <a:r>
              <a:rPr b="0" lang="en-US" sz="1800" spc="-1" strike="noStrike">
                <a:solidFill>
                  <a:srgbClr val="000099"/>
                </a:solidFill>
                <a:latin typeface="Times New Roman"/>
                <a:ea typeface="HG丸ｺﾞｼｯｸM-PRO"/>
              </a:rPr>
              <a:t>u/U = 0.99</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壁面せん断応力：</a:t>
            </a:r>
            <a:r>
              <a:rPr b="0" lang="en-US" sz="1800" spc="-1" strike="noStrike">
                <a:solidFill>
                  <a:srgbClr val="000099"/>
                </a:solidFill>
                <a:latin typeface="Symbol"/>
                <a:ea typeface="HG丸ｺﾞｼｯｸM-PRO"/>
              </a:rPr>
              <a:t>t</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摩擦係数： </a:t>
            </a:r>
            <a:r>
              <a:rPr b="0" i="1" lang="en-US" sz="1800" spc="-1" strike="noStrike">
                <a:solidFill>
                  <a:srgbClr val="000099"/>
                </a:solidFill>
                <a:latin typeface="Times New Roman"/>
                <a:ea typeface="HG丸ｺﾞｼｯｸM-PRO"/>
              </a:rPr>
              <a:t>f</a:t>
            </a:r>
            <a:endParaRPr b="0" lang="en-US" sz="1800" spc="-1" strike="noStrike">
              <a:solidFill>
                <a:srgbClr val="000000"/>
              </a:solidFill>
              <a:latin typeface="Arial"/>
            </a:endParaRPr>
          </a:p>
        </p:txBody>
      </p:sp>
      <p:graphicFrame>
        <p:nvGraphicFramePr>
          <p:cNvPr id="1375" name="Object 5"/>
          <p:cNvGraphicFramePr/>
          <p:nvPr/>
        </p:nvGraphicFramePr>
        <p:xfrm>
          <a:off x="203040" y="1892160"/>
          <a:ext cx="4215600" cy="1536120"/>
        </p:xfrm>
        <a:graphic>
          <a:graphicData uri="http://schemas.openxmlformats.org/presentationml/2006/ole">
            <p:oleObj progId="Equation.DSMT4" r:id="rId1" spid="">
              <p:embed/>
              <p:pic>
                <p:nvPicPr>
                  <p:cNvPr id="1376" name="Object 5" descr=""/>
                  <p:cNvPicPr/>
                  <p:nvPr/>
                </p:nvPicPr>
                <p:blipFill>
                  <a:blip r:embed="rId2"/>
                  <a:stretch/>
                </p:blipFill>
                <p:spPr>
                  <a:xfrm>
                    <a:off x="203040" y="1892160"/>
                    <a:ext cx="4215600" cy="1536120"/>
                  </a:xfrm>
                  <a:prstGeom prst="rect">
                    <a:avLst/>
                  </a:prstGeom>
                  <a:ln w="0">
                    <a:noFill/>
                  </a:ln>
                </p:spPr>
              </p:pic>
            </p:oleObj>
          </a:graphicData>
        </a:graphic>
      </p:graphicFrame>
      <p:sp>
        <p:nvSpPr>
          <p:cNvPr id="1377" name="Line 6"/>
          <p:cNvSpPr/>
          <p:nvPr/>
        </p:nvSpPr>
        <p:spPr>
          <a:xfrm>
            <a:off x="4495680" y="990360"/>
            <a:ext cx="360" cy="5257800"/>
          </a:xfrm>
          <a:prstGeom prst="line">
            <a:avLst/>
          </a:prstGeom>
          <a:ln w="9525">
            <a:solidFill>
              <a:srgbClr val="000000"/>
            </a:solidFill>
            <a:prstDash val="lgDashDotDot"/>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aphicFrame>
        <p:nvGraphicFramePr>
          <p:cNvPr id="1378" name="Object 7"/>
          <p:cNvGraphicFramePr/>
          <p:nvPr/>
        </p:nvGraphicFramePr>
        <p:xfrm>
          <a:off x="4788000" y="1447920"/>
          <a:ext cx="4126680" cy="812160"/>
        </p:xfrm>
        <a:graphic>
          <a:graphicData uri="http://schemas.openxmlformats.org/presentationml/2006/ole">
            <p:oleObj progId="Equation.DSMT4" r:id="rId3" spid="">
              <p:embed/>
              <p:pic>
                <p:nvPicPr>
                  <p:cNvPr id="1379" name="Object 7" descr=""/>
                  <p:cNvPicPr/>
                  <p:nvPr/>
                </p:nvPicPr>
                <p:blipFill>
                  <a:blip r:embed="rId4"/>
                  <a:stretch/>
                </p:blipFill>
                <p:spPr>
                  <a:xfrm>
                    <a:off x="4788000" y="1447920"/>
                    <a:ext cx="4126680" cy="812160"/>
                  </a:xfrm>
                  <a:prstGeom prst="rect">
                    <a:avLst/>
                  </a:prstGeom>
                  <a:ln w="0">
                    <a:noFill/>
                  </a:ln>
                </p:spPr>
              </p:pic>
            </p:oleObj>
          </a:graphicData>
        </a:graphic>
      </p:graphicFrame>
      <p:graphicFrame>
        <p:nvGraphicFramePr>
          <p:cNvPr id="1380" name="Object 8"/>
          <p:cNvGraphicFramePr/>
          <p:nvPr/>
        </p:nvGraphicFramePr>
        <p:xfrm>
          <a:off x="4788000" y="2819520"/>
          <a:ext cx="3288600" cy="1383480"/>
        </p:xfrm>
        <a:graphic>
          <a:graphicData uri="http://schemas.openxmlformats.org/presentationml/2006/ole">
            <p:oleObj progId="Equation.DSMT4" r:id="rId5" spid="">
              <p:embed/>
              <p:pic>
                <p:nvPicPr>
                  <p:cNvPr id="1381" name="Object 8" descr=""/>
                  <p:cNvPicPr/>
                  <p:nvPr/>
                </p:nvPicPr>
                <p:blipFill>
                  <a:blip r:embed="rId6"/>
                  <a:stretch/>
                </p:blipFill>
                <p:spPr>
                  <a:xfrm>
                    <a:off x="4788000" y="2819520"/>
                    <a:ext cx="3288600" cy="1383480"/>
                  </a:xfrm>
                  <a:prstGeom prst="rect">
                    <a:avLst/>
                  </a:prstGeom>
                  <a:ln w="0">
                    <a:noFill/>
                  </a:ln>
                </p:spPr>
              </p:pic>
            </p:oleObj>
          </a:graphicData>
        </a:graphic>
      </p:graphicFrame>
      <p:pic>
        <p:nvPicPr>
          <p:cNvPr id="1382" name="Picture 10" descr=""/>
          <p:cNvPicPr/>
          <p:nvPr/>
        </p:nvPicPr>
        <p:blipFill>
          <a:blip r:embed="rId7"/>
          <a:stretch/>
        </p:blipFill>
        <p:spPr>
          <a:xfrm>
            <a:off x="1066680" y="3625920"/>
            <a:ext cx="2342520" cy="2621880"/>
          </a:xfrm>
          <a:prstGeom prst="rect">
            <a:avLst/>
          </a:prstGeom>
          <a:ln w="38100">
            <a:solidFill>
              <a:srgbClr val="000000"/>
            </a:solidFill>
            <a:miter/>
          </a:ln>
        </p:spPr>
      </p:pic>
      <p:graphicFrame>
        <p:nvGraphicFramePr>
          <p:cNvPr id="1383" name="オブジェクト 1"/>
          <p:cNvGraphicFramePr/>
          <p:nvPr/>
        </p:nvGraphicFramePr>
        <p:xfrm>
          <a:off x="4648320" y="4800600"/>
          <a:ext cx="4317120" cy="1434240"/>
        </p:xfrm>
        <a:graphic>
          <a:graphicData uri="http://schemas.openxmlformats.org/presentationml/2006/ole">
            <p:oleObj progId="Equation.DSMT4" r:id="rId8" spid="">
              <p:embed/>
              <p:pic>
                <p:nvPicPr>
                  <p:cNvPr id="1384" name="オブジェクト 1" descr=""/>
                  <p:cNvPicPr/>
                  <p:nvPr/>
                </p:nvPicPr>
                <p:blipFill>
                  <a:blip r:embed="rId9"/>
                  <a:stretch/>
                </p:blipFill>
                <p:spPr>
                  <a:xfrm>
                    <a:off x="4648320" y="4800600"/>
                    <a:ext cx="4317120" cy="1434240"/>
                  </a:xfrm>
                  <a:prstGeom prst="rect">
                    <a:avLst/>
                  </a:prstGeom>
                  <a:ln w="0">
                    <a:noFill/>
                  </a:ln>
                </p:spPr>
              </p:pic>
            </p:oleObj>
          </a:graphicData>
        </a:graphic>
      </p:graphicFrame>
      <p:sp>
        <p:nvSpPr>
          <p:cNvPr id="1385" name="テキスト ボックス 2"/>
          <p:cNvSpPr/>
          <p:nvPr/>
        </p:nvSpPr>
        <p:spPr>
          <a:xfrm rot="18900000">
            <a:off x="7270200" y="4463640"/>
            <a:ext cx="2004840" cy="333000"/>
          </a:xfrm>
          <a:prstGeom prst="rect">
            <a:avLst/>
          </a:prstGeom>
          <a:noFill/>
          <a:ln w="9525">
            <a:solidFill>
              <a:srgbClr val="ff0000"/>
            </a:solidFill>
            <a:round/>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ff0000"/>
                </a:solidFill>
                <a:latin typeface="Times New Roman"/>
                <a:ea typeface="HG丸ｺﾞｼｯｸM-PRO"/>
              </a:rPr>
              <a:t>無次元化、すごい！</a:t>
            </a:r>
            <a:endParaRPr b="0" lang="en-US" sz="1600" spc="-1" strike="noStrike">
              <a:solidFill>
                <a:srgbClr val="000000"/>
              </a:solidFill>
              <a:latin typeface="Arial"/>
            </a:endParaRPr>
          </a:p>
        </p:txBody>
      </p:sp>
      <p:pic>
        <p:nvPicPr>
          <p:cNvPr id="1386" name="図 11" descr=""/>
          <p:cNvPicPr/>
          <p:nvPr/>
        </p:nvPicPr>
        <p:blipFill>
          <a:blip r:embed="rId10"/>
          <a:stretch/>
        </p:blipFill>
        <p:spPr>
          <a:xfrm>
            <a:off x="7596360" y="44640"/>
            <a:ext cx="1486440" cy="98892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温度場の計算</a:t>
            </a:r>
            <a:endParaRPr b="0" lang="en-US" sz="3200" spc="-1" strike="noStrike">
              <a:solidFill>
                <a:srgbClr val="000000"/>
              </a:solidFill>
              <a:latin typeface="Arial"/>
            </a:endParaRPr>
          </a:p>
        </p:txBody>
      </p:sp>
      <p:sp>
        <p:nvSpPr>
          <p:cNvPr id="1388" name="PlaceHolder 2"/>
          <p:cNvSpPr>
            <a:spLocks noGrp="1"/>
          </p:cNvSpPr>
          <p:nvPr>
            <p:ph/>
          </p:nvPr>
        </p:nvSpPr>
        <p:spPr>
          <a:xfrm>
            <a:off x="152280" y="2819520"/>
            <a:ext cx="4342680" cy="3504600"/>
          </a:xfrm>
          <a:prstGeom prst="rect">
            <a:avLst/>
          </a:prstGeom>
          <a:noFill/>
          <a:ln w="0">
            <a:noFill/>
          </a:ln>
        </p:spPr>
        <p:txBody>
          <a:bodyPr numCol="1" spcCol="0" lIns="0" rIns="0" tIns="0" bIns="0" anchor="t">
            <a:noAutofit/>
          </a:bodyPr>
          <a:p>
            <a:pPr marL="343080" indent="-34308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温度分布にも相似性を仮定して・・</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速度場解析の結果より・・</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343080" indent="-34308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エネルギー保存式に代入して・・</a:t>
            </a:r>
            <a:endParaRPr b="0" lang="en-US" sz="1800" spc="-1" strike="noStrike">
              <a:solidFill>
                <a:srgbClr val="000000"/>
              </a:solidFill>
              <a:latin typeface="Arial"/>
            </a:endParaRPr>
          </a:p>
        </p:txBody>
      </p:sp>
      <p:sp>
        <p:nvSpPr>
          <p:cNvPr id="1389" name="PlaceHolder 3"/>
          <p:cNvSpPr>
            <a:spLocks noGrp="1"/>
          </p:cNvSpPr>
          <p:nvPr>
            <p:ph/>
          </p:nvPr>
        </p:nvSpPr>
        <p:spPr>
          <a:xfrm>
            <a:off x="152280" y="990720"/>
            <a:ext cx="8838360" cy="5333400"/>
          </a:xfrm>
          <a:prstGeom prst="rect">
            <a:avLst/>
          </a:prstGeom>
          <a:noFill/>
          <a:ln w="0">
            <a:noFill/>
          </a:ln>
        </p:spPr>
        <p:txBody>
          <a:bodyPr numCol="1" spcCol="0" lIns="0" rIns="0" tIns="0" bIns="0" anchor="t">
            <a:noAutofit/>
          </a:bodyPr>
          <a:p>
            <a:pPr marL="343080" indent="-343080">
              <a:lnSpc>
                <a:spcPct val="10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ODE </a:t>
            </a:r>
            <a:r>
              <a:rPr b="0" lang="ja-JP" sz="1800" spc="-1" strike="noStrike">
                <a:solidFill>
                  <a:srgbClr val="000099"/>
                </a:solidFill>
                <a:latin typeface="Times New Roman"/>
                <a:ea typeface="HG丸ｺﾞｼｯｸM-PRO"/>
              </a:rPr>
              <a:t>より，</a:t>
            </a:r>
            <a:r>
              <a:rPr b="0" lang="en-US" sz="1800" spc="-1" strike="noStrike">
                <a:solidFill>
                  <a:srgbClr val="000099"/>
                </a:solidFill>
                <a:latin typeface="Times New Roman"/>
                <a:ea typeface="HG丸ｺﾞｼｯｸM-PRO"/>
              </a:rPr>
              <a:t>F (T</a:t>
            </a:r>
            <a:r>
              <a:rPr b="0" lang="en-US" sz="1800" spc="-1" strike="noStrike" baseline="30000">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は </a:t>
            </a:r>
            <a:r>
              <a:rPr b="0" lang="en-US" sz="1800" spc="-1" strike="noStrike">
                <a:solidFill>
                  <a:srgbClr val="000099"/>
                </a:solidFill>
                <a:latin typeface="Times New Roman"/>
                <a:ea typeface="HG丸ｺﾞｼｯｸM-PRO"/>
              </a:rPr>
              <a:t>Pr </a:t>
            </a:r>
            <a:r>
              <a:rPr b="0" lang="ja-JP" sz="1800" spc="-1" strike="noStrike">
                <a:solidFill>
                  <a:srgbClr val="000099"/>
                </a:solidFill>
                <a:latin typeface="Times New Roman"/>
                <a:ea typeface="HG丸ｺﾞｼｯｸM-PRO"/>
              </a:rPr>
              <a:t>をパラメーターとする </a:t>
            </a:r>
            <a:r>
              <a:rPr b="0" lang="en-US" sz="1800" spc="-1" strike="noStrike">
                <a:solidFill>
                  <a:srgbClr val="000099"/>
                </a:solidFill>
                <a:latin typeface="Symbol"/>
                <a:ea typeface="HG丸ｺﾞｼｯｸM-PRO"/>
              </a:rPr>
              <a:t>h</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の関数</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温度境界層厚さ</a:t>
            </a:r>
            <a:endParaRPr b="0" lang="en-US" sz="1800" spc="-1" strike="noStrike">
              <a:solidFill>
                <a:srgbClr val="000000"/>
              </a:solidFill>
              <a:latin typeface="Arial"/>
            </a:endParaRPr>
          </a:p>
        </p:txBody>
      </p:sp>
      <p:sp>
        <p:nvSpPr>
          <p:cNvPr id="1390" name="Rectangle 5"/>
          <p:cNvSpPr/>
          <p:nvPr/>
        </p:nvSpPr>
        <p:spPr>
          <a:xfrm>
            <a:off x="158760" y="990720"/>
            <a:ext cx="4266360" cy="1523160"/>
          </a:xfrm>
          <a:prstGeom prst="rect">
            <a:avLst/>
          </a:prstGeom>
          <a:solidFill>
            <a:srgbClr val="ccffff"/>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1600" spc="-1" strike="noStrike">
              <a:solidFill>
                <a:srgbClr val="000000"/>
              </a:solidFill>
              <a:latin typeface="Times New Roman"/>
              <a:ea typeface="HG丸ｺﾞｼｯｸM-PRO"/>
            </a:endParaRPr>
          </a:p>
        </p:txBody>
      </p:sp>
      <p:sp>
        <p:nvSpPr>
          <p:cNvPr id="1391" name="Rectangle 6"/>
          <p:cNvSpPr/>
          <p:nvPr/>
        </p:nvSpPr>
        <p:spPr>
          <a:xfrm>
            <a:off x="158760" y="2514600"/>
            <a:ext cx="4266360" cy="151560"/>
          </a:xfrm>
          <a:prstGeom prst="rect">
            <a:avLst/>
          </a:prstGeom>
          <a:solidFill>
            <a:srgbClr val="ff0066"/>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92" name="Arc 7"/>
          <p:cNvSpPr/>
          <p:nvPr/>
        </p:nvSpPr>
        <p:spPr>
          <a:xfrm flipH="1" flipV="1">
            <a:off x="2513880" y="1828080"/>
            <a:ext cx="761400" cy="685080"/>
          </a:xfrm>
          <a:custGeom>
            <a:avLst/>
            <a:gdLst>
              <a:gd name="textAreaLeft" fmla="*/ 360 w 761400"/>
              <a:gd name="textAreaRight" fmla="*/ 762480 w 761400"/>
              <a:gd name="textAreaTop" fmla="*/ 360 h 685080"/>
              <a:gd name="textAreaBottom" fmla="*/ 686160 h 68508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93" name="Line 8"/>
          <p:cNvSpPr/>
          <p:nvPr/>
        </p:nvSpPr>
        <p:spPr>
          <a:xfrm flipV="1">
            <a:off x="2514600" y="990360"/>
            <a:ext cx="360" cy="91440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394" name="Arc 9"/>
          <p:cNvSpPr/>
          <p:nvPr/>
        </p:nvSpPr>
        <p:spPr>
          <a:xfrm flipH="1">
            <a:off x="158040" y="1828800"/>
            <a:ext cx="4266360" cy="685080"/>
          </a:xfrm>
          <a:custGeom>
            <a:avLst/>
            <a:gdLst>
              <a:gd name="textAreaLeft" fmla="*/ 360 w 4266360"/>
              <a:gd name="textAreaRight" fmla="*/ 4267440 w 4266360"/>
              <a:gd name="textAreaTop" fmla="*/ 0 h 685080"/>
              <a:gd name="textAreaBottom" fmla="*/ 685800 h 68508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prstDash val="lgDash"/>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95" name="Text Box 10"/>
          <p:cNvSpPr/>
          <p:nvPr/>
        </p:nvSpPr>
        <p:spPr>
          <a:xfrm>
            <a:off x="2510280" y="1219320"/>
            <a:ext cx="99144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温度分布</a:t>
            </a:r>
            <a:endParaRPr b="0" lang="en-US" sz="1600" spc="-1" strike="noStrike">
              <a:solidFill>
                <a:srgbClr val="000000"/>
              </a:solidFill>
              <a:latin typeface="Arial"/>
            </a:endParaRPr>
          </a:p>
        </p:txBody>
      </p:sp>
      <p:sp>
        <p:nvSpPr>
          <p:cNvPr id="1396" name="Text Box 11"/>
          <p:cNvSpPr/>
          <p:nvPr/>
        </p:nvSpPr>
        <p:spPr>
          <a:xfrm>
            <a:off x="1476720" y="2195640"/>
            <a:ext cx="4154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W</a:t>
            </a:r>
            <a:endParaRPr b="0" lang="en-US" sz="1600" spc="-1" strike="noStrike">
              <a:solidFill>
                <a:srgbClr val="000000"/>
              </a:solidFill>
              <a:latin typeface="Arial"/>
            </a:endParaRPr>
          </a:p>
        </p:txBody>
      </p:sp>
      <p:sp>
        <p:nvSpPr>
          <p:cNvPr id="1397" name="Text Box 12"/>
          <p:cNvSpPr/>
          <p:nvPr/>
        </p:nvSpPr>
        <p:spPr>
          <a:xfrm>
            <a:off x="2080440" y="990720"/>
            <a:ext cx="3880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398" name="Arc 13"/>
          <p:cNvSpPr/>
          <p:nvPr/>
        </p:nvSpPr>
        <p:spPr>
          <a:xfrm flipH="1" flipV="1">
            <a:off x="913680" y="2133000"/>
            <a:ext cx="761400" cy="380160"/>
          </a:xfrm>
          <a:custGeom>
            <a:avLst/>
            <a:gdLst>
              <a:gd name="textAreaLeft" fmla="*/ 360 w 761400"/>
              <a:gd name="textAreaRight" fmla="*/ 762480 w 761400"/>
              <a:gd name="textAreaTop" fmla="*/ -360 h 380160"/>
              <a:gd name="textAreaBottom" fmla="*/ 380520 h 380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2857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399" name="Line 14"/>
          <p:cNvSpPr/>
          <p:nvPr/>
        </p:nvSpPr>
        <p:spPr>
          <a:xfrm flipV="1">
            <a:off x="914400" y="990360"/>
            <a:ext cx="360" cy="1143000"/>
          </a:xfrm>
          <a:prstGeom prst="line">
            <a:avLst/>
          </a:prstGeom>
          <a:ln w="28575">
            <a:solidFill>
              <a:srgbClr val="000000"/>
            </a:solidFill>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1400" name="Text Box 15"/>
          <p:cNvSpPr/>
          <p:nvPr/>
        </p:nvSpPr>
        <p:spPr>
          <a:xfrm>
            <a:off x="3135600" y="2209680"/>
            <a:ext cx="41544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W</a:t>
            </a:r>
            <a:endParaRPr b="0" lang="en-US" sz="1600" spc="-1" strike="noStrike">
              <a:solidFill>
                <a:srgbClr val="000000"/>
              </a:solidFill>
              <a:latin typeface="Arial"/>
            </a:endParaRPr>
          </a:p>
        </p:txBody>
      </p:sp>
      <p:sp>
        <p:nvSpPr>
          <p:cNvPr id="1401" name="Text Box 16"/>
          <p:cNvSpPr/>
          <p:nvPr/>
        </p:nvSpPr>
        <p:spPr>
          <a:xfrm>
            <a:off x="563040" y="990720"/>
            <a:ext cx="388080" cy="366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a:t>
            </a:r>
            <a:endParaRPr b="0" lang="en-US" sz="1600" spc="-1" strike="noStrike">
              <a:solidFill>
                <a:srgbClr val="000000"/>
              </a:solidFill>
              <a:latin typeface="Arial"/>
            </a:endParaRPr>
          </a:p>
        </p:txBody>
      </p:sp>
      <p:graphicFrame>
        <p:nvGraphicFramePr>
          <p:cNvPr id="1402" name="Object 17"/>
          <p:cNvGraphicFramePr/>
          <p:nvPr/>
        </p:nvGraphicFramePr>
        <p:xfrm>
          <a:off x="762120" y="3251160"/>
          <a:ext cx="1904400" cy="634320"/>
        </p:xfrm>
        <a:graphic>
          <a:graphicData uri="http://schemas.openxmlformats.org/presentationml/2006/ole">
            <p:oleObj progId="Equation.DSMT4" r:id="rId1" spid="">
              <p:embed/>
              <p:pic>
                <p:nvPicPr>
                  <p:cNvPr id="1403" name="Object 17" descr=""/>
                  <p:cNvPicPr/>
                  <p:nvPr/>
                </p:nvPicPr>
                <p:blipFill>
                  <a:blip r:embed="rId2"/>
                  <a:stretch/>
                </p:blipFill>
                <p:spPr>
                  <a:xfrm>
                    <a:off x="762120" y="3251160"/>
                    <a:ext cx="1904400" cy="634320"/>
                  </a:xfrm>
                  <a:prstGeom prst="rect">
                    <a:avLst/>
                  </a:prstGeom>
                  <a:ln w="0">
                    <a:noFill/>
                  </a:ln>
                </p:spPr>
              </p:pic>
            </p:oleObj>
          </a:graphicData>
        </a:graphic>
      </p:graphicFrame>
      <p:graphicFrame>
        <p:nvGraphicFramePr>
          <p:cNvPr id="1404" name="Object 18"/>
          <p:cNvGraphicFramePr/>
          <p:nvPr/>
        </p:nvGraphicFramePr>
        <p:xfrm>
          <a:off x="507960" y="5448240"/>
          <a:ext cx="3758400" cy="875520"/>
        </p:xfrm>
        <a:graphic>
          <a:graphicData uri="http://schemas.openxmlformats.org/presentationml/2006/ole">
            <p:oleObj progId="Equation.DSMT4" r:id="rId3" spid="">
              <p:embed/>
              <p:pic>
                <p:nvPicPr>
                  <p:cNvPr id="1405" name="Object 18" descr=""/>
                  <p:cNvPicPr/>
                  <p:nvPr/>
                </p:nvPicPr>
                <p:blipFill>
                  <a:blip r:embed="rId4"/>
                  <a:stretch/>
                </p:blipFill>
                <p:spPr>
                  <a:xfrm>
                    <a:off x="507960" y="5448240"/>
                    <a:ext cx="3758400" cy="875520"/>
                  </a:xfrm>
                  <a:prstGeom prst="rect">
                    <a:avLst/>
                  </a:prstGeom>
                  <a:ln w="0">
                    <a:noFill/>
                  </a:ln>
                </p:spPr>
              </p:pic>
            </p:oleObj>
          </a:graphicData>
        </a:graphic>
      </p:graphicFrame>
      <p:graphicFrame>
        <p:nvGraphicFramePr>
          <p:cNvPr id="1406" name="Object 19"/>
          <p:cNvGraphicFramePr/>
          <p:nvPr/>
        </p:nvGraphicFramePr>
        <p:xfrm>
          <a:off x="762120" y="4394160"/>
          <a:ext cx="3136320" cy="634320"/>
        </p:xfrm>
        <a:graphic>
          <a:graphicData uri="http://schemas.openxmlformats.org/presentationml/2006/ole">
            <p:oleObj progId="Equation.DSMT4" r:id="rId5" spid="">
              <p:embed/>
              <p:pic>
                <p:nvPicPr>
                  <p:cNvPr id="1407" name="Object 19" descr=""/>
                  <p:cNvPicPr/>
                  <p:nvPr/>
                </p:nvPicPr>
                <p:blipFill>
                  <a:blip r:embed="rId6"/>
                  <a:stretch/>
                </p:blipFill>
                <p:spPr>
                  <a:xfrm>
                    <a:off x="762120" y="4394160"/>
                    <a:ext cx="3136320" cy="634320"/>
                  </a:xfrm>
                  <a:prstGeom prst="rect">
                    <a:avLst/>
                  </a:prstGeom>
                  <a:ln w="0">
                    <a:noFill/>
                  </a:ln>
                </p:spPr>
              </p:pic>
            </p:oleObj>
          </a:graphicData>
        </a:graphic>
      </p:graphicFrame>
      <p:sp>
        <p:nvSpPr>
          <p:cNvPr id="1408" name="Freeform 20"/>
          <p:cNvSpPr/>
          <p:nvPr/>
        </p:nvSpPr>
        <p:spPr>
          <a:xfrm>
            <a:off x="152280" y="3505320"/>
            <a:ext cx="532800" cy="2285280"/>
          </a:xfrm>
          <a:custGeom>
            <a:avLst/>
            <a:gdLst>
              <a:gd name="textAreaLeft" fmla="*/ 0 w 532800"/>
              <a:gd name="textAreaRight" fmla="*/ 533520 w 532800"/>
              <a:gd name="textAreaTop" fmla="*/ 0 h 2285280"/>
              <a:gd name="textAreaBottom" fmla="*/ 2286000 h 2285280"/>
            </a:gdLst>
            <a:ahLst/>
            <a:rect l="textAreaLeft" t="textAreaTop" r="textAreaRight" b="textAreaBottom"/>
            <a:pathLst>
              <a:path w="336" h="1440">
                <a:moveTo>
                  <a:pt x="336" y="0"/>
                </a:moveTo>
                <a:lnTo>
                  <a:pt x="0" y="0"/>
                </a:lnTo>
                <a:lnTo>
                  <a:pt x="0" y="1440"/>
                </a:lnTo>
                <a:lnTo>
                  <a:pt x="192" y="1440"/>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409" name="Freeform 21"/>
          <p:cNvSpPr/>
          <p:nvPr/>
        </p:nvSpPr>
        <p:spPr>
          <a:xfrm>
            <a:off x="152280" y="4724280"/>
            <a:ext cx="532800" cy="1065960"/>
          </a:xfrm>
          <a:custGeom>
            <a:avLst/>
            <a:gdLst>
              <a:gd name="textAreaLeft" fmla="*/ 0 w 532800"/>
              <a:gd name="textAreaRight" fmla="*/ 533520 w 532800"/>
              <a:gd name="textAreaTop" fmla="*/ 0 h 1065960"/>
              <a:gd name="textAreaBottom" fmla="*/ 1066680 h 1065960"/>
            </a:gdLst>
            <a:ahLst/>
            <a:rect l="textAreaLeft" t="textAreaTop" r="textAreaRight" b="textAreaBottom"/>
            <a:pathLst>
              <a:path w="336" h="1440">
                <a:moveTo>
                  <a:pt x="336" y="0"/>
                </a:moveTo>
                <a:lnTo>
                  <a:pt x="0" y="0"/>
                </a:lnTo>
                <a:lnTo>
                  <a:pt x="0" y="1440"/>
                </a:lnTo>
                <a:lnTo>
                  <a:pt x="192" y="1440"/>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410" name="Line 22"/>
          <p:cNvSpPr/>
          <p:nvPr/>
        </p:nvSpPr>
        <p:spPr>
          <a:xfrm>
            <a:off x="4572000" y="990360"/>
            <a:ext cx="360" cy="5257800"/>
          </a:xfrm>
          <a:prstGeom prst="line">
            <a:avLst/>
          </a:prstGeom>
          <a:ln w="9525">
            <a:solidFill>
              <a:srgbClr val="000000"/>
            </a:solidFill>
            <a:prstDash val="lgDashDotDot"/>
            <a:roun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aphicFrame>
        <p:nvGraphicFramePr>
          <p:cNvPr id="1411" name="Object 23"/>
          <p:cNvGraphicFramePr/>
          <p:nvPr/>
        </p:nvGraphicFramePr>
        <p:xfrm>
          <a:off x="5486400" y="5537160"/>
          <a:ext cx="1167840" cy="329400"/>
        </p:xfrm>
        <a:graphic>
          <a:graphicData uri="http://schemas.openxmlformats.org/presentationml/2006/ole">
            <p:oleObj progId="Equation.DSMT4" r:id="rId7" spid="">
              <p:embed/>
              <p:pic>
                <p:nvPicPr>
                  <p:cNvPr id="1412" name="Object 23" descr=""/>
                  <p:cNvPicPr/>
                  <p:nvPr/>
                </p:nvPicPr>
                <p:blipFill>
                  <a:blip r:embed="rId8"/>
                  <a:stretch/>
                </p:blipFill>
                <p:spPr>
                  <a:xfrm>
                    <a:off x="5486400" y="5537160"/>
                    <a:ext cx="1167840" cy="329400"/>
                  </a:xfrm>
                  <a:prstGeom prst="rect">
                    <a:avLst/>
                  </a:prstGeom>
                  <a:ln w="0">
                    <a:noFill/>
                  </a:ln>
                </p:spPr>
              </p:pic>
            </p:oleObj>
          </a:graphicData>
        </a:graphic>
      </p:graphicFrame>
      <p:pic>
        <p:nvPicPr>
          <p:cNvPr id="1413" name="Picture 24" descr=""/>
          <p:cNvPicPr/>
          <p:nvPr/>
        </p:nvPicPr>
        <p:blipFill>
          <a:blip r:embed="rId9"/>
          <a:stretch/>
        </p:blipFill>
        <p:spPr>
          <a:xfrm>
            <a:off x="5418000" y="1752480"/>
            <a:ext cx="2963160" cy="3199680"/>
          </a:xfrm>
          <a:prstGeom prst="rect">
            <a:avLst/>
          </a:prstGeom>
          <a:ln w="38100">
            <a:solidFill>
              <a:srgbClr val="000000"/>
            </a:solidFill>
            <a:miter/>
          </a:ln>
        </p:spPr>
      </p:pic>
      <p:sp>
        <p:nvSpPr>
          <p:cNvPr id="1414" name="テキスト ボックス 24"/>
          <p:cNvSpPr/>
          <p:nvPr/>
        </p:nvSpPr>
        <p:spPr>
          <a:xfrm rot="18900000">
            <a:off x="7218000" y="4895640"/>
            <a:ext cx="2004840" cy="333000"/>
          </a:xfrm>
          <a:prstGeom prst="rect">
            <a:avLst/>
          </a:prstGeom>
          <a:solidFill>
            <a:schemeClr val="bg1"/>
          </a:solidFill>
          <a:ln w="9525">
            <a:solidFill>
              <a:srgbClr val="ff0000"/>
            </a:solidFill>
            <a:round/>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ff0000"/>
                </a:solidFill>
                <a:latin typeface="Times New Roman"/>
                <a:ea typeface="HG丸ｺﾞｼｯｸM-PRO"/>
              </a:rPr>
              <a:t>無次元化、すごい！</a:t>
            </a:r>
            <a:endParaRPr b="0" lang="en-US" sz="1600" spc="-1" strike="noStrike">
              <a:solidFill>
                <a:srgbClr val="000000"/>
              </a:solidFill>
              <a:latin typeface="Arial"/>
            </a:endParaRPr>
          </a:p>
        </p:txBody>
      </p:sp>
      <p:cxnSp>
        <p:nvCxnSpPr>
          <p:cNvPr id="1415" name="直線コネクタ 25"/>
          <p:cNvCxnSpPr>
            <a:endCxn id="1416" idx="2"/>
          </p:cNvCxnSpPr>
          <p:nvPr/>
        </p:nvCxnSpPr>
        <p:spPr>
          <a:xfrm flipH="1" flipV="1">
            <a:off x="1725840" y="626400"/>
            <a:ext cx="797040" cy="1270440"/>
          </a:xfrm>
          <a:prstGeom prst="straightConnector1">
            <a:avLst/>
          </a:prstGeom>
          <a:ln w="12700">
            <a:solidFill>
              <a:srgbClr val="ff0066"/>
            </a:solidFill>
            <a:round/>
            <a:headEnd len="lg" type="oval" w="lg"/>
          </a:ln>
        </p:spPr>
      </p:cxnSp>
      <p:cxnSp>
        <p:nvCxnSpPr>
          <p:cNvPr id="1417" name="直線コネクタ 26"/>
          <p:cNvCxnSpPr>
            <a:endCxn id="1416" idx="2"/>
          </p:cNvCxnSpPr>
          <p:nvPr/>
        </p:nvCxnSpPr>
        <p:spPr>
          <a:xfrm flipV="1">
            <a:off x="912600" y="626400"/>
            <a:ext cx="813960" cy="1495440"/>
          </a:xfrm>
          <a:prstGeom prst="straightConnector1">
            <a:avLst/>
          </a:prstGeom>
          <a:ln w="12700">
            <a:solidFill>
              <a:srgbClr val="ff0066"/>
            </a:solidFill>
            <a:round/>
            <a:headEnd len="lg" type="oval" w="lg"/>
          </a:ln>
        </p:spPr>
      </p:cxnSp>
      <p:sp>
        <p:nvSpPr>
          <p:cNvPr id="1416" name="テキスト ボックス 27"/>
          <p:cNvSpPr/>
          <p:nvPr/>
        </p:nvSpPr>
        <p:spPr>
          <a:xfrm>
            <a:off x="114840" y="288000"/>
            <a:ext cx="322128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ff0000"/>
                </a:solidFill>
                <a:latin typeface="Times New Roman"/>
                <a:ea typeface="HG丸ｺﾞｼｯｸM-PRO"/>
              </a:rPr>
              <a:t>無次元距離＝１で無次元温度＝０</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8"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熱伝達率</a:t>
            </a:r>
            <a:endParaRPr b="0" lang="en-US" sz="3200" spc="-1" strike="noStrike">
              <a:solidFill>
                <a:srgbClr val="000000"/>
              </a:solidFill>
              <a:latin typeface="Arial"/>
            </a:endParaRPr>
          </a:p>
        </p:txBody>
      </p:sp>
      <p:sp>
        <p:nvSpPr>
          <p:cNvPr id="1419"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10000"/>
              </a:lnSpc>
              <a:buClr>
                <a:srgbClr val="000099"/>
              </a:buClr>
              <a:buFont typeface="Wingdings" charset="2"/>
              <a:buChar char=""/>
            </a:pPr>
            <a:r>
              <a:rPr b="0" lang="ja-JP" sz="1800" spc="-1" strike="noStrike">
                <a:solidFill>
                  <a:srgbClr val="000099"/>
                </a:solidFill>
                <a:latin typeface="Times New Roman"/>
                <a:ea typeface="HG丸ｺﾞｼｯｸM-PRO"/>
              </a:rPr>
              <a:t>さいわいこの場合は温度場が計算できたから，熱伝達率の定義より</a:t>
            </a: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lvl="1" marL="743040" indent="-285840">
              <a:lnSpc>
                <a:spcPct val="110000"/>
              </a:lnSpc>
              <a:buClr>
                <a:srgbClr val="000099"/>
              </a:buClr>
              <a:buFont typeface="Symbol"/>
              <a:buChar char=""/>
              <a:tabLst>
                <a:tab algn="l" pos="0"/>
              </a:tabLst>
            </a:pPr>
            <a:r>
              <a:rPr b="0" lang="en-US" sz="1800" spc="-1" strike="noStrike">
                <a:solidFill>
                  <a:srgbClr val="000099"/>
                </a:solidFill>
                <a:latin typeface="Times New Roman"/>
                <a:ea typeface="HG丸ｺﾞｼｯｸM-PRO"/>
              </a:rPr>
              <a:t> </a:t>
            </a: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lvl="1" marL="743040" indent="-285840">
              <a:lnSpc>
                <a:spcPct val="110000"/>
              </a:lnSpc>
              <a:buClr>
                <a:srgbClr val="000099"/>
              </a:buClr>
              <a:buFont typeface="Symbol"/>
              <a:buChar char=""/>
              <a:tabLst>
                <a:tab algn="l" pos="0"/>
              </a:tabLst>
            </a:pPr>
            <a:r>
              <a:rPr b="0" lang="ja-JP" sz="1800" spc="-1" strike="noStrike">
                <a:solidFill>
                  <a:srgbClr val="000099"/>
                </a:solidFill>
                <a:latin typeface="Times New Roman"/>
                <a:ea typeface="HG丸ｺﾞｼｯｸM-PRO"/>
              </a:rPr>
              <a:t>　</a:t>
            </a: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lvl="1" marL="743040" indent="-285840">
              <a:lnSpc>
                <a:spcPct val="110000"/>
              </a:lnSpc>
              <a:buClr>
                <a:srgbClr val="000099"/>
              </a:buClr>
              <a:buFont typeface="Symbol"/>
              <a:buChar char=""/>
              <a:tabLst>
                <a:tab algn="l" pos="0"/>
              </a:tabLst>
            </a:pPr>
            <a:r>
              <a:rPr b="0" lang="ja-JP" sz="1800" spc="-1" strike="noStrike">
                <a:solidFill>
                  <a:srgbClr val="000099"/>
                </a:solidFill>
                <a:latin typeface="Times New Roman"/>
                <a:ea typeface="HG丸ｺﾞｼｯｸM-PRO"/>
              </a:rPr>
              <a:t>　</a:t>
            </a: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lvl="1" marL="743040" indent="-285840">
              <a:lnSpc>
                <a:spcPct val="110000"/>
              </a:lnSpc>
              <a:buClr>
                <a:srgbClr val="000099"/>
              </a:buClr>
              <a:buFont typeface="Symbol"/>
              <a:buChar char=""/>
              <a:tabLst>
                <a:tab algn="l" pos="0"/>
              </a:tabLst>
            </a:pPr>
            <a:r>
              <a:rPr b="0" lang="en-US" sz="1800" spc="-1" strike="noStrike">
                <a:solidFill>
                  <a:srgbClr val="000099"/>
                </a:solidFill>
                <a:latin typeface="Times New Roman"/>
                <a:ea typeface="HG丸ｺﾞｼｯｸM-PRO"/>
              </a:rPr>
              <a:t> </a:t>
            </a: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lvl="1" marL="743040" indent="-285840">
              <a:lnSpc>
                <a:spcPct val="110000"/>
              </a:lnSpc>
              <a:buClr>
                <a:srgbClr val="000099"/>
              </a:buClr>
              <a:buFont typeface="Symbol"/>
              <a:buChar char=""/>
              <a:tabLst>
                <a:tab algn="l" pos="0"/>
              </a:tabLst>
            </a:pPr>
            <a:r>
              <a:rPr b="0" lang="en-US" sz="1800" spc="-1" strike="noStrike">
                <a:solidFill>
                  <a:srgbClr val="000099"/>
                </a:solidFill>
                <a:latin typeface="Times New Roman"/>
                <a:ea typeface="HG丸ｺﾞｼｯｸM-PRO"/>
              </a:rPr>
              <a:t>0</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L </a:t>
            </a:r>
            <a:r>
              <a:rPr b="0" lang="ja-JP" sz="1800" spc="-1" strike="noStrike">
                <a:solidFill>
                  <a:srgbClr val="000099"/>
                </a:solidFill>
                <a:latin typeface="Times New Roman"/>
                <a:ea typeface="HG丸ｺﾞｼｯｸM-PRO"/>
              </a:rPr>
              <a:t>区間の平均熱伝達率　　：</a:t>
            </a:r>
            <a:endParaRPr b="0" lang="en-US" sz="1800" spc="-1" strike="noStrike">
              <a:solidFill>
                <a:srgbClr val="000000"/>
              </a:solidFill>
              <a:latin typeface="Arial"/>
            </a:endParaRPr>
          </a:p>
          <a:p>
            <a:pPr indent="0">
              <a:lnSpc>
                <a:spcPct val="110000"/>
              </a:lnSpc>
              <a:buNone/>
              <a:tabLst>
                <a:tab algn="l" pos="0"/>
              </a:tabLst>
            </a:pPr>
            <a:endParaRPr b="0" lang="en-US" sz="1800" spc="-1" strike="noStrike">
              <a:solidFill>
                <a:srgbClr val="000000"/>
              </a:solidFill>
              <a:latin typeface="Arial"/>
            </a:endParaRPr>
          </a:p>
          <a:p>
            <a:pPr lvl="1" marL="743040" indent="-285840">
              <a:lnSpc>
                <a:spcPct val="110000"/>
              </a:lnSpc>
              <a:buClr>
                <a:srgbClr val="000099"/>
              </a:buClr>
              <a:buFont typeface="Symbol"/>
              <a:buChar char=""/>
              <a:tabLst>
                <a:tab algn="l" pos="0"/>
              </a:tabLst>
            </a:pPr>
            <a:r>
              <a:rPr b="0" lang="en-US" sz="1800" spc="-1" strike="noStrike">
                <a:solidFill>
                  <a:srgbClr val="000099"/>
                </a:solidFill>
                <a:latin typeface="Times New Roman"/>
                <a:ea typeface="HG丸ｺﾞｼｯｸM-PRO"/>
              </a:rPr>
              <a:t>0</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L </a:t>
            </a:r>
            <a:r>
              <a:rPr b="0" lang="ja-JP" sz="1800" spc="-1" strike="noStrike">
                <a:solidFill>
                  <a:srgbClr val="000099"/>
                </a:solidFill>
                <a:latin typeface="Times New Roman"/>
                <a:ea typeface="HG丸ｺﾞｼｯｸM-PRO"/>
              </a:rPr>
              <a:t>区間の平均ヌッセルト数：</a:t>
            </a:r>
            <a:endParaRPr b="0" lang="en-US" sz="1800" spc="-1" strike="noStrike">
              <a:solidFill>
                <a:srgbClr val="000000"/>
              </a:solidFill>
              <a:latin typeface="Arial"/>
            </a:endParaRPr>
          </a:p>
        </p:txBody>
      </p:sp>
      <p:graphicFrame>
        <p:nvGraphicFramePr>
          <p:cNvPr id="1420" name="Object 4"/>
          <p:cNvGraphicFramePr/>
          <p:nvPr/>
        </p:nvGraphicFramePr>
        <p:xfrm>
          <a:off x="939960" y="1447920"/>
          <a:ext cx="7644600" cy="697680"/>
        </p:xfrm>
        <a:graphic>
          <a:graphicData uri="http://schemas.openxmlformats.org/presentationml/2006/ole">
            <p:oleObj progId="Equation.DSMT4" r:id="rId1" spid="">
              <p:embed/>
              <p:pic>
                <p:nvPicPr>
                  <p:cNvPr id="1421" name="Object 4" descr=""/>
                  <p:cNvPicPr/>
                  <p:nvPr/>
                </p:nvPicPr>
                <p:blipFill>
                  <a:blip r:embed="rId2"/>
                  <a:stretch/>
                </p:blipFill>
                <p:spPr>
                  <a:xfrm>
                    <a:off x="939960" y="1447920"/>
                    <a:ext cx="7644600" cy="697680"/>
                  </a:xfrm>
                  <a:prstGeom prst="rect">
                    <a:avLst/>
                  </a:prstGeom>
                  <a:ln w="0">
                    <a:noFill/>
                  </a:ln>
                </p:spPr>
              </p:pic>
            </p:oleObj>
          </a:graphicData>
        </a:graphic>
      </p:graphicFrame>
      <p:graphicFrame>
        <p:nvGraphicFramePr>
          <p:cNvPr id="1422" name="Object 5"/>
          <p:cNvGraphicFramePr/>
          <p:nvPr/>
        </p:nvGraphicFramePr>
        <p:xfrm>
          <a:off x="914400" y="2286000"/>
          <a:ext cx="4380840" cy="799560"/>
        </p:xfrm>
        <a:graphic>
          <a:graphicData uri="http://schemas.openxmlformats.org/presentationml/2006/ole">
            <p:oleObj progId="Equation.DSMT4" r:id="rId3" spid="">
              <p:embed/>
              <p:pic>
                <p:nvPicPr>
                  <p:cNvPr id="1423" name="Object 5" descr=""/>
                  <p:cNvPicPr/>
                  <p:nvPr/>
                </p:nvPicPr>
                <p:blipFill>
                  <a:blip r:embed="rId4"/>
                  <a:stretch/>
                </p:blipFill>
                <p:spPr>
                  <a:xfrm>
                    <a:off x="914400" y="2286000"/>
                    <a:ext cx="4380840" cy="799560"/>
                  </a:xfrm>
                  <a:prstGeom prst="rect">
                    <a:avLst/>
                  </a:prstGeom>
                  <a:ln w="0">
                    <a:noFill/>
                  </a:ln>
                </p:spPr>
              </p:pic>
            </p:oleObj>
          </a:graphicData>
        </a:graphic>
      </p:graphicFrame>
      <p:graphicFrame>
        <p:nvGraphicFramePr>
          <p:cNvPr id="1424" name="Object 6"/>
          <p:cNvGraphicFramePr/>
          <p:nvPr/>
        </p:nvGraphicFramePr>
        <p:xfrm>
          <a:off x="952560" y="3314880"/>
          <a:ext cx="5676120" cy="1218600"/>
        </p:xfrm>
        <a:graphic>
          <a:graphicData uri="http://schemas.openxmlformats.org/presentationml/2006/ole">
            <p:oleObj progId="Equation.DSMT4" r:id="rId5" spid="">
              <p:embed/>
              <p:pic>
                <p:nvPicPr>
                  <p:cNvPr id="1425" name="Object 6" descr=""/>
                  <p:cNvPicPr/>
                  <p:nvPr/>
                </p:nvPicPr>
                <p:blipFill>
                  <a:blip r:embed="rId6"/>
                  <a:stretch/>
                </p:blipFill>
                <p:spPr>
                  <a:xfrm>
                    <a:off x="952560" y="3314880"/>
                    <a:ext cx="5676120" cy="1218600"/>
                  </a:xfrm>
                  <a:prstGeom prst="rect">
                    <a:avLst/>
                  </a:prstGeom>
                  <a:ln w="0">
                    <a:noFill/>
                  </a:ln>
                </p:spPr>
              </p:pic>
            </p:oleObj>
          </a:graphicData>
        </a:graphic>
      </p:graphicFrame>
      <p:graphicFrame>
        <p:nvGraphicFramePr>
          <p:cNvPr id="1426" name="Object 7"/>
          <p:cNvGraphicFramePr/>
          <p:nvPr/>
        </p:nvGraphicFramePr>
        <p:xfrm>
          <a:off x="1066680" y="4635360"/>
          <a:ext cx="3263040" cy="367560"/>
        </p:xfrm>
        <a:graphic>
          <a:graphicData uri="http://schemas.openxmlformats.org/presentationml/2006/ole">
            <p:oleObj progId="Equation.DSMT4" r:id="rId7" spid="">
              <p:embed/>
              <p:pic>
                <p:nvPicPr>
                  <p:cNvPr id="1427" name="Object 7" descr=""/>
                  <p:cNvPicPr/>
                  <p:nvPr/>
                </p:nvPicPr>
                <p:blipFill>
                  <a:blip r:embed="rId8"/>
                  <a:stretch/>
                </p:blipFill>
                <p:spPr>
                  <a:xfrm>
                    <a:off x="1066680" y="4635360"/>
                    <a:ext cx="3263040" cy="367560"/>
                  </a:xfrm>
                  <a:prstGeom prst="rect">
                    <a:avLst/>
                  </a:prstGeom>
                  <a:ln w="0">
                    <a:noFill/>
                  </a:ln>
                </p:spPr>
              </p:pic>
            </p:oleObj>
          </a:graphicData>
        </a:graphic>
      </p:graphicFrame>
      <p:sp>
        <p:nvSpPr>
          <p:cNvPr id="1428" name="AutoShape 8"/>
          <p:cNvSpPr/>
          <p:nvPr/>
        </p:nvSpPr>
        <p:spPr>
          <a:xfrm>
            <a:off x="5943600" y="2514600"/>
            <a:ext cx="2971080" cy="913680"/>
          </a:xfrm>
          <a:prstGeom prst="wedgeRectCallout">
            <a:avLst>
              <a:gd name="adj1" fmla="val 9722"/>
              <a:gd name="adj2" fmla="val -97222"/>
            </a:avLst>
          </a:prstGeom>
          <a:noFill/>
          <a:ln w="9525">
            <a:solidFill>
              <a:srgbClr val="000000"/>
            </a:solidFill>
            <a:miter/>
          </a:ln>
        </p:spPr>
        <p:style>
          <a:lnRef idx="0"/>
          <a:fillRef idx="0"/>
          <a:effectRef idx="0"/>
          <a:fontRef idx="minor"/>
        </p:style>
        <p:txBody>
          <a:bodyPr lIns="90000" rIns="90000" tIns="45000" bIns="45000" anchor="t">
            <a:noAutofit/>
          </a:bodyPr>
          <a:p>
            <a:pPr>
              <a:lnSpc>
                <a:spcPct val="100000"/>
              </a:lnSpc>
            </a:pPr>
            <a:r>
              <a:rPr b="0" lang="ja-JP" sz="1600" spc="-1" strike="noStrike">
                <a:solidFill>
                  <a:srgbClr val="000000"/>
                </a:solidFill>
                <a:latin typeface="Times New Roman"/>
                <a:ea typeface="HG丸ｺﾞｼｯｸM-PRO"/>
              </a:rPr>
              <a:t>境界層がだんだん厚くなるので，局所熱伝達率 </a:t>
            </a:r>
            <a:r>
              <a:rPr b="0" lang="en-US" sz="1600" spc="-1" strike="noStrike">
                <a:solidFill>
                  <a:srgbClr val="000000"/>
                </a:solidFill>
                <a:latin typeface="Times New Roman"/>
                <a:ea typeface="HG丸ｺﾞｼｯｸM-PRO"/>
              </a:rPr>
              <a:t>h</a:t>
            </a:r>
            <a:r>
              <a:rPr b="0" lang="en-US" sz="1600" spc="-1" strike="noStrike" baseline="-25000">
                <a:solidFill>
                  <a:srgbClr val="000000"/>
                </a:solidFill>
                <a:latin typeface="Times New Roman"/>
                <a:ea typeface="HG丸ｺﾞｼｯｸM-PRO"/>
              </a:rPr>
              <a:t>x</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は </a:t>
            </a:r>
            <a:r>
              <a:rPr b="0" lang="en-US" sz="1600" spc="-1" strike="noStrike">
                <a:solidFill>
                  <a:srgbClr val="000000"/>
                </a:solidFill>
                <a:latin typeface="Times New Roman"/>
                <a:ea typeface="HG丸ｺﾞｼｯｸM-PRO"/>
              </a:rPr>
              <a:t>x </a:t>
            </a:r>
            <a:r>
              <a:rPr b="0" lang="ja-JP" sz="1600" spc="-1" strike="noStrike">
                <a:solidFill>
                  <a:srgbClr val="000000"/>
                </a:solidFill>
                <a:latin typeface="Times New Roman"/>
                <a:ea typeface="HG丸ｺﾞｼｯｸM-PRO"/>
              </a:rPr>
              <a:t>の増加とともに徐々に減少</a:t>
            </a:r>
            <a:endParaRPr b="0" lang="en-US" sz="1600" spc="-1" strike="noStrike">
              <a:solidFill>
                <a:srgbClr val="000000"/>
              </a:solidFill>
              <a:latin typeface="Arial"/>
            </a:endParaRPr>
          </a:p>
        </p:txBody>
      </p:sp>
      <p:sp>
        <p:nvSpPr>
          <p:cNvPr id="1429" name="AutoShape 9"/>
          <p:cNvSpPr/>
          <p:nvPr/>
        </p:nvSpPr>
        <p:spPr>
          <a:xfrm>
            <a:off x="4648320" y="4191120"/>
            <a:ext cx="1980360" cy="380160"/>
          </a:xfrm>
          <a:prstGeom prst="wedgeRectCallout">
            <a:avLst>
              <a:gd name="adj1" fmla="val -64264"/>
              <a:gd name="adj2" fmla="val 103333"/>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ja-JP" sz="1600" spc="-1" strike="noStrike">
                <a:solidFill>
                  <a:srgbClr val="000000"/>
                </a:solidFill>
                <a:latin typeface="Times New Roman"/>
                <a:ea typeface="HG丸ｺﾞｼｯｸM-PRO"/>
              </a:rPr>
              <a:t>局所ヌッセルト数</a:t>
            </a:r>
            <a:endParaRPr b="0" lang="en-US" sz="1600" spc="-1" strike="noStrike">
              <a:solidFill>
                <a:srgbClr val="000000"/>
              </a:solidFill>
              <a:latin typeface="Arial"/>
            </a:endParaRPr>
          </a:p>
        </p:txBody>
      </p:sp>
      <p:graphicFrame>
        <p:nvGraphicFramePr>
          <p:cNvPr id="1430" name="Object 10"/>
          <p:cNvGraphicFramePr/>
          <p:nvPr/>
        </p:nvGraphicFramePr>
        <p:xfrm>
          <a:off x="4406760" y="5067360"/>
          <a:ext cx="1993320" cy="672480"/>
        </p:xfrm>
        <a:graphic>
          <a:graphicData uri="http://schemas.openxmlformats.org/presentationml/2006/ole">
            <p:oleObj progId="Equation.DSMT4" r:id="rId9" spid="">
              <p:embed/>
              <p:pic>
                <p:nvPicPr>
                  <p:cNvPr id="1431" name="Object 10" descr=""/>
                  <p:cNvPicPr/>
                  <p:nvPr/>
                </p:nvPicPr>
                <p:blipFill>
                  <a:blip r:embed="rId10"/>
                  <a:stretch/>
                </p:blipFill>
                <p:spPr>
                  <a:xfrm>
                    <a:off x="4406760" y="5067360"/>
                    <a:ext cx="1993320" cy="672480"/>
                  </a:xfrm>
                  <a:prstGeom prst="rect">
                    <a:avLst/>
                  </a:prstGeom>
                  <a:ln w="0">
                    <a:noFill/>
                  </a:ln>
                </p:spPr>
              </p:pic>
            </p:oleObj>
          </a:graphicData>
        </a:graphic>
      </p:graphicFrame>
      <p:graphicFrame>
        <p:nvGraphicFramePr>
          <p:cNvPr id="1432" name="Object 11"/>
          <p:cNvGraphicFramePr/>
          <p:nvPr/>
        </p:nvGraphicFramePr>
        <p:xfrm>
          <a:off x="4387680" y="5702400"/>
          <a:ext cx="3618720" cy="672480"/>
        </p:xfrm>
        <a:graphic>
          <a:graphicData uri="http://schemas.openxmlformats.org/presentationml/2006/ole">
            <p:oleObj progId="Equation.DSMT4" r:id="rId11" spid="">
              <p:embed/>
              <p:pic>
                <p:nvPicPr>
                  <p:cNvPr id="1433" name="Object 11" descr=""/>
                  <p:cNvPicPr/>
                  <p:nvPr/>
                </p:nvPicPr>
                <p:blipFill>
                  <a:blip r:embed="rId12"/>
                  <a:stretch/>
                </p:blipFill>
                <p:spPr>
                  <a:xfrm>
                    <a:off x="4387680" y="5702400"/>
                    <a:ext cx="3618720" cy="672480"/>
                  </a:xfrm>
                  <a:prstGeom prst="rect">
                    <a:avLst/>
                  </a:prstGeom>
                  <a:ln w="0">
                    <a:noFill/>
                  </a:ln>
                </p:spPr>
              </p:pic>
            </p:oleObj>
          </a:graphicData>
        </a:graphic>
      </p:graphicFrame>
      <p:sp>
        <p:nvSpPr>
          <p:cNvPr id="1434" name="Text Box 12"/>
          <p:cNvSpPr/>
          <p:nvPr/>
        </p:nvSpPr>
        <p:spPr>
          <a:xfrm>
            <a:off x="6858000" y="3807000"/>
            <a:ext cx="2133000" cy="1283400"/>
          </a:xfrm>
          <a:prstGeom prst="rect">
            <a:avLst/>
          </a:prstGeom>
          <a:noFill/>
          <a:ln w="9525">
            <a:solidFill>
              <a:srgbClr val="ff0000"/>
            </a:solidFill>
            <a:miter/>
          </a:ln>
        </p:spPr>
        <p:style>
          <a:lnRef idx="0"/>
          <a:fillRef idx="0"/>
          <a:effectRef idx="0"/>
          <a:fontRef idx="minor"/>
        </p:style>
        <p:txBody>
          <a:bodyPr lIns="0" rIns="0" tIns="0" bIns="0" anchor="t">
            <a:spAutoFit/>
          </a:bodyPr>
          <a:p>
            <a:pPr>
              <a:lnSpc>
                <a:spcPct val="100000"/>
              </a:lnSpc>
            </a:pPr>
            <a:r>
              <a:rPr b="0" lang="ja-JP" sz="1600" spc="-1" strike="noStrike">
                <a:solidFill>
                  <a:srgbClr val="000000"/>
                </a:solidFill>
                <a:latin typeface="Times New Roman"/>
                <a:ea typeface="HG丸ｺﾞｼｯｸM-PRO"/>
              </a:rPr>
              <a:t>演習</a:t>
            </a:r>
            <a:r>
              <a:rPr b="0" lang="en-US" sz="1600" spc="-1" strike="noStrike">
                <a:solidFill>
                  <a:srgbClr val="000000"/>
                </a:solidFill>
                <a:latin typeface="Times New Roman"/>
                <a:ea typeface="HG丸ｺﾞｼｯｸM-PRO"/>
              </a:rPr>
              <a:t>5.1</a:t>
            </a:r>
            <a:r>
              <a:rPr b="0" lang="ja-JP" sz="1600" spc="-1" strike="noStrike">
                <a:solidFill>
                  <a:srgbClr val="000000"/>
                </a:solidFill>
                <a:latin typeface="Times New Roman"/>
                <a:ea typeface="HG丸ｺﾞｼｯｸM-PRO"/>
              </a:rPr>
              <a:t>：</a:t>
            </a:r>
            <a:r>
              <a:rPr b="0" lang="en-US" sz="1600" spc="-1" strike="noStrike">
                <a:solidFill>
                  <a:srgbClr val="000000"/>
                </a:solidFill>
                <a:latin typeface="Times New Roman"/>
                <a:ea typeface="HG丸ｺﾞｼｯｸM-PRO"/>
              </a:rPr>
              <a:t>h</a:t>
            </a:r>
            <a:r>
              <a:rPr b="0" lang="en-US" sz="1600" spc="-1" strike="noStrike" baseline="-25000">
                <a:solidFill>
                  <a:srgbClr val="000000"/>
                </a:solidFill>
                <a:latin typeface="Times New Roman"/>
                <a:ea typeface="HG丸ｺﾞｼｯｸM-PRO"/>
              </a:rPr>
              <a:t>x</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の式を既知として</a:t>
            </a:r>
            <a:r>
              <a:rPr b="0" lang="en-US" sz="1600" spc="-1" strike="noStrike">
                <a:solidFill>
                  <a:srgbClr val="000000"/>
                </a:solidFill>
                <a:latin typeface="Times New Roman"/>
                <a:ea typeface="HG丸ｺﾞｼｯｸM-PRO"/>
              </a:rPr>
              <a:t>h</a:t>
            </a:r>
            <a:r>
              <a:rPr b="0" lang="en-US" sz="1600" spc="-1" strike="noStrike" baseline="-25000">
                <a:solidFill>
                  <a:srgbClr val="000000"/>
                </a:solidFill>
                <a:latin typeface="Times New Roman"/>
                <a:ea typeface="HG丸ｺﾞｼｯｸM-PRO"/>
              </a:rPr>
              <a:t>m</a:t>
            </a:r>
            <a:r>
              <a:rPr b="0" lang="en-US" sz="1600" spc="-1" strike="noStrike">
                <a:solidFill>
                  <a:srgbClr val="000000"/>
                </a:solidFill>
                <a:latin typeface="Times New Roman"/>
                <a:ea typeface="HG丸ｺﾞｼｯｸM-PRO"/>
              </a:rPr>
              <a:t>, Nu</a:t>
            </a:r>
            <a:r>
              <a:rPr b="0" lang="en-US" sz="1600" spc="-1" strike="noStrike" baseline="-25000">
                <a:solidFill>
                  <a:srgbClr val="000000"/>
                </a:solidFill>
                <a:latin typeface="Times New Roman"/>
                <a:ea typeface="HG丸ｺﾞｼｯｸM-PRO"/>
              </a:rPr>
              <a:t>m</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が下のように与えられることを確認せよ．</a:t>
            </a:r>
            <a:endParaRPr b="0" lang="en-US" sz="1600" spc="-1" strike="noStrike">
              <a:solidFill>
                <a:srgbClr val="000000"/>
              </a:solidFill>
              <a:latin typeface="Arial"/>
            </a:endParaRPr>
          </a:p>
          <a:p>
            <a:pPr>
              <a:lnSpc>
                <a:spcPct val="100000"/>
              </a:lnSpc>
            </a:pPr>
            <a:r>
              <a:rPr b="0" lang="ja-JP" sz="1600" spc="-1" strike="noStrike">
                <a:solidFill>
                  <a:srgbClr val="000000"/>
                </a:solidFill>
                <a:latin typeface="Times New Roman"/>
                <a:ea typeface="HG丸ｺﾞｼｯｸM-PRO"/>
              </a:rPr>
              <a:t>演習問題 </a:t>
            </a:r>
            <a:r>
              <a:rPr b="0" lang="en-US" sz="1600" spc="-1" strike="noStrike">
                <a:solidFill>
                  <a:srgbClr val="000000"/>
                </a:solidFill>
                <a:latin typeface="Times New Roman"/>
                <a:ea typeface="HG丸ｺﾞｼｯｸM-PRO"/>
              </a:rPr>
              <a:t>[4] </a:t>
            </a:r>
            <a:r>
              <a:rPr b="0" lang="ja-JP" sz="1600" spc="-1" strike="noStrike">
                <a:solidFill>
                  <a:srgbClr val="000000"/>
                </a:solidFill>
                <a:latin typeface="Times New Roman"/>
                <a:ea typeface="HG丸ｺﾞｼｯｸM-PRO"/>
              </a:rPr>
              <a:t>を解け．</a:t>
            </a:r>
            <a:endParaRPr b="0" lang="en-US" sz="1600" spc="-1" strike="noStrike">
              <a:solidFill>
                <a:srgbClr val="000000"/>
              </a:solidFill>
              <a:latin typeface="Arial"/>
            </a:endParaRPr>
          </a:p>
        </p:txBody>
      </p:sp>
      <p:pic>
        <p:nvPicPr>
          <p:cNvPr id="1435" name="Picture 24" descr=""/>
          <p:cNvPicPr/>
          <p:nvPr/>
        </p:nvPicPr>
        <p:blipFill>
          <a:blip r:embed="rId13"/>
          <a:stretch/>
        </p:blipFill>
        <p:spPr>
          <a:xfrm>
            <a:off x="7812360" y="122400"/>
            <a:ext cx="1178640" cy="1272600"/>
          </a:xfrm>
          <a:prstGeom prst="rect">
            <a:avLst/>
          </a:prstGeom>
          <a:ln w="38100">
            <a:solidFill>
              <a:srgbClr val="000000"/>
            </a:solidFill>
            <a:miter/>
          </a:ln>
        </p:spPr>
      </p:pic>
      <p:pic>
        <p:nvPicPr>
          <p:cNvPr id="1436" name="図 13" descr=""/>
          <p:cNvPicPr/>
          <p:nvPr/>
        </p:nvPicPr>
        <p:blipFill>
          <a:blip r:embed="rId14"/>
          <a:stretch/>
        </p:blipFill>
        <p:spPr>
          <a:xfrm>
            <a:off x="6175800" y="44640"/>
            <a:ext cx="1486440" cy="988920"/>
          </a:xfrm>
          <a:prstGeom prst="rect">
            <a:avLst/>
          </a:prstGeom>
          <a:ln w="0">
            <a:noFill/>
          </a:ln>
        </p:spPr>
      </p:pic>
      <p:sp>
        <p:nvSpPr>
          <p:cNvPr id="1437" name="テキスト ボックス 1"/>
          <p:cNvSpPr/>
          <p:nvPr/>
        </p:nvSpPr>
        <p:spPr>
          <a:xfrm>
            <a:off x="6745680" y="5038560"/>
            <a:ext cx="2362320" cy="6372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ja-JP" sz="1200" spc="-1" strike="noStrike">
                <a:solidFill>
                  <a:srgbClr val="ff0000"/>
                </a:solidFill>
                <a:latin typeface="Times New Roman"/>
                <a:ea typeface="HG丸ｺﾞｼｯｸM-PRO"/>
              </a:rPr>
              <a:t>本当はここまでの式変形を自分でやって理解することが重要だが、宿題としてはこんなとこ。</a:t>
            </a:r>
            <a:endParaRPr b="0" lang="en-US" sz="12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5.2 </a:t>
            </a:r>
            <a:r>
              <a:rPr b="1" lang="ja-JP" sz="3200" spc="-1" strike="noStrike">
                <a:solidFill>
                  <a:srgbClr val="000099"/>
                </a:solidFill>
                <a:latin typeface="Times New Roman"/>
                <a:ea typeface="HG丸ｺﾞｼｯｸM-PRO"/>
              </a:rPr>
              <a:t>平板に沿う乱流熱伝達</a:t>
            </a:r>
            <a:endParaRPr b="0" lang="en-US" sz="3200" spc="-1" strike="noStrike">
              <a:solidFill>
                <a:srgbClr val="000000"/>
              </a:solidFill>
              <a:latin typeface="Arial"/>
            </a:endParaRPr>
          </a:p>
        </p:txBody>
      </p:sp>
      <p:sp>
        <p:nvSpPr>
          <p:cNvPr id="1439" name="PlaceHolder 2"/>
          <p:cNvSpPr>
            <a:spLocks noGrp="1"/>
          </p:cNvSpPr>
          <p:nvPr>
            <p:ph/>
          </p:nvPr>
        </p:nvSpPr>
        <p:spPr>
          <a:xfrm>
            <a:off x="2286000" y="990720"/>
            <a:ext cx="670500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平板に沿う流れの場合，最初は境界層内の流れ場は層流だが，ある地点から下流は乱流境界層となる．</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遷移位置：</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乱流になると，渦粘性係数や渦熱伝導率が一定でないので，流れ場と温度場を解析的に解くことができない．</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実験式による評価</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境界層厚さ：</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摩擦係数：</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局所ヌッセルト数：</a:t>
            </a:r>
            <a:endParaRPr b="0" lang="en-US" sz="1800" spc="-1" strike="noStrike">
              <a:solidFill>
                <a:srgbClr val="000000"/>
              </a:solidFill>
              <a:latin typeface="Arial"/>
            </a:endParaRPr>
          </a:p>
        </p:txBody>
      </p:sp>
      <p:pic>
        <p:nvPicPr>
          <p:cNvPr id="1440" name="Picture 4" descr=""/>
          <p:cNvPicPr/>
          <p:nvPr/>
        </p:nvPicPr>
        <p:blipFill>
          <a:blip r:embed="rId1"/>
          <a:stretch/>
        </p:blipFill>
        <p:spPr>
          <a:xfrm>
            <a:off x="152280" y="1394640"/>
            <a:ext cx="1994760" cy="3432960"/>
          </a:xfrm>
          <a:prstGeom prst="rect">
            <a:avLst/>
          </a:prstGeom>
          <a:ln w="0">
            <a:noFill/>
          </a:ln>
        </p:spPr>
      </p:pic>
      <p:graphicFrame>
        <p:nvGraphicFramePr>
          <p:cNvPr id="1441" name="Object 5"/>
          <p:cNvGraphicFramePr/>
          <p:nvPr/>
        </p:nvGraphicFramePr>
        <p:xfrm>
          <a:off x="4267080" y="1701720"/>
          <a:ext cx="1180440" cy="329400"/>
        </p:xfrm>
        <a:graphic>
          <a:graphicData uri="http://schemas.openxmlformats.org/presentationml/2006/ole">
            <p:oleObj progId="Equation.DSMT4" r:id="rId2" spid="">
              <p:embed/>
              <p:pic>
                <p:nvPicPr>
                  <p:cNvPr id="1442" name="Object 5" descr=""/>
                  <p:cNvPicPr/>
                  <p:nvPr/>
                </p:nvPicPr>
                <p:blipFill>
                  <a:blip r:embed="rId3"/>
                  <a:stretch/>
                </p:blipFill>
                <p:spPr>
                  <a:xfrm>
                    <a:off x="4267080" y="1701720"/>
                    <a:ext cx="1180440" cy="329400"/>
                  </a:xfrm>
                  <a:prstGeom prst="rect">
                    <a:avLst/>
                  </a:prstGeom>
                  <a:ln w="0">
                    <a:noFill/>
                  </a:ln>
                </p:spPr>
              </p:pic>
            </p:oleObj>
          </a:graphicData>
        </a:graphic>
      </p:graphicFrame>
      <p:sp>
        <p:nvSpPr>
          <p:cNvPr id="1443" name="Text Box 6"/>
          <p:cNvSpPr/>
          <p:nvPr/>
        </p:nvSpPr>
        <p:spPr>
          <a:xfrm>
            <a:off x="5616720" y="1676520"/>
            <a:ext cx="3269520" cy="366480"/>
          </a:xfrm>
          <a:prstGeom prst="rect">
            <a:avLst/>
          </a:prstGeom>
          <a:noFill/>
          <a:ln w="28575">
            <a:solidFill>
              <a:srgbClr val="ff0000"/>
            </a:solidFill>
            <a:miter/>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演習</a:t>
            </a:r>
            <a:r>
              <a:rPr b="0" lang="en-US" sz="1600" spc="-1" strike="noStrike">
                <a:solidFill>
                  <a:srgbClr val="000000"/>
                </a:solidFill>
                <a:latin typeface="Times New Roman"/>
                <a:ea typeface="HG丸ｺﾞｼｯｸM-PRO"/>
              </a:rPr>
              <a:t>5.2</a:t>
            </a:r>
            <a:r>
              <a:rPr b="0" lang="ja-JP" sz="1600" spc="-1" strike="noStrike">
                <a:solidFill>
                  <a:srgbClr val="000000"/>
                </a:solidFill>
                <a:latin typeface="Times New Roman"/>
                <a:ea typeface="HG丸ｺﾞｼｯｸM-PRO"/>
              </a:rPr>
              <a:t>：</a:t>
            </a:r>
            <a:r>
              <a:rPr b="0" lang="en-US" sz="1600" spc="-1" strike="noStrike">
                <a:solidFill>
                  <a:srgbClr val="000000"/>
                </a:solidFill>
                <a:latin typeface="Times New Roman"/>
                <a:ea typeface="HG丸ｺﾞｼｯｸM-PRO"/>
              </a:rPr>
              <a:t>[4]</a:t>
            </a:r>
            <a:r>
              <a:rPr b="0" lang="ja-JP" sz="1600" spc="-1" strike="noStrike">
                <a:solidFill>
                  <a:srgbClr val="000000"/>
                </a:solidFill>
                <a:latin typeface="Times New Roman"/>
                <a:ea typeface="HG丸ｺﾞｼｯｸM-PRO"/>
              </a:rPr>
              <a:t>の条件で</a:t>
            </a:r>
            <a:r>
              <a:rPr b="0" lang="en-US" sz="1600" spc="-1" strike="noStrike">
                <a:solidFill>
                  <a:srgbClr val="000000"/>
                </a:solidFill>
                <a:latin typeface="Times New Roman"/>
                <a:ea typeface="HG丸ｺﾞｼｯｸM-PRO"/>
              </a:rPr>
              <a:t>x</a:t>
            </a:r>
            <a:r>
              <a:rPr b="0" lang="en-US" sz="1600" spc="-1" strike="noStrike" baseline="-25000">
                <a:solidFill>
                  <a:srgbClr val="000000"/>
                </a:solidFill>
                <a:latin typeface="Times New Roman"/>
                <a:ea typeface="HG丸ｺﾞｼｯｸM-PRO"/>
              </a:rPr>
              <a:t>crit</a:t>
            </a:r>
            <a:r>
              <a:rPr b="0" lang="ja-JP" sz="1600" spc="-1" strike="noStrike">
                <a:solidFill>
                  <a:srgbClr val="000000"/>
                </a:solidFill>
                <a:latin typeface="Times New Roman"/>
                <a:ea typeface="HG丸ｺﾞｼｯｸM-PRO"/>
              </a:rPr>
              <a:t>を求めよ</a:t>
            </a:r>
            <a:endParaRPr b="0" lang="en-US" sz="1600" spc="-1" strike="noStrike">
              <a:solidFill>
                <a:srgbClr val="000000"/>
              </a:solidFill>
              <a:latin typeface="Arial"/>
            </a:endParaRPr>
          </a:p>
        </p:txBody>
      </p:sp>
      <p:graphicFrame>
        <p:nvGraphicFramePr>
          <p:cNvPr id="1444" name="Object 7"/>
          <p:cNvGraphicFramePr/>
          <p:nvPr/>
        </p:nvGraphicFramePr>
        <p:xfrm>
          <a:off x="4572000" y="3111480"/>
          <a:ext cx="951840" cy="634320"/>
        </p:xfrm>
        <a:graphic>
          <a:graphicData uri="http://schemas.openxmlformats.org/presentationml/2006/ole">
            <p:oleObj progId="Equation.DSMT4" r:id="rId4" spid="">
              <p:embed/>
              <p:pic>
                <p:nvPicPr>
                  <p:cNvPr id="1445" name="Object 7" descr=""/>
                  <p:cNvPicPr/>
                  <p:nvPr/>
                </p:nvPicPr>
                <p:blipFill>
                  <a:blip r:embed="rId5"/>
                  <a:stretch/>
                </p:blipFill>
                <p:spPr>
                  <a:xfrm>
                    <a:off x="4572000" y="3111480"/>
                    <a:ext cx="951840" cy="634320"/>
                  </a:xfrm>
                  <a:prstGeom prst="rect">
                    <a:avLst/>
                  </a:prstGeom>
                  <a:ln w="0">
                    <a:noFill/>
                  </a:ln>
                </p:spPr>
              </p:pic>
            </p:oleObj>
          </a:graphicData>
        </a:graphic>
      </p:graphicFrame>
      <p:graphicFrame>
        <p:nvGraphicFramePr>
          <p:cNvPr id="1446" name="Object 8"/>
          <p:cNvGraphicFramePr/>
          <p:nvPr/>
        </p:nvGraphicFramePr>
        <p:xfrm>
          <a:off x="4572000" y="3949560"/>
          <a:ext cx="2577240" cy="608760"/>
        </p:xfrm>
        <a:graphic>
          <a:graphicData uri="http://schemas.openxmlformats.org/presentationml/2006/ole">
            <p:oleObj progId="Equation.DSMT4" r:id="rId6" spid="">
              <p:embed/>
              <p:pic>
                <p:nvPicPr>
                  <p:cNvPr id="1447" name="Object 8" descr=""/>
                  <p:cNvPicPr/>
                  <p:nvPr/>
                </p:nvPicPr>
                <p:blipFill>
                  <a:blip r:embed="rId7"/>
                  <a:stretch/>
                </p:blipFill>
                <p:spPr>
                  <a:xfrm>
                    <a:off x="4572000" y="3949560"/>
                    <a:ext cx="2577240" cy="608760"/>
                  </a:xfrm>
                  <a:prstGeom prst="rect">
                    <a:avLst/>
                  </a:prstGeom>
                  <a:ln w="0">
                    <a:noFill/>
                  </a:ln>
                </p:spPr>
              </p:pic>
            </p:oleObj>
          </a:graphicData>
        </a:graphic>
      </p:graphicFrame>
      <p:graphicFrame>
        <p:nvGraphicFramePr>
          <p:cNvPr id="1448" name="Object 9"/>
          <p:cNvGraphicFramePr/>
          <p:nvPr/>
        </p:nvGraphicFramePr>
        <p:xfrm>
          <a:off x="5257800" y="4762440"/>
          <a:ext cx="2768040" cy="570960"/>
        </p:xfrm>
        <a:graphic>
          <a:graphicData uri="http://schemas.openxmlformats.org/presentationml/2006/ole">
            <p:oleObj progId="Equation.DSMT4" r:id="rId8" spid="">
              <p:embed/>
              <p:pic>
                <p:nvPicPr>
                  <p:cNvPr id="1449" name="Object 9" descr=""/>
                  <p:cNvPicPr/>
                  <p:nvPr/>
                </p:nvPicPr>
                <p:blipFill>
                  <a:blip r:embed="rId9"/>
                  <a:stretch/>
                </p:blipFill>
                <p:spPr>
                  <a:xfrm>
                    <a:off x="5257800" y="4762440"/>
                    <a:ext cx="2768040" cy="570960"/>
                  </a:xfrm>
                  <a:prstGeom prst="rect">
                    <a:avLst/>
                  </a:prstGeom>
                  <a:ln w="0">
                    <a:noFill/>
                  </a:ln>
                </p:spPr>
              </p:pic>
            </p:oleObj>
          </a:graphicData>
        </a:graphic>
      </p:graphicFrame>
      <p:sp>
        <p:nvSpPr>
          <p:cNvPr id="1450" name="Text Box 10"/>
          <p:cNvSpPr/>
          <p:nvPr/>
        </p:nvSpPr>
        <p:spPr>
          <a:xfrm>
            <a:off x="547560" y="5461200"/>
            <a:ext cx="7970400" cy="609840"/>
          </a:xfrm>
          <a:prstGeom prst="rect">
            <a:avLst/>
          </a:prstGeom>
          <a:noFill/>
          <a:ln w="28575">
            <a:solidFill>
              <a:srgbClr val="ff0000"/>
            </a:solidFill>
            <a:miter/>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演習</a:t>
            </a:r>
            <a:r>
              <a:rPr b="0" lang="en-US" sz="1600" spc="-1" strike="noStrike">
                <a:solidFill>
                  <a:srgbClr val="000000"/>
                </a:solidFill>
                <a:latin typeface="Times New Roman"/>
                <a:ea typeface="HG丸ｺﾞｼｯｸM-PRO"/>
              </a:rPr>
              <a:t>5.3*</a:t>
            </a:r>
            <a:r>
              <a:rPr b="0" lang="ja-JP" sz="1600" spc="-1" strike="noStrike">
                <a:solidFill>
                  <a:srgbClr val="000000"/>
                </a:solidFill>
                <a:latin typeface="Times New Roman"/>
                <a:ea typeface="HG丸ｺﾞｼｯｸM-PRO"/>
              </a:rPr>
              <a:t>：層流の式および乱流の式を使って，</a:t>
            </a:r>
            <a:r>
              <a:rPr b="0" lang="en-US" sz="1600" spc="-1" strike="noStrike">
                <a:solidFill>
                  <a:srgbClr val="000000"/>
                </a:solidFill>
                <a:latin typeface="Symbol"/>
                <a:ea typeface="HG丸ｺﾞｼｯｸM-PRO"/>
              </a:rPr>
              <a:t>d</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と </a:t>
            </a:r>
            <a:r>
              <a:rPr b="0" lang="en-US" sz="1600" spc="-1" strike="noStrike">
                <a:solidFill>
                  <a:srgbClr val="000000"/>
                </a:solidFill>
                <a:latin typeface="Times New Roman"/>
                <a:ea typeface="HG丸ｺﾞｼｯｸM-PRO"/>
              </a:rPr>
              <a:t>h</a:t>
            </a:r>
            <a:r>
              <a:rPr b="0" lang="en-US" sz="1600" spc="-1" strike="noStrike" baseline="-25000">
                <a:solidFill>
                  <a:srgbClr val="000000"/>
                </a:solidFill>
                <a:latin typeface="Times New Roman"/>
                <a:ea typeface="HG丸ｺﾞｼｯｸM-PRO"/>
              </a:rPr>
              <a:t>x</a:t>
            </a:r>
            <a:r>
              <a:rPr b="0" lang="en-US" sz="1600" spc="-1" strike="noStrike">
                <a:solidFill>
                  <a:srgbClr val="000000"/>
                </a:solidFill>
                <a:latin typeface="Times New Roman"/>
                <a:ea typeface="HG丸ｺﾞｼｯｸM-PRO"/>
              </a:rPr>
              <a:t> </a:t>
            </a:r>
            <a:r>
              <a:rPr b="0" lang="ja-JP" sz="1600" spc="-1" strike="noStrike">
                <a:solidFill>
                  <a:srgbClr val="000000"/>
                </a:solidFill>
                <a:latin typeface="Times New Roman"/>
                <a:ea typeface="HG丸ｺﾞｼｯｸM-PRO"/>
              </a:rPr>
              <a:t>を </a:t>
            </a:r>
            <a:r>
              <a:rPr b="0" lang="en-US" sz="1600" spc="-1" strike="noStrike">
                <a:solidFill>
                  <a:srgbClr val="000000"/>
                </a:solidFill>
                <a:latin typeface="Times New Roman"/>
                <a:ea typeface="HG丸ｺﾞｼｯｸM-PRO"/>
              </a:rPr>
              <a:t>x </a:t>
            </a:r>
            <a:r>
              <a:rPr b="0" lang="ja-JP" sz="1600" spc="-1" strike="noStrike">
                <a:solidFill>
                  <a:srgbClr val="000000"/>
                </a:solidFill>
                <a:latin typeface="Times New Roman"/>
                <a:ea typeface="HG丸ｺﾞｼｯｸM-PRO"/>
              </a:rPr>
              <a:t>の関数として描き，考察せよ．</a:t>
            </a:r>
            <a:endParaRPr b="0" lang="en-US" sz="1600" spc="-1" strike="noStrike">
              <a:solidFill>
                <a:srgbClr val="000000"/>
              </a:solidFill>
              <a:latin typeface="Arial"/>
            </a:endParaRPr>
          </a:p>
          <a:p>
            <a:pPr>
              <a:lnSpc>
                <a:spcPct val="100000"/>
              </a:lnSpc>
            </a:pPr>
            <a:r>
              <a:rPr b="0" lang="ja-JP" sz="1600" spc="-1" strike="noStrike">
                <a:solidFill>
                  <a:srgbClr val="000000"/>
                </a:solidFill>
                <a:latin typeface="Times New Roman"/>
                <a:ea typeface="HG丸ｺﾞｼｯｸM-PRO"/>
              </a:rPr>
              <a:t>演習</a:t>
            </a:r>
            <a:r>
              <a:rPr b="0" lang="en-US" sz="1600" spc="-1" strike="noStrike">
                <a:solidFill>
                  <a:srgbClr val="000000"/>
                </a:solidFill>
                <a:latin typeface="Times New Roman"/>
                <a:ea typeface="HG丸ｺﾞｼｯｸM-PRO"/>
              </a:rPr>
              <a:t>5.4  </a:t>
            </a:r>
            <a:r>
              <a:rPr b="0" lang="ja-JP" sz="1600" spc="-1" strike="noStrike">
                <a:solidFill>
                  <a:srgbClr val="000000"/>
                </a:solidFill>
                <a:latin typeface="Times New Roman"/>
                <a:ea typeface="HG丸ｺﾞｼｯｸM-PRO"/>
              </a:rPr>
              <a:t>：</a:t>
            </a:r>
            <a:r>
              <a:rPr b="0" lang="en-US" sz="1600" spc="-1" strike="noStrike">
                <a:solidFill>
                  <a:srgbClr val="000000"/>
                </a:solidFill>
                <a:latin typeface="Times New Roman"/>
                <a:ea typeface="HG丸ｺﾞｼｯｸM-PRO"/>
              </a:rPr>
              <a:t>Eq. (4.57) </a:t>
            </a:r>
            <a:r>
              <a:rPr b="0" lang="ja-JP" sz="1600" spc="-1" strike="noStrike">
                <a:solidFill>
                  <a:srgbClr val="000000"/>
                </a:solidFill>
                <a:latin typeface="Times New Roman"/>
                <a:ea typeface="HG丸ｺﾞｼｯｸM-PRO"/>
              </a:rPr>
              <a:t>の関係が成立していることを確認せよ．</a:t>
            </a:r>
            <a:endParaRPr b="0" lang="en-US" sz="1600" spc="-1" strike="noStrike">
              <a:solidFill>
                <a:srgbClr val="000000"/>
              </a:solidFill>
              <a:latin typeface="Arial"/>
            </a:endParaRPr>
          </a:p>
        </p:txBody>
      </p:sp>
      <p:sp>
        <p:nvSpPr>
          <p:cNvPr id="1451" name="テキスト ボックス 1"/>
          <p:cNvSpPr/>
          <p:nvPr/>
        </p:nvSpPr>
        <p:spPr>
          <a:xfrm>
            <a:off x="909360" y="903600"/>
            <a:ext cx="9914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ja-JP" sz="1600" spc="-1" strike="noStrike">
                <a:solidFill>
                  <a:srgbClr val="000000"/>
                </a:solidFill>
                <a:latin typeface="Times New Roman"/>
                <a:ea typeface="HG丸ｺﾞｼｯｸM-PRO"/>
              </a:rPr>
              <a:t>時間変動</a:t>
            </a:r>
            <a:endParaRPr b="0" lang="en-US" sz="1600" spc="-1" strike="noStrike">
              <a:solidFill>
                <a:srgbClr val="000000"/>
              </a:solidFill>
              <a:latin typeface="Arial"/>
            </a:endParaRPr>
          </a:p>
        </p:txBody>
      </p:sp>
      <p:cxnSp>
        <p:nvCxnSpPr>
          <p:cNvPr id="1452" name="直線コネクタ 11"/>
          <p:cNvCxnSpPr>
            <a:endCxn id="1451" idx="2"/>
          </p:cNvCxnSpPr>
          <p:nvPr/>
        </p:nvCxnSpPr>
        <p:spPr>
          <a:xfrm flipV="1">
            <a:off x="875520" y="1242000"/>
            <a:ext cx="530640" cy="759960"/>
          </a:xfrm>
          <a:prstGeom prst="straightConnector1">
            <a:avLst/>
          </a:prstGeom>
          <a:ln w="12700">
            <a:solidFill>
              <a:srgbClr val="ff0066"/>
            </a:solidFill>
            <a:round/>
            <a:headEnd len="lg" type="oval" w="lg"/>
          </a:ln>
        </p:spPr>
      </p:cxnSp>
      <p:sp>
        <p:nvSpPr>
          <p:cNvPr id="1453" name="テキスト ボックス 13"/>
          <p:cNvSpPr/>
          <p:nvPr/>
        </p:nvSpPr>
        <p:spPr>
          <a:xfrm rot="2378400">
            <a:off x="6257880" y="3657960"/>
            <a:ext cx="2880360" cy="576360"/>
          </a:xfrm>
          <a:prstGeom prst="rect">
            <a:avLst/>
          </a:prstGeom>
          <a:solidFill>
            <a:schemeClr val="bg1"/>
          </a:solidFill>
          <a:ln w="9525">
            <a:solidFill>
              <a:srgbClr val="ff0000"/>
            </a:solidFill>
            <a:round/>
          </a:ln>
        </p:spPr>
        <p:style>
          <a:lnRef idx="0"/>
          <a:fillRef idx="0"/>
          <a:effectRef idx="0"/>
          <a:fontRef idx="minor"/>
        </p:style>
        <p:txBody>
          <a:bodyPr lIns="90000" rIns="90000" tIns="45000" bIns="45000" anchor="t">
            <a:spAutoFit/>
          </a:bodyPr>
          <a:p>
            <a:pPr algn="ctr">
              <a:lnSpc>
                <a:spcPct val="100000"/>
              </a:lnSpc>
            </a:pPr>
            <a:r>
              <a:rPr b="1" lang="ja-JP" sz="1600" spc="-1" strike="noStrike">
                <a:solidFill>
                  <a:srgbClr val="ff0000"/>
                </a:solidFill>
                <a:latin typeface="Times New Roman"/>
                <a:ea typeface="HG丸ｺﾞｼｯｸM-PRO"/>
              </a:rPr>
              <a:t>これさえあれば壁面せん断力と熱流束を計算できる。</a:t>
            </a:r>
            <a:endParaRPr b="0" lang="en-US" sz="1600" spc="-1" strike="noStrike">
              <a:solidFill>
                <a:srgbClr val="000000"/>
              </a:solidFill>
              <a:latin typeface="Arial"/>
            </a:endParaRPr>
          </a:p>
        </p:txBody>
      </p:sp>
      <p:sp>
        <p:nvSpPr>
          <p:cNvPr id="1454" name="テキスト ボックス 14"/>
          <p:cNvSpPr/>
          <p:nvPr/>
        </p:nvSpPr>
        <p:spPr>
          <a:xfrm>
            <a:off x="1707120" y="6104160"/>
            <a:ext cx="5544000" cy="272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ja-JP" sz="1200" spc="-1" strike="noStrike">
                <a:solidFill>
                  <a:srgbClr val="ff0000"/>
                </a:solidFill>
                <a:latin typeface="Times New Roman"/>
                <a:ea typeface="HG丸ｺﾞｼｯｸM-PRO"/>
              </a:rPr>
              <a:t>注意：本当にやるべきなのはこんなつまみ食いの演習ではない。</a:t>
            </a:r>
            <a:endParaRPr b="0" lang="en-US" sz="12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Rectangle 2"/>
          <p:cNvSpPr/>
          <p:nvPr/>
        </p:nvSpPr>
        <p:spPr>
          <a:xfrm>
            <a:off x="76320" y="76320"/>
            <a:ext cx="8991000" cy="7614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99"/>
                </a:solidFill>
                <a:latin typeface="Times New Roman"/>
                <a:ea typeface="HG丸ｺﾞｼｯｸM-PRO"/>
              </a:rPr>
              <a:t>1.2.2 </a:t>
            </a:r>
            <a:r>
              <a:rPr b="1" lang="ja-JP" sz="3200" spc="-1" strike="noStrike">
                <a:solidFill>
                  <a:srgbClr val="000099"/>
                </a:solidFill>
                <a:latin typeface="Times New Roman"/>
                <a:ea typeface="HG丸ｺﾞｼｯｸM-PRO"/>
              </a:rPr>
              <a:t>対流伝熱（４－６章）</a:t>
            </a:r>
            <a:endParaRPr b="0" lang="en-US" sz="3200" spc="-1" strike="noStrike">
              <a:solidFill>
                <a:srgbClr val="000000"/>
              </a:solidFill>
              <a:latin typeface="Arial"/>
            </a:endParaRPr>
          </a:p>
        </p:txBody>
      </p:sp>
      <p:sp>
        <p:nvSpPr>
          <p:cNvPr id="345" name="Rectangle 3"/>
          <p:cNvSpPr/>
          <p:nvPr/>
        </p:nvSpPr>
        <p:spPr>
          <a:xfrm>
            <a:off x="152280" y="990720"/>
            <a:ext cx="8838360" cy="533340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対流伝熱（壁面熱流束）</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壁に沿って流れがあるとき，「壁・流体間の伝熱」を扱う場合が多い．</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壁近くに流速が急激に変化するところ（</a:t>
            </a:r>
            <a:r>
              <a:rPr b="0" lang="ja-JP" sz="1800" spc="-1" strike="noStrike">
                <a:solidFill>
                  <a:srgbClr val="ff0066"/>
                </a:solidFill>
                <a:latin typeface="Times New Roman"/>
                <a:ea typeface="HG丸ｺﾞｼｯｸM-PRO"/>
              </a:rPr>
              <a:t>速度境界層</a:t>
            </a:r>
            <a:r>
              <a:rPr b="0" lang="ja-JP" sz="1800" spc="-1" strike="noStrike">
                <a:solidFill>
                  <a:srgbClr val="000099"/>
                </a:solidFill>
                <a:latin typeface="Times New Roman"/>
                <a:ea typeface="HG丸ｺﾞｼｯｸM-PRO"/>
              </a:rPr>
              <a:t>），温度が急激に変化するところ（</a:t>
            </a:r>
            <a:r>
              <a:rPr b="0" lang="ja-JP" sz="1800" spc="-1" strike="noStrike">
                <a:solidFill>
                  <a:srgbClr val="ff0066"/>
                </a:solidFill>
                <a:latin typeface="Times New Roman"/>
                <a:ea typeface="HG丸ｺﾞｼｯｸM-PRO"/>
              </a:rPr>
              <a:t>温度境界層</a:t>
            </a:r>
            <a:r>
              <a:rPr b="0" lang="ja-JP" sz="1800" spc="-1" strike="noStrike">
                <a:solidFill>
                  <a:srgbClr val="000099"/>
                </a:solidFill>
                <a:latin typeface="Times New Roman"/>
                <a:ea typeface="HG丸ｺﾞｼｯｸM-PRO"/>
              </a:rPr>
              <a:t>）ができる．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壁表面の温度勾配がわかれば，熱流束は・・</a:t>
            </a: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a:lnSpc>
                <a:spcPct val="100000"/>
              </a:lnSpc>
              <a:spcBef>
                <a:spcPts val="901"/>
              </a:spcBef>
            </a:pPr>
            <a:endParaRPr b="0" lang="en-US" sz="1800" spc="-1" strike="noStrike">
              <a:solidFill>
                <a:srgbClr val="000000"/>
              </a:solidFill>
              <a:latin typeface="Arial"/>
            </a:endParaRPr>
          </a:p>
          <a:p>
            <a:pPr marL="343080" indent="-343080">
              <a:lnSpc>
                <a:spcPct val="100000"/>
              </a:lnSpc>
              <a:spcBef>
                <a:spcPts val="901"/>
              </a:spcBef>
              <a:tabLst>
                <a:tab algn="l" pos="0"/>
              </a:tabLst>
            </a:pPr>
            <a:r>
              <a:rPr b="0" lang="ja-JP" sz="1800" spc="-1" strike="noStrike">
                <a:solidFill>
                  <a:srgbClr val="000099"/>
                </a:solidFill>
                <a:latin typeface="Times New Roman"/>
                <a:ea typeface="HG丸ｺﾞｼｯｸM-PRO"/>
              </a:rPr>
              <a:t>で計算できるが，温度勾配の予測は難しい．</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まじめな扱いをあきらめて，「熱伝達率」を使う．</a:t>
            </a:r>
            <a:endParaRPr b="0" lang="en-US" sz="1800" spc="-1" strike="noStrike">
              <a:solidFill>
                <a:srgbClr val="000000"/>
              </a:solidFill>
              <a:latin typeface="Arial"/>
            </a:endParaRPr>
          </a:p>
          <a:p>
            <a:pPr>
              <a:lnSpc>
                <a:spcPct val="100000"/>
              </a:lnSpc>
              <a:spcBef>
                <a:spcPts val="901"/>
              </a:spcBef>
              <a:tabLst>
                <a:tab algn="l" pos="0"/>
              </a:tabLst>
            </a:pPr>
            <a:endParaRPr b="0" lang="en-US" sz="1800" spc="-1" strike="noStrike">
              <a:solidFill>
                <a:srgbClr val="000000"/>
              </a:solidFill>
              <a:latin typeface="Arial"/>
            </a:endParaRPr>
          </a:p>
          <a:p>
            <a:pPr>
              <a:lnSpc>
                <a:spcPct val="100000"/>
              </a:lnSpc>
              <a:spcBef>
                <a:spcPts val="901"/>
              </a:spcBef>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熱伝達率は場合によって違うので，数多くの式．</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u="sng">
                <a:solidFill>
                  <a:srgbClr val="000099"/>
                </a:solidFill>
                <a:uFillTx/>
                <a:latin typeface="Times New Roman"/>
                <a:ea typeface="HG丸ｺﾞｼｯｸM-PRO"/>
              </a:rPr>
              <a:t>混乱しないように！</a:t>
            </a:r>
            <a:endParaRPr b="0" lang="en-US" sz="1800" spc="-1" strike="noStrike">
              <a:solidFill>
                <a:srgbClr val="000000"/>
              </a:solidFill>
              <a:latin typeface="Arial"/>
            </a:endParaRPr>
          </a:p>
        </p:txBody>
      </p:sp>
      <p:pic>
        <p:nvPicPr>
          <p:cNvPr id="346" name="Picture 4" descr=""/>
          <p:cNvPicPr/>
          <p:nvPr/>
        </p:nvPicPr>
        <p:blipFill>
          <a:blip r:embed="rId1"/>
          <a:stretch/>
        </p:blipFill>
        <p:spPr>
          <a:xfrm>
            <a:off x="6296040" y="2371680"/>
            <a:ext cx="2237760" cy="3876120"/>
          </a:xfrm>
          <a:prstGeom prst="rect">
            <a:avLst/>
          </a:prstGeom>
          <a:ln w="38100">
            <a:solidFill>
              <a:srgbClr val="000000"/>
            </a:solidFill>
            <a:miter/>
          </a:ln>
        </p:spPr>
      </p:pic>
      <p:graphicFrame>
        <p:nvGraphicFramePr>
          <p:cNvPr id="347" name="Object 5"/>
          <p:cNvGraphicFramePr/>
          <p:nvPr/>
        </p:nvGraphicFramePr>
        <p:xfrm>
          <a:off x="1447920" y="2971800"/>
          <a:ext cx="1256760" cy="710640"/>
        </p:xfrm>
        <a:graphic>
          <a:graphicData uri="http://schemas.openxmlformats.org/presentationml/2006/ole">
            <p:oleObj progId="Equation.DSMT4" r:id="rId2" spid="">
              <p:embed/>
              <p:pic>
                <p:nvPicPr>
                  <p:cNvPr id="348" name="Object 5" descr=""/>
                  <p:cNvPicPr/>
                  <p:nvPr/>
                </p:nvPicPr>
                <p:blipFill>
                  <a:blip r:embed="rId3"/>
                  <a:stretch/>
                </p:blipFill>
                <p:spPr>
                  <a:xfrm>
                    <a:off x="1447920" y="2971800"/>
                    <a:ext cx="1256760" cy="710640"/>
                  </a:xfrm>
                  <a:prstGeom prst="rect">
                    <a:avLst/>
                  </a:prstGeom>
                  <a:ln w="0">
                    <a:noFill/>
                  </a:ln>
                </p:spPr>
              </p:pic>
            </p:oleObj>
          </a:graphicData>
        </a:graphic>
      </p:graphicFrame>
      <p:graphicFrame>
        <p:nvGraphicFramePr>
          <p:cNvPr id="349" name="Object 6"/>
          <p:cNvGraphicFramePr/>
          <p:nvPr/>
        </p:nvGraphicFramePr>
        <p:xfrm>
          <a:off x="1371600" y="4813200"/>
          <a:ext cx="1447200" cy="291240"/>
        </p:xfrm>
        <a:graphic>
          <a:graphicData uri="http://schemas.openxmlformats.org/presentationml/2006/ole">
            <p:oleObj progId="Equation.DSMT4" r:id="rId4" spid="">
              <p:embed/>
              <p:pic>
                <p:nvPicPr>
                  <p:cNvPr id="350" name="Object 6" descr=""/>
                  <p:cNvPicPr/>
                  <p:nvPr/>
                </p:nvPicPr>
                <p:blipFill>
                  <a:blip r:embed="rId5"/>
                  <a:stretch/>
                </p:blipFill>
                <p:spPr>
                  <a:xfrm>
                    <a:off x="1371600" y="4813200"/>
                    <a:ext cx="1447200" cy="291240"/>
                  </a:xfrm>
                  <a:prstGeom prst="rect">
                    <a:avLst/>
                  </a:prstGeom>
                  <a:ln w="0">
                    <a:noFill/>
                  </a:ln>
                </p:spPr>
              </p:pic>
            </p:oleObj>
          </a:graphicData>
        </a:graphic>
      </p:graphicFrame>
      <p:sp>
        <p:nvSpPr>
          <p:cNvPr id="351" name="Oval 7"/>
          <p:cNvSpPr/>
          <p:nvPr/>
        </p:nvSpPr>
        <p:spPr>
          <a:xfrm>
            <a:off x="6629400" y="4495680"/>
            <a:ext cx="304200" cy="304200"/>
          </a:xfrm>
          <a:prstGeom prst="ellipse">
            <a:avLst/>
          </a:prstGeom>
          <a:noFill/>
          <a:ln w="25400">
            <a:solidFill>
              <a:srgbClr val="ff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52" name="Rectangle 8"/>
          <p:cNvSpPr/>
          <p:nvPr/>
        </p:nvSpPr>
        <p:spPr>
          <a:xfrm>
            <a:off x="1187280" y="4653000"/>
            <a:ext cx="1799640" cy="575640"/>
          </a:xfrm>
          <a:prstGeom prst="rect">
            <a:avLst/>
          </a:prstGeom>
          <a:noFill/>
          <a:ln w="25400">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53" name="Rectangle 9"/>
          <p:cNvSpPr/>
          <p:nvPr/>
        </p:nvSpPr>
        <p:spPr>
          <a:xfrm>
            <a:off x="1187280" y="2924280"/>
            <a:ext cx="1799640" cy="791280"/>
          </a:xfrm>
          <a:prstGeom prst="rect">
            <a:avLst/>
          </a:prstGeom>
          <a:noFill/>
          <a:ln w="25400">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54" name="Freeform 10"/>
          <p:cNvSpPr/>
          <p:nvPr/>
        </p:nvSpPr>
        <p:spPr>
          <a:xfrm>
            <a:off x="2987640" y="3357720"/>
            <a:ext cx="430920" cy="1583640"/>
          </a:xfrm>
          <a:custGeom>
            <a:avLst/>
            <a:gdLst>
              <a:gd name="textAreaLeft" fmla="*/ 0 w 430920"/>
              <a:gd name="textAreaRight" fmla="*/ 431640 w 430920"/>
              <a:gd name="textAreaTop" fmla="*/ 0 h 1583640"/>
              <a:gd name="textAreaBottom" fmla="*/ 1584360 h 1583640"/>
            </a:gdLst>
            <a:ahLst/>
            <a:rect l="textAreaLeft" t="textAreaTop" r="textAreaRight" b="textAreaBottom"/>
            <a:pathLst>
              <a:path w="272" h="998">
                <a:moveTo>
                  <a:pt x="0" y="0"/>
                </a:moveTo>
                <a:lnTo>
                  <a:pt x="272" y="0"/>
                </a:lnTo>
                <a:lnTo>
                  <a:pt x="272" y="998"/>
                </a:lnTo>
                <a:lnTo>
                  <a:pt x="0" y="998"/>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55" name="Text Box 11"/>
          <p:cNvSpPr/>
          <p:nvPr/>
        </p:nvSpPr>
        <p:spPr>
          <a:xfrm>
            <a:off x="3409200" y="4686480"/>
            <a:ext cx="15994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ja-JP" sz="1600" spc="-1" strike="noStrike">
                <a:solidFill>
                  <a:srgbClr val="000000"/>
                </a:solidFill>
                <a:latin typeface="Times New Roman"/>
                <a:ea typeface="HG丸ｺﾞｼｯｸM-PRO"/>
              </a:rPr>
              <a:t>考え方が違う！</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title"/>
          </p:nvPr>
        </p:nvSpPr>
        <p:spPr>
          <a:xfrm>
            <a:off x="76320" y="76320"/>
            <a:ext cx="773532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5.3 </a:t>
            </a:r>
            <a:r>
              <a:rPr b="1" lang="ja-JP" sz="3200" spc="-1" strike="noStrike">
                <a:solidFill>
                  <a:srgbClr val="000099"/>
                </a:solidFill>
                <a:latin typeface="Times New Roman"/>
                <a:ea typeface="HG丸ｺﾞｼｯｸM-PRO"/>
              </a:rPr>
              <a:t>円管内層流熱伝達</a:t>
            </a:r>
            <a:endParaRPr b="0" lang="en-US" sz="3200" spc="-1" strike="noStrike">
              <a:solidFill>
                <a:srgbClr val="000000"/>
              </a:solidFill>
              <a:latin typeface="Arial"/>
            </a:endParaRPr>
          </a:p>
        </p:txBody>
      </p:sp>
      <p:sp>
        <p:nvSpPr>
          <p:cNvPr id="1456"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190440" indent="-190440">
              <a:lnSpc>
                <a:spcPct val="100000"/>
              </a:lnSpc>
              <a:buClr>
                <a:srgbClr val="000099"/>
              </a:buClr>
              <a:buFont typeface="Wingdings" charset="2"/>
              <a:buChar char=""/>
            </a:pPr>
            <a:r>
              <a:rPr b="0" lang="ja-JP" sz="1800" spc="-1" strike="noStrike">
                <a:solidFill>
                  <a:srgbClr val="000099"/>
                </a:solidFill>
                <a:latin typeface="Times New Roman"/>
                <a:ea typeface="HG丸ｺﾞｼｯｸM-PRO"/>
              </a:rPr>
              <a:t>円管では </a:t>
            </a:r>
            <a:r>
              <a:rPr b="0" lang="en-US" sz="1800" spc="-1" strike="noStrike">
                <a:solidFill>
                  <a:srgbClr val="000099"/>
                </a:solidFill>
                <a:latin typeface="Times New Roman"/>
                <a:ea typeface="HG丸ｺﾞｼｯｸM-PRO"/>
              </a:rPr>
              <a:t>T</a:t>
            </a:r>
            <a:r>
              <a:rPr b="0" lang="en-US" sz="1800" spc="-1" strike="noStrike" baseline="-25000">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をどう選ぶか？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熱伝達率の定義</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190440" indent="-19044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円管内の速度分布は？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発達した層流なら放物線分布（ポアズイユ流れ）</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190440" indent="-19044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エネルギー保存式（円筒座標系）は・・</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190440" indent="-190440">
              <a:lnSpc>
                <a:spcPct val="100000"/>
              </a:lnSpc>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上式を境界条件 </a:t>
            </a:r>
            <a:r>
              <a:rPr b="0" lang="en-US" sz="1800" spc="-1" strike="noStrike">
                <a:solidFill>
                  <a:srgbClr val="000099"/>
                </a:solidFill>
                <a:latin typeface="Times New Roman"/>
                <a:ea typeface="HG丸ｺﾞｼｯｸM-PRO"/>
              </a:rPr>
              <a:t>(r = R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T = T</a:t>
            </a:r>
            <a:r>
              <a:rPr b="0" lang="en-US" sz="1800" spc="-1" strike="noStrike" baseline="-25000">
                <a:solidFill>
                  <a:srgbClr val="000099"/>
                </a:solidFill>
                <a:latin typeface="Times New Roman"/>
                <a:ea typeface="HG丸ｺﾞｼｯｸM-PRO"/>
              </a:rPr>
              <a:t>W</a:t>
            </a:r>
            <a:r>
              <a:rPr b="0" lang="en-US" sz="1800" spc="-1" strike="noStrike">
                <a:solidFill>
                  <a:srgbClr val="000099"/>
                </a:solidFill>
                <a:latin typeface="Times New Roman"/>
                <a:ea typeface="HG丸ｺﾞｼｯｸM-PRO"/>
              </a:rPr>
              <a:t>) &amp; (x = 0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T = T</a:t>
            </a:r>
            <a:r>
              <a:rPr b="0" lang="en-US" sz="1800" spc="-1" strike="noStrike" baseline="-25000">
                <a:solidFill>
                  <a:srgbClr val="000099"/>
                </a:solidFill>
                <a:latin typeface="Times New Roman"/>
                <a:ea typeface="HG丸ｺﾞｼｯｸM-PRO"/>
              </a:rPr>
              <a:t>0</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で解けば温度分布が求まる．温度分布がわかれば </a:t>
            </a:r>
            <a:r>
              <a:rPr b="0" lang="en-US" sz="1800" spc="-1" strike="noStrike">
                <a:solidFill>
                  <a:srgbClr val="000099"/>
                </a:solidFill>
                <a:latin typeface="Times New Roman"/>
                <a:ea typeface="HG丸ｺﾞｼｯｸM-PRO"/>
              </a:rPr>
              <a:t>h</a:t>
            </a:r>
            <a:r>
              <a:rPr b="0" lang="en-US" sz="1800" spc="-1" strike="noStrike" baseline="-25000">
                <a:solidFill>
                  <a:srgbClr val="000099"/>
                </a:solidFill>
                <a:latin typeface="Times New Roman"/>
                <a:ea typeface="HG丸ｺﾞｼｯｸM-PRO"/>
              </a:rPr>
              <a:t>x</a:t>
            </a:r>
            <a:r>
              <a:rPr b="0" lang="en-US" sz="1800" spc="-1" strike="noStrike">
                <a:solidFill>
                  <a:srgbClr val="000099"/>
                </a:solidFill>
                <a:latin typeface="Times New Roman"/>
                <a:ea typeface="HG丸ｺﾞｼｯｸM-PRO"/>
              </a:rPr>
              <a:t>, Nu</a:t>
            </a:r>
            <a:r>
              <a:rPr b="0" lang="en-US" sz="1800" spc="-1" strike="noStrike" baseline="-25000">
                <a:solidFill>
                  <a:srgbClr val="000099"/>
                </a:solidFill>
                <a:latin typeface="Times New Roman"/>
                <a:ea typeface="HG丸ｺﾞｼｯｸM-PRO"/>
              </a:rPr>
              <a:t>x</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は定義式 </a:t>
            </a:r>
            <a:r>
              <a:rPr b="0" lang="en-US" sz="1800" spc="-1" strike="noStrike">
                <a:solidFill>
                  <a:srgbClr val="000099"/>
                </a:solidFill>
                <a:latin typeface="Times New Roman"/>
                <a:ea typeface="HG丸ｺﾞｼｯｸM-PRO"/>
              </a:rPr>
              <a:t>(5.43) &amp; (5.44) </a:t>
            </a:r>
            <a:r>
              <a:rPr b="0" lang="ja-JP" sz="1800" spc="-1" strike="noStrike">
                <a:solidFill>
                  <a:srgbClr val="000099"/>
                </a:solidFill>
                <a:latin typeface="Times New Roman"/>
                <a:ea typeface="HG丸ｺﾞｼｯｸM-PRO"/>
              </a:rPr>
              <a:t>より計算でき，</a:t>
            </a:r>
            <a:r>
              <a:rPr b="0" lang="ja-JP" sz="1800" spc="-1" strike="noStrike" u="sng">
                <a:solidFill>
                  <a:srgbClr val="000099"/>
                </a:solidFill>
                <a:uFillTx/>
                <a:latin typeface="Times New Roman"/>
                <a:ea typeface="HG丸ｺﾞｼｯｸM-PRO"/>
              </a:rPr>
              <a:t>十分下流</a:t>
            </a:r>
            <a:r>
              <a:rPr b="0" lang="ja-JP" sz="1800" spc="-1" strike="noStrike">
                <a:solidFill>
                  <a:srgbClr val="000099"/>
                </a:solidFill>
                <a:latin typeface="Times New Roman"/>
                <a:ea typeface="HG丸ｺﾞｼｯｸM-PRO"/>
              </a:rPr>
              <a:t>では</a:t>
            </a:r>
            <a:endParaRPr b="0" lang="en-US" sz="1800" spc="-1" strike="noStrike">
              <a:solidFill>
                <a:srgbClr val="000000"/>
              </a:solidFill>
              <a:latin typeface="Arial"/>
            </a:endParaRPr>
          </a:p>
        </p:txBody>
      </p:sp>
      <p:graphicFrame>
        <p:nvGraphicFramePr>
          <p:cNvPr id="1457" name="Object 4"/>
          <p:cNvGraphicFramePr/>
          <p:nvPr/>
        </p:nvGraphicFramePr>
        <p:xfrm>
          <a:off x="762120" y="1486080"/>
          <a:ext cx="5117400" cy="1028160"/>
        </p:xfrm>
        <a:graphic>
          <a:graphicData uri="http://schemas.openxmlformats.org/presentationml/2006/ole">
            <p:oleObj progId="Equation.DSMT4" r:id="rId1" spid="">
              <p:embed/>
              <p:pic>
                <p:nvPicPr>
                  <p:cNvPr id="1458" name="Object 4" descr=""/>
                  <p:cNvPicPr/>
                  <p:nvPr/>
                </p:nvPicPr>
                <p:blipFill>
                  <a:blip r:embed="rId2"/>
                  <a:stretch/>
                </p:blipFill>
                <p:spPr>
                  <a:xfrm>
                    <a:off x="762120" y="1486080"/>
                    <a:ext cx="5117400" cy="1028160"/>
                  </a:xfrm>
                  <a:prstGeom prst="rect">
                    <a:avLst/>
                  </a:prstGeom>
                  <a:ln w="0">
                    <a:noFill/>
                  </a:ln>
                </p:spPr>
              </p:pic>
            </p:oleObj>
          </a:graphicData>
        </a:graphic>
      </p:graphicFrame>
      <p:sp>
        <p:nvSpPr>
          <p:cNvPr id="1459" name="Text Box 5"/>
          <p:cNvSpPr/>
          <p:nvPr/>
        </p:nvSpPr>
        <p:spPr>
          <a:xfrm>
            <a:off x="6136200" y="2112120"/>
            <a:ext cx="1762920" cy="366480"/>
          </a:xfrm>
          <a:prstGeom prst="rect">
            <a:avLst/>
          </a:prstGeom>
          <a:noFill/>
          <a:ln w="38100">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000000"/>
                </a:solidFill>
                <a:latin typeface="Times New Roman"/>
                <a:ea typeface="HG丸ｺﾞｼｯｸM-PRO"/>
              </a:rPr>
              <a:t>T</a:t>
            </a:r>
            <a:r>
              <a:rPr b="0" lang="en-US" sz="1600" spc="-1" strike="noStrike" baseline="-25000">
                <a:solidFill>
                  <a:srgbClr val="000000"/>
                </a:solidFill>
                <a:latin typeface="Times New Roman"/>
                <a:ea typeface="HG丸ｺﾞｼｯｸM-PRO"/>
              </a:rPr>
              <a:t>m</a:t>
            </a:r>
            <a:r>
              <a:rPr b="0" lang="ja-JP" sz="1600" spc="-1" strike="noStrike">
                <a:solidFill>
                  <a:srgbClr val="000000"/>
                </a:solidFill>
                <a:latin typeface="Times New Roman"/>
                <a:ea typeface="HG丸ｺﾞｼｯｸM-PRO"/>
              </a:rPr>
              <a:t>：混合平均温度</a:t>
            </a:r>
            <a:endParaRPr b="0" lang="en-US" sz="1600" spc="-1" strike="noStrike">
              <a:solidFill>
                <a:srgbClr val="000000"/>
              </a:solidFill>
              <a:latin typeface="Arial"/>
            </a:endParaRPr>
          </a:p>
        </p:txBody>
      </p:sp>
      <p:graphicFrame>
        <p:nvGraphicFramePr>
          <p:cNvPr id="1460" name="Object 6"/>
          <p:cNvGraphicFramePr/>
          <p:nvPr/>
        </p:nvGraphicFramePr>
        <p:xfrm>
          <a:off x="762120" y="3048120"/>
          <a:ext cx="1777320" cy="316800"/>
        </p:xfrm>
        <a:graphic>
          <a:graphicData uri="http://schemas.openxmlformats.org/presentationml/2006/ole">
            <p:oleObj progId="Equation.DSMT4" r:id="rId3" spid="">
              <p:embed/>
              <p:pic>
                <p:nvPicPr>
                  <p:cNvPr id="1461" name="Object 6" descr=""/>
                  <p:cNvPicPr/>
                  <p:nvPr/>
                </p:nvPicPr>
                <p:blipFill>
                  <a:blip r:embed="rId4"/>
                  <a:stretch/>
                </p:blipFill>
                <p:spPr>
                  <a:xfrm>
                    <a:off x="762120" y="3048120"/>
                    <a:ext cx="1777320" cy="316800"/>
                  </a:xfrm>
                  <a:prstGeom prst="rect">
                    <a:avLst/>
                  </a:prstGeom>
                  <a:ln w="0">
                    <a:noFill/>
                  </a:ln>
                </p:spPr>
              </p:pic>
            </p:oleObj>
          </a:graphicData>
        </a:graphic>
      </p:graphicFrame>
      <p:graphicFrame>
        <p:nvGraphicFramePr>
          <p:cNvPr id="1462" name="Object 7"/>
          <p:cNvGraphicFramePr/>
          <p:nvPr/>
        </p:nvGraphicFramePr>
        <p:xfrm>
          <a:off x="704880" y="3886200"/>
          <a:ext cx="5879520" cy="850320"/>
        </p:xfrm>
        <a:graphic>
          <a:graphicData uri="http://schemas.openxmlformats.org/presentationml/2006/ole">
            <p:oleObj progId="Equation.DSMT4" r:id="rId5" spid="">
              <p:embed/>
              <p:pic>
                <p:nvPicPr>
                  <p:cNvPr id="1463" name="Object 7" descr=""/>
                  <p:cNvPicPr/>
                  <p:nvPr/>
                </p:nvPicPr>
                <p:blipFill>
                  <a:blip r:embed="rId6"/>
                  <a:stretch/>
                </p:blipFill>
                <p:spPr>
                  <a:xfrm>
                    <a:off x="704880" y="3886200"/>
                    <a:ext cx="5879520" cy="850320"/>
                  </a:xfrm>
                  <a:prstGeom prst="rect">
                    <a:avLst/>
                  </a:prstGeom>
                  <a:ln w="0">
                    <a:noFill/>
                  </a:ln>
                </p:spPr>
              </p:pic>
            </p:oleObj>
          </a:graphicData>
        </a:graphic>
      </p:graphicFrame>
      <p:sp>
        <p:nvSpPr>
          <p:cNvPr id="1464" name="Freeform 8"/>
          <p:cNvSpPr/>
          <p:nvPr/>
        </p:nvSpPr>
        <p:spPr>
          <a:xfrm>
            <a:off x="2514600" y="3200400"/>
            <a:ext cx="2285280" cy="913680"/>
          </a:xfrm>
          <a:custGeom>
            <a:avLst/>
            <a:gdLst>
              <a:gd name="textAreaLeft" fmla="*/ 0 w 2285280"/>
              <a:gd name="textAreaRight" fmla="*/ 2286000 w 2285280"/>
              <a:gd name="textAreaTop" fmla="*/ 0 h 913680"/>
              <a:gd name="textAreaBottom" fmla="*/ 914400 h 913680"/>
            </a:gdLst>
            <a:ahLst/>
            <a:rect l="textAreaLeft" t="textAreaTop" r="textAreaRight" b="textAreaBottom"/>
            <a:pathLst>
              <a:path w="1440" h="576">
                <a:moveTo>
                  <a:pt x="0" y="0"/>
                </a:moveTo>
                <a:lnTo>
                  <a:pt x="1440" y="0"/>
                </a:lnTo>
                <a:lnTo>
                  <a:pt x="1440" y="576"/>
                </a:lnTo>
              </a:path>
            </a:pathLst>
          </a:custGeom>
          <a:noFill/>
          <a:ln w="9525">
            <a:solidFill>
              <a:srgbClr val="000000"/>
            </a:solidFill>
            <a:round/>
            <a:tailEnd len="med" type="triangle" w="me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aphicFrame>
        <p:nvGraphicFramePr>
          <p:cNvPr id="1465" name="Object 9"/>
          <p:cNvGraphicFramePr/>
          <p:nvPr/>
        </p:nvGraphicFramePr>
        <p:xfrm>
          <a:off x="685800" y="5562720"/>
          <a:ext cx="3847320" cy="672480"/>
        </p:xfrm>
        <a:graphic>
          <a:graphicData uri="http://schemas.openxmlformats.org/presentationml/2006/ole">
            <p:oleObj progId="Equation.DSMT4" r:id="rId7" spid="">
              <p:embed/>
              <p:pic>
                <p:nvPicPr>
                  <p:cNvPr id="1466" name="Object 9" descr=""/>
                  <p:cNvPicPr/>
                  <p:nvPr/>
                </p:nvPicPr>
                <p:blipFill>
                  <a:blip r:embed="rId8"/>
                  <a:stretch/>
                </p:blipFill>
                <p:spPr>
                  <a:xfrm>
                    <a:off x="685800" y="5562720"/>
                    <a:ext cx="3847320" cy="672480"/>
                  </a:xfrm>
                  <a:prstGeom prst="rect">
                    <a:avLst/>
                  </a:prstGeom>
                  <a:ln w="0">
                    <a:noFill/>
                  </a:ln>
                </p:spPr>
              </p:pic>
            </p:oleObj>
          </a:graphicData>
        </a:graphic>
      </p:graphicFrame>
      <p:sp>
        <p:nvSpPr>
          <p:cNvPr id="1467" name="Line 10"/>
          <p:cNvSpPr/>
          <p:nvPr/>
        </p:nvSpPr>
        <p:spPr>
          <a:xfrm flipH="1">
            <a:off x="7543800" y="4495680"/>
            <a:ext cx="75960" cy="68580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graphicFrame>
        <p:nvGraphicFramePr>
          <p:cNvPr id="1468" name="Object 11"/>
          <p:cNvGraphicFramePr/>
          <p:nvPr/>
        </p:nvGraphicFramePr>
        <p:xfrm>
          <a:off x="7143840" y="3835440"/>
          <a:ext cx="1586880" cy="672480"/>
        </p:xfrm>
        <a:graphic>
          <a:graphicData uri="http://schemas.openxmlformats.org/presentationml/2006/ole">
            <p:oleObj progId="Equation.DSMT4" r:id="rId9" spid="">
              <p:embed/>
              <p:pic>
                <p:nvPicPr>
                  <p:cNvPr id="1469" name="Object 11" descr=""/>
                  <p:cNvPicPr/>
                  <p:nvPr/>
                </p:nvPicPr>
                <p:blipFill>
                  <a:blip r:embed="rId10"/>
                  <a:stretch/>
                </p:blipFill>
                <p:spPr>
                  <a:xfrm>
                    <a:off x="7143840" y="3835440"/>
                    <a:ext cx="1586880" cy="672480"/>
                  </a:xfrm>
                  <a:prstGeom prst="rect">
                    <a:avLst/>
                  </a:prstGeom>
                  <a:ln w="0">
                    <a:noFill/>
                  </a:ln>
                </p:spPr>
              </p:pic>
            </p:oleObj>
          </a:graphicData>
        </a:graphic>
      </p:graphicFrame>
      <p:sp>
        <p:nvSpPr>
          <p:cNvPr id="1470" name="Text Box 12"/>
          <p:cNvSpPr/>
          <p:nvPr/>
        </p:nvSpPr>
        <p:spPr>
          <a:xfrm>
            <a:off x="4724280" y="5591160"/>
            <a:ext cx="4266360" cy="609840"/>
          </a:xfrm>
          <a:prstGeom prst="rect">
            <a:avLst/>
          </a:prstGeom>
          <a:noFill/>
          <a:ln w="38100">
            <a:solidFill>
              <a:srgbClr val="ff0000"/>
            </a:solidFill>
            <a:miter/>
          </a:ln>
        </p:spPr>
        <p:style>
          <a:lnRef idx="0"/>
          <a:fillRef idx="0"/>
          <a:effectRef idx="0"/>
          <a:fontRef idx="minor"/>
        </p:style>
        <p:txBody>
          <a:bodyPr lIns="90000" rIns="90000" tIns="45000" bIns="45000" anchor="t">
            <a:spAutoFit/>
          </a:bodyPr>
          <a:p>
            <a:pPr>
              <a:lnSpc>
                <a:spcPct val="100000"/>
              </a:lnSpc>
            </a:pPr>
            <a:r>
              <a:rPr b="0" lang="ja-JP" sz="1600" spc="-1" strike="noStrike">
                <a:solidFill>
                  <a:srgbClr val="000000"/>
                </a:solidFill>
                <a:latin typeface="HG丸ｺﾞｼｯｸM-PRO"/>
                <a:ea typeface="HG丸ｺﾞｼｯｸM-PRO"/>
              </a:rPr>
              <a:t>演習</a:t>
            </a:r>
            <a:r>
              <a:rPr b="0" lang="en-US" sz="1600" spc="-1" strike="noStrike">
                <a:solidFill>
                  <a:srgbClr val="000000"/>
                </a:solidFill>
                <a:latin typeface="HG丸ｺﾞｼｯｸM-PRO"/>
                <a:ea typeface="HG丸ｺﾞｼｯｸM-PRO"/>
              </a:rPr>
              <a:t>5.5</a:t>
            </a:r>
            <a:r>
              <a:rPr b="0" lang="ja-JP" sz="1600" spc="-1" strike="noStrike">
                <a:solidFill>
                  <a:srgbClr val="000000"/>
                </a:solidFill>
                <a:latin typeface="HG丸ｺﾞｼｯｸM-PRO"/>
                <a:ea typeface="HG丸ｺﾞｼｯｸM-PRO"/>
              </a:rPr>
              <a:t>：上流</a:t>
            </a:r>
            <a:r>
              <a:rPr b="0" lang="en-US" sz="1600" spc="-1" strike="noStrike">
                <a:solidFill>
                  <a:srgbClr val="000000"/>
                </a:solidFill>
                <a:latin typeface="HG丸ｺﾞｼｯｸM-PRO"/>
                <a:ea typeface="HG丸ｺﾞｼｯｸM-PRO"/>
              </a:rPr>
              <a:t>(</a:t>
            </a:r>
            <a:r>
              <a:rPr b="0" lang="ja-JP" sz="1600" spc="-1" strike="noStrike">
                <a:solidFill>
                  <a:srgbClr val="000000"/>
                </a:solidFill>
                <a:latin typeface="HG丸ｺﾞｼｯｸM-PRO"/>
                <a:ea typeface="HG丸ｺﾞｼｯｸM-PRO"/>
              </a:rPr>
              <a:t>加熱が始まったばかりのところ</a:t>
            </a:r>
            <a:r>
              <a:rPr b="0" lang="en-US" sz="1600" spc="-1" strike="noStrike">
                <a:solidFill>
                  <a:srgbClr val="000000"/>
                </a:solidFill>
                <a:latin typeface="HG丸ｺﾞｼｯｸM-PRO"/>
                <a:ea typeface="HG丸ｺﾞｼｯｸM-PRO"/>
              </a:rPr>
              <a:t>)</a:t>
            </a:r>
            <a:r>
              <a:rPr b="0" lang="ja-JP" sz="1600" spc="-1" strike="noStrike">
                <a:solidFill>
                  <a:srgbClr val="000000"/>
                </a:solidFill>
                <a:latin typeface="HG丸ｺﾞｼｯｸM-PRO"/>
                <a:ea typeface="HG丸ｺﾞｼｯｸM-PRO"/>
              </a:rPr>
              <a:t>では</a:t>
            </a:r>
            <a:r>
              <a:rPr b="0" lang="en-US" sz="1600" spc="-1" strike="noStrike">
                <a:solidFill>
                  <a:srgbClr val="000000"/>
                </a:solidFill>
                <a:latin typeface="Times New Roman"/>
                <a:ea typeface="HG丸ｺﾞｼｯｸM-PRO"/>
              </a:rPr>
              <a:t> </a:t>
            </a:r>
            <a:r>
              <a:rPr b="0" lang="en-US" sz="1600" spc="-1" strike="noStrike">
                <a:solidFill>
                  <a:srgbClr val="000000"/>
                </a:solidFill>
                <a:latin typeface="Times New Roman"/>
                <a:ea typeface="HG丸ｺﾞｼｯｸM-PRO"/>
              </a:rPr>
              <a:t>Nu</a:t>
            </a:r>
            <a:r>
              <a:rPr b="0" lang="en-US" sz="1600" spc="-1" strike="noStrike" baseline="-25000">
                <a:solidFill>
                  <a:srgbClr val="000000"/>
                </a:solidFill>
                <a:latin typeface="Times New Roman"/>
                <a:ea typeface="HG丸ｺﾞｼｯｸM-PRO"/>
              </a:rPr>
              <a:t>Dx</a:t>
            </a:r>
            <a:r>
              <a:rPr b="0" lang="en-US" sz="1600" spc="-1" strike="noStrike">
                <a:solidFill>
                  <a:srgbClr val="000000"/>
                </a:solidFill>
                <a:latin typeface="Times New Roman"/>
                <a:ea typeface="HG丸ｺﾞｼｯｸM-PRO"/>
              </a:rPr>
              <a:t> </a:t>
            </a:r>
            <a:r>
              <a:rPr b="0" lang="ja-JP" sz="1600" spc="-1" strike="noStrike">
                <a:solidFill>
                  <a:srgbClr val="000000"/>
                </a:solidFill>
                <a:latin typeface="HG丸ｺﾞｼｯｸM-PRO"/>
                <a:ea typeface="HG丸ｺﾞｼｯｸM-PRO"/>
              </a:rPr>
              <a:t>が大きい</a:t>
            </a:r>
            <a:r>
              <a:rPr b="0" lang="en-US" sz="1600" spc="-1" strike="noStrike">
                <a:solidFill>
                  <a:srgbClr val="000000"/>
                </a:solidFill>
                <a:latin typeface="HG丸ｺﾞｼｯｸM-PRO"/>
                <a:ea typeface="HG丸ｺﾞｼｯｸM-PRO"/>
              </a:rPr>
              <a:t>(</a:t>
            </a:r>
            <a:r>
              <a:rPr b="0" lang="ja-JP" sz="1600" spc="-1" strike="noStrike">
                <a:solidFill>
                  <a:srgbClr val="000000"/>
                </a:solidFill>
                <a:latin typeface="HG丸ｺﾞｼｯｸM-PRO"/>
                <a:ea typeface="HG丸ｺﾞｼｯｸM-PRO"/>
              </a:rPr>
              <a:t>図</a:t>
            </a:r>
            <a:r>
              <a:rPr b="0" lang="en-US" sz="1600" spc="-1" strike="noStrike">
                <a:solidFill>
                  <a:srgbClr val="000000"/>
                </a:solidFill>
                <a:latin typeface="HG丸ｺﾞｼｯｸM-PRO"/>
                <a:ea typeface="HG丸ｺﾞｼｯｸM-PRO"/>
              </a:rPr>
              <a:t>5.5)</a:t>
            </a:r>
            <a:r>
              <a:rPr b="0" lang="ja-JP" sz="1600" spc="-1" strike="noStrike">
                <a:solidFill>
                  <a:srgbClr val="000000"/>
                </a:solidFill>
                <a:latin typeface="HG丸ｺﾞｼｯｸM-PRO"/>
                <a:ea typeface="HG丸ｺﾞｼｯｸM-PRO"/>
              </a:rPr>
              <a:t>．なぜか？</a:t>
            </a:r>
            <a:endParaRPr b="0" lang="en-US" sz="1600" spc="-1" strike="noStrike">
              <a:solidFill>
                <a:srgbClr val="000000"/>
              </a:solidFill>
              <a:latin typeface="Arial"/>
            </a:endParaRPr>
          </a:p>
        </p:txBody>
      </p:sp>
      <p:pic>
        <p:nvPicPr>
          <p:cNvPr id="1471" name="図 12" descr=""/>
          <p:cNvPicPr/>
          <p:nvPr/>
        </p:nvPicPr>
        <p:blipFill>
          <a:blip r:embed="rId11"/>
          <a:stretch/>
        </p:blipFill>
        <p:spPr>
          <a:xfrm>
            <a:off x="6079320" y="117720"/>
            <a:ext cx="3028680" cy="1150560"/>
          </a:xfrm>
          <a:prstGeom prst="rect">
            <a:avLst/>
          </a:prstGeom>
          <a:ln w="0">
            <a:noFill/>
          </a:ln>
        </p:spPr>
      </p:pic>
      <p:sp>
        <p:nvSpPr>
          <p:cNvPr id="1472" name="テキスト ボックス 1"/>
          <p:cNvSpPr/>
          <p:nvPr/>
        </p:nvSpPr>
        <p:spPr>
          <a:xfrm>
            <a:off x="6730920" y="1220040"/>
            <a:ext cx="1084320" cy="3664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600" spc="-1" strike="noStrike">
                <a:solidFill>
                  <a:srgbClr val="000000"/>
                </a:solidFill>
                <a:latin typeface="Times New Roman"/>
                <a:ea typeface="HG丸ｺﾞｼｯｸM-PRO"/>
              </a:rPr>
              <a:t>Q = c</a:t>
            </a:r>
            <a:r>
              <a:rPr b="0" lang="en-US" sz="1600" spc="-1" strike="noStrike" baseline="-25000">
                <a:solidFill>
                  <a:srgbClr val="000000"/>
                </a:solidFill>
                <a:latin typeface="Times New Roman"/>
                <a:ea typeface="HG丸ｺﾞｼｯｸM-PRO"/>
              </a:rPr>
              <a:t>p</a:t>
            </a:r>
            <a:r>
              <a:rPr b="0" lang="en-US" sz="1600" spc="-1" strike="noStrike">
                <a:solidFill>
                  <a:srgbClr val="000000"/>
                </a:solidFill>
                <a:latin typeface="Times New Roman"/>
                <a:ea typeface="HG丸ｺﾞｼｯｸM-PRO"/>
              </a:rPr>
              <a:t>G</a:t>
            </a:r>
            <a:r>
              <a:rPr b="0" lang="en-US" sz="1600" spc="-1" strike="noStrike">
                <a:solidFill>
                  <a:srgbClr val="000000"/>
                </a:solidFill>
                <a:latin typeface="Symbol"/>
                <a:ea typeface="HG丸ｺﾞｼｯｸM-PRO"/>
              </a:rPr>
              <a:t></a:t>
            </a:r>
            <a:r>
              <a:rPr b="0" lang="en-US" sz="1600" spc="-1" strike="noStrike">
                <a:solidFill>
                  <a:srgbClr val="000000"/>
                </a:solidFill>
                <a:latin typeface="Times New Roman"/>
                <a:ea typeface="HG丸ｺﾞｼｯｸM-PRO"/>
              </a:rPr>
              <a:t>T</a:t>
            </a:r>
            <a:endParaRPr b="0" lang="en-US" sz="1600" spc="-1" strike="noStrike">
              <a:solidFill>
                <a:srgbClr val="000000"/>
              </a:solidFill>
              <a:latin typeface="Arial"/>
            </a:endParaRPr>
          </a:p>
        </p:txBody>
      </p:sp>
      <p:sp>
        <p:nvSpPr>
          <p:cNvPr id="1473" name="テキスト ボックス 14"/>
          <p:cNvSpPr/>
          <p:nvPr/>
        </p:nvSpPr>
        <p:spPr>
          <a:xfrm>
            <a:off x="857880" y="6252840"/>
            <a:ext cx="3504240" cy="333000"/>
          </a:xfrm>
          <a:prstGeom prst="rect">
            <a:avLst/>
          </a:prstGeom>
          <a:solidFill>
            <a:schemeClr val="bg1"/>
          </a:solidFill>
          <a:ln w="9525">
            <a:solidFill>
              <a:srgbClr val="ff0000"/>
            </a:solidFill>
            <a:round/>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ff0000"/>
                </a:solidFill>
                <a:latin typeface="Times New Roman"/>
                <a:ea typeface="HG丸ｺﾞｼｯｸM-PRO"/>
              </a:rPr>
              <a:t>Nu</a:t>
            </a:r>
            <a:r>
              <a:rPr b="1" lang="ja-JP" sz="1600" spc="-1" strike="noStrike">
                <a:solidFill>
                  <a:srgbClr val="ff0000"/>
                </a:solidFill>
                <a:latin typeface="Times New Roman"/>
                <a:ea typeface="HG丸ｺﾞｼｯｸM-PRO"/>
              </a:rPr>
              <a:t>一定</a:t>
            </a:r>
            <a:r>
              <a:rPr b="1" lang="en-US" sz="1600" spc="-1" strike="noStrike">
                <a:solidFill>
                  <a:srgbClr val="ff0000"/>
                </a:solidFill>
                <a:latin typeface="Times New Roman"/>
                <a:ea typeface="HG丸ｺﾞｼｯｸM-PRO"/>
              </a:rPr>
              <a:t>!?</a:t>
            </a:r>
            <a:r>
              <a:rPr b="1" lang="ja-JP" sz="1600" spc="-1" strike="noStrike">
                <a:solidFill>
                  <a:srgbClr val="ff0000"/>
                </a:solidFill>
                <a:latin typeface="Times New Roman"/>
                <a:ea typeface="HG丸ｺﾞｼｯｸM-PRO"/>
              </a:rPr>
              <a:t>やっぱり無次元化すげー</a:t>
            </a:r>
            <a:r>
              <a:rPr b="1" lang="en-US" sz="1600" spc="-1" strike="noStrike">
                <a:solidFill>
                  <a:srgbClr val="ff0000"/>
                </a:solidFill>
                <a:latin typeface="Times New Roman"/>
                <a:ea typeface="HG丸ｺﾞｼｯｸM-PRO"/>
              </a:rPr>
              <a:t>!</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5.4 </a:t>
            </a:r>
            <a:r>
              <a:rPr b="1" lang="ja-JP" sz="3200" spc="-1" strike="noStrike">
                <a:solidFill>
                  <a:srgbClr val="000099"/>
                </a:solidFill>
                <a:latin typeface="Times New Roman"/>
                <a:ea typeface="HG丸ｺﾞｼｯｸM-PRO"/>
              </a:rPr>
              <a:t>円管内乱流熱伝達</a:t>
            </a:r>
            <a:endParaRPr b="0" lang="en-US" sz="3200" spc="-1" strike="noStrike">
              <a:solidFill>
                <a:srgbClr val="000000"/>
              </a:solidFill>
              <a:latin typeface="Arial"/>
            </a:endParaRPr>
          </a:p>
        </p:txBody>
      </p:sp>
      <p:sp>
        <p:nvSpPr>
          <p:cNvPr id="1475" name="PlaceHolder 2"/>
          <p:cNvSpPr>
            <a:spLocks noGrp="1"/>
          </p:cNvSpPr>
          <p:nvPr>
            <p:ph/>
          </p:nvPr>
        </p:nvSpPr>
        <p:spPr>
          <a:xfrm>
            <a:off x="152280" y="111744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乱流となる条件：</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摩擦係数：</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乱流の助走区間は </a:t>
            </a:r>
            <a:r>
              <a:rPr b="0" lang="en-US" sz="1800" spc="-1" strike="noStrike">
                <a:solidFill>
                  <a:srgbClr val="000099"/>
                </a:solidFill>
                <a:latin typeface="Times New Roman"/>
                <a:ea typeface="HG丸ｺﾞｼｯｸM-PRO"/>
              </a:rPr>
              <a:t>10D</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15D </a:t>
            </a:r>
            <a:r>
              <a:rPr b="0" lang="ja-JP" sz="1800" spc="-1" strike="noStrike">
                <a:solidFill>
                  <a:srgbClr val="000099"/>
                </a:solidFill>
                <a:latin typeface="Times New Roman"/>
                <a:ea typeface="HG丸ｺﾞｼｯｸM-PRO"/>
              </a:rPr>
              <a:t>で短い．発達域だけわかればだいたい</a:t>
            </a:r>
            <a:r>
              <a:rPr b="0" lang="en-US" sz="1800" spc="-1" strike="noStrike">
                <a:solidFill>
                  <a:srgbClr val="000099"/>
                </a:solidFill>
                <a:latin typeface="Times New Roman"/>
                <a:ea typeface="HG丸ｺﾞｼｯｸM-PRO"/>
              </a:rPr>
              <a:t>OK</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Colburn </a:t>
            </a:r>
            <a:r>
              <a:rPr b="0" lang="ja-JP" sz="1800" spc="-1" strike="noStrike">
                <a:solidFill>
                  <a:srgbClr val="000099"/>
                </a:solidFill>
                <a:latin typeface="Times New Roman"/>
                <a:ea typeface="HG丸ｺﾞｼｯｸM-PRO"/>
              </a:rPr>
              <a:t>の修正式</a:t>
            </a:r>
            <a:r>
              <a:rPr b="0" lang="en-US" sz="1800" spc="-1" strike="noStrike">
                <a:solidFill>
                  <a:srgbClr val="000099"/>
                </a:solidFill>
                <a:latin typeface="Times New Roman"/>
                <a:ea typeface="HG丸ｺﾞｼｯｸM-PRO"/>
              </a:rPr>
              <a:t>(4.57)</a:t>
            </a:r>
            <a:r>
              <a:rPr b="0" lang="ja-JP" sz="1800" spc="-1" strike="noStrike">
                <a:solidFill>
                  <a:srgbClr val="000099"/>
                </a:solidFill>
                <a:latin typeface="Times New Roman"/>
                <a:ea typeface="HG丸ｺﾞｼｯｸM-PRO"/>
              </a:rPr>
              <a:t>より</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p:txBody>
      </p:sp>
      <p:graphicFrame>
        <p:nvGraphicFramePr>
          <p:cNvPr id="1476" name="Object 4"/>
          <p:cNvGraphicFramePr/>
          <p:nvPr/>
        </p:nvGraphicFramePr>
        <p:xfrm>
          <a:off x="2463840" y="990720"/>
          <a:ext cx="2005920" cy="710640"/>
        </p:xfrm>
        <a:graphic>
          <a:graphicData uri="http://schemas.openxmlformats.org/presentationml/2006/ole">
            <p:oleObj progId="Equation.DSMT4" r:id="rId1" spid="">
              <p:embed/>
              <p:pic>
                <p:nvPicPr>
                  <p:cNvPr id="1477" name="Object 4" descr=""/>
                  <p:cNvPicPr/>
                  <p:nvPr/>
                </p:nvPicPr>
                <p:blipFill>
                  <a:blip r:embed="rId2"/>
                  <a:stretch/>
                </p:blipFill>
                <p:spPr>
                  <a:xfrm>
                    <a:off x="2463840" y="990720"/>
                    <a:ext cx="2005920" cy="710640"/>
                  </a:xfrm>
                  <a:prstGeom prst="rect">
                    <a:avLst/>
                  </a:prstGeom>
                  <a:ln w="0">
                    <a:noFill/>
                  </a:ln>
                </p:spPr>
              </p:pic>
            </p:oleObj>
          </a:graphicData>
        </a:graphic>
      </p:graphicFrame>
      <p:graphicFrame>
        <p:nvGraphicFramePr>
          <p:cNvPr id="1478" name="Object 5"/>
          <p:cNvGraphicFramePr/>
          <p:nvPr/>
        </p:nvGraphicFramePr>
        <p:xfrm>
          <a:off x="1066680" y="2146320"/>
          <a:ext cx="5688720" cy="1409040"/>
        </p:xfrm>
        <a:graphic>
          <a:graphicData uri="http://schemas.openxmlformats.org/presentationml/2006/ole">
            <p:oleObj progId="Equation.DSMT4" r:id="rId3" spid="">
              <p:embed/>
              <p:pic>
                <p:nvPicPr>
                  <p:cNvPr id="1479" name="Object 5" descr=""/>
                  <p:cNvPicPr/>
                  <p:nvPr/>
                </p:nvPicPr>
                <p:blipFill>
                  <a:blip r:embed="rId4"/>
                  <a:stretch/>
                </p:blipFill>
                <p:spPr>
                  <a:xfrm>
                    <a:off x="1066680" y="2146320"/>
                    <a:ext cx="5688720" cy="1409040"/>
                  </a:xfrm>
                  <a:prstGeom prst="rect">
                    <a:avLst/>
                  </a:prstGeom>
                  <a:ln w="0">
                    <a:noFill/>
                  </a:ln>
                </p:spPr>
              </p:pic>
            </p:oleObj>
          </a:graphicData>
        </a:graphic>
      </p:graphicFrame>
      <p:graphicFrame>
        <p:nvGraphicFramePr>
          <p:cNvPr id="1480" name="Object 6"/>
          <p:cNvGraphicFramePr/>
          <p:nvPr/>
        </p:nvGraphicFramePr>
        <p:xfrm>
          <a:off x="406440" y="4940280"/>
          <a:ext cx="8343360" cy="926280"/>
        </p:xfrm>
        <a:graphic>
          <a:graphicData uri="http://schemas.openxmlformats.org/presentationml/2006/ole">
            <p:oleObj progId="Equation.DSMT4" r:id="rId5" spid="">
              <p:embed/>
              <p:pic>
                <p:nvPicPr>
                  <p:cNvPr id="1481" name="Object 6" descr=""/>
                  <p:cNvPicPr/>
                  <p:nvPr/>
                </p:nvPicPr>
                <p:blipFill>
                  <a:blip r:embed="rId6"/>
                  <a:stretch/>
                </p:blipFill>
                <p:spPr>
                  <a:xfrm>
                    <a:off x="406440" y="4940280"/>
                    <a:ext cx="8343360" cy="926280"/>
                  </a:xfrm>
                  <a:prstGeom prst="rect">
                    <a:avLst/>
                  </a:prstGeom>
                  <a:ln w="0">
                    <a:noFill/>
                  </a:ln>
                </p:spPr>
              </p:pic>
            </p:oleObj>
          </a:graphicData>
        </a:graphic>
      </p:graphicFrame>
      <p:graphicFrame>
        <p:nvGraphicFramePr>
          <p:cNvPr id="1482" name="Object 25"/>
          <p:cNvGraphicFramePr/>
          <p:nvPr/>
        </p:nvGraphicFramePr>
        <p:xfrm>
          <a:off x="6516360" y="4479120"/>
          <a:ext cx="2063160" cy="489600"/>
        </p:xfrm>
        <a:graphic>
          <a:graphicData uri="http://schemas.openxmlformats.org/presentationml/2006/ole">
            <p:oleObj progId="Equation.DSMT4" r:id="rId7" spid="">
              <p:embed/>
              <p:pic>
                <p:nvPicPr>
                  <p:cNvPr id="1483" name="Object 25" descr=""/>
                  <p:cNvPicPr/>
                  <p:nvPr/>
                </p:nvPicPr>
                <p:blipFill>
                  <a:blip r:embed="rId8"/>
                  <a:stretch/>
                </p:blipFill>
                <p:spPr>
                  <a:xfrm>
                    <a:off x="6516360" y="4479120"/>
                    <a:ext cx="2063160" cy="489600"/>
                  </a:xfrm>
                  <a:prstGeom prst="rect">
                    <a:avLst/>
                  </a:prstGeom>
                  <a:ln w="0">
                    <a:noFill/>
                  </a:ln>
                </p:spPr>
              </p:pic>
            </p:oleObj>
          </a:graphicData>
        </a:graphic>
      </p:graphicFrame>
      <p:sp>
        <p:nvSpPr>
          <p:cNvPr id="1484" name="テキスト ボックス 8"/>
          <p:cNvSpPr/>
          <p:nvPr/>
        </p:nvSpPr>
        <p:spPr>
          <a:xfrm>
            <a:off x="2915640" y="2009160"/>
            <a:ext cx="1223280" cy="272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ja-JP" sz="1200" spc="-1" strike="noStrike">
                <a:solidFill>
                  <a:srgbClr val="ff0000"/>
                </a:solidFill>
                <a:latin typeface="Times New Roman"/>
                <a:ea typeface="HG丸ｺﾞｼｯｸM-PRO"/>
              </a:rPr>
              <a:t>ブラシウス</a:t>
            </a:r>
            <a:endParaRPr b="0" lang="en-US" sz="1200" spc="-1" strike="noStrike">
              <a:solidFill>
                <a:srgbClr val="000000"/>
              </a:solidFill>
              <a:latin typeface="Arial"/>
            </a:endParaRPr>
          </a:p>
        </p:txBody>
      </p:sp>
      <p:sp>
        <p:nvSpPr>
          <p:cNvPr id="1485" name="テキスト ボックス 9"/>
          <p:cNvSpPr/>
          <p:nvPr/>
        </p:nvSpPr>
        <p:spPr>
          <a:xfrm>
            <a:off x="4860000" y="1999800"/>
            <a:ext cx="1223280" cy="272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ja-JP" sz="1200" spc="-1" strike="noStrike">
                <a:solidFill>
                  <a:srgbClr val="ff0000"/>
                </a:solidFill>
                <a:latin typeface="Times New Roman"/>
                <a:ea typeface="HG丸ｺﾞｼｯｸM-PRO"/>
              </a:rPr>
              <a:t>コルバーン</a:t>
            </a:r>
            <a:endParaRPr b="0" lang="en-US" sz="1200" spc="-1" strike="noStrike">
              <a:solidFill>
                <a:srgbClr val="000000"/>
              </a:solidFill>
              <a:latin typeface="Arial"/>
            </a:endParaRPr>
          </a:p>
        </p:txBody>
      </p:sp>
      <p:sp>
        <p:nvSpPr>
          <p:cNvPr id="1486" name="テキスト ボックス 10"/>
          <p:cNvSpPr/>
          <p:nvPr/>
        </p:nvSpPr>
        <p:spPr>
          <a:xfrm>
            <a:off x="755640" y="5882400"/>
            <a:ext cx="748800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ja-JP" sz="1600" spc="-1" strike="noStrike">
                <a:solidFill>
                  <a:srgbClr val="ff0000"/>
                </a:solidFill>
                <a:latin typeface="Times New Roman"/>
                <a:ea typeface="HG丸ｺﾞｼｯｸM-PRO"/>
              </a:rPr>
              <a:t>工学的に最も重要かつ有名な式。これを知らないということはあり得ない。</a:t>
            </a:r>
            <a:endParaRPr b="0" lang="en-US" sz="16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5.5 </a:t>
            </a:r>
            <a:r>
              <a:rPr b="1" lang="ja-JP" sz="3200" spc="-1" strike="noStrike">
                <a:solidFill>
                  <a:srgbClr val="000099"/>
                </a:solidFill>
                <a:latin typeface="Times New Roman"/>
                <a:ea typeface="HG丸ｺﾞｼｯｸM-PRO"/>
              </a:rPr>
              <a:t>各種流路内熱伝達</a:t>
            </a:r>
            <a:endParaRPr b="0" lang="en-US" sz="3200" spc="-1" strike="noStrike">
              <a:solidFill>
                <a:srgbClr val="000000"/>
              </a:solidFill>
              <a:latin typeface="Arial"/>
            </a:endParaRPr>
          </a:p>
        </p:txBody>
      </p:sp>
      <p:sp>
        <p:nvSpPr>
          <p:cNvPr id="1488"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矩形管，二重円管，三角管：定性的には円管と同じ</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層流の場合（少し違う）</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助走区間で熱伝達率が大きく徐々に一定値に近づく</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璧温一定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a:t>
            </a:r>
            <a:r>
              <a:rPr b="0" lang="en-US" sz="2000" spc="-1" strike="noStrike">
                <a:solidFill>
                  <a:srgbClr val="000099"/>
                </a:solidFill>
                <a:latin typeface="Times New Roman"/>
                <a:ea typeface="HG丸ｺﾞｼｯｸM-PRO"/>
              </a:rPr>
              <a:t>Nu</a:t>
            </a:r>
            <a:r>
              <a:rPr b="0" lang="en-US" sz="2000" spc="-1" strike="noStrike" baseline="-25000">
                <a:solidFill>
                  <a:srgbClr val="000099"/>
                </a:solidFill>
                <a:latin typeface="Times New Roman"/>
                <a:ea typeface="HG丸ｺﾞｼｯｸM-PRO"/>
              </a:rPr>
              <a:t>D</a:t>
            </a:r>
            <a:r>
              <a:rPr b="0" lang="en-US" sz="2000" spc="-1" strike="noStrike">
                <a:solidFill>
                  <a:srgbClr val="000099"/>
                </a:solidFill>
                <a:latin typeface="Times New Roman"/>
                <a:ea typeface="HG丸ｺﾞｼｯｸM-PRO"/>
              </a:rPr>
              <a:t> = 2.3-7.7 </a:t>
            </a:r>
            <a:r>
              <a:rPr b="0" lang="ja-JP" sz="2000" spc="-1" strike="noStrike">
                <a:solidFill>
                  <a:srgbClr val="000099"/>
                </a:solidFill>
                <a:latin typeface="Times New Roman"/>
                <a:ea typeface="HG丸ｺﾞｼｯｸM-PRO"/>
              </a:rPr>
              <a:t>（円管：</a:t>
            </a:r>
            <a:r>
              <a:rPr b="0" lang="en-US" sz="2000" spc="-1" strike="noStrike">
                <a:solidFill>
                  <a:srgbClr val="000099"/>
                </a:solidFill>
                <a:latin typeface="Times New Roman"/>
                <a:ea typeface="HG丸ｺﾞｼｯｸM-PRO"/>
              </a:rPr>
              <a:t>3.65</a:t>
            </a:r>
            <a:r>
              <a:rPr b="0" lang="ja-JP" sz="2000" spc="-1" strike="noStrike">
                <a:solidFill>
                  <a:srgbClr val="000099"/>
                </a:solidFill>
                <a:latin typeface="Times New Roman"/>
                <a:ea typeface="HG丸ｺﾞｼｯｸM-PRO"/>
              </a:rPr>
              <a:t>）</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熱流束一定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a:t>
            </a:r>
            <a:r>
              <a:rPr b="0" lang="en-US" sz="2000" spc="-1" strike="noStrike">
                <a:solidFill>
                  <a:srgbClr val="000099"/>
                </a:solidFill>
                <a:latin typeface="Times New Roman"/>
                <a:ea typeface="HG丸ｺﾞｼｯｸM-PRO"/>
              </a:rPr>
              <a:t>Nu</a:t>
            </a:r>
            <a:r>
              <a:rPr b="0" lang="en-US" sz="2000" spc="-1" strike="noStrike" baseline="-25000">
                <a:solidFill>
                  <a:srgbClr val="000099"/>
                </a:solidFill>
                <a:latin typeface="Times New Roman"/>
                <a:ea typeface="HG丸ｺﾞｼｯｸM-PRO"/>
              </a:rPr>
              <a:t>D</a:t>
            </a:r>
            <a:r>
              <a:rPr b="0" lang="en-US" sz="2000" spc="-1" strike="noStrike">
                <a:solidFill>
                  <a:srgbClr val="000099"/>
                </a:solidFill>
                <a:latin typeface="Times New Roman"/>
                <a:ea typeface="HG丸ｺﾞｼｯｸM-PRO"/>
              </a:rPr>
              <a:t> = 3.0-8.2 </a:t>
            </a:r>
            <a:r>
              <a:rPr b="0" lang="ja-JP" sz="2000" spc="-1" strike="noStrike">
                <a:solidFill>
                  <a:srgbClr val="000099"/>
                </a:solidFill>
                <a:latin typeface="Times New Roman"/>
                <a:ea typeface="HG丸ｺﾞｼｯｸM-PRO"/>
              </a:rPr>
              <a:t>（円管：</a:t>
            </a:r>
            <a:r>
              <a:rPr b="0" lang="en-US" sz="2000" spc="-1" strike="noStrike">
                <a:solidFill>
                  <a:srgbClr val="000099"/>
                </a:solidFill>
                <a:latin typeface="Times New Roman"/>
                <a:ea typeface="HG丸ｺﾞｼｯｸM-PRO"/>
              </a:rPr>
              <a:t>4.36</a:t>
            </a:r>
            <a:r>
              <a:rPr b="0" lang="ja-JP" sz="2000" spc="-1" strike="noStrike">
                <a:solidFill>
                  <a:srgbClr val="000099"/>
                </a:solidFill>
                <a:latin typeface="Times New Roman"/>
                <a:ea typeface="HG丸ｺﾞｼｯｸM-PRO"/>
              </a:rPr>
              <a:t>）</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曲がり管：複雑な流れ場が形成されやや大きくなる．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乱流の場合</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円管と同じでほぼ </a:t>
            </a:r>
            <a:r>
              <a:rPr b="0" lang="en-US" sz="2000" spc="-1" strike="noStrike">
                <a:solidFill>
                  <a:srgbClr val="000099"/>
                </a:solidFill>
                <a:latin typeface="Times New Roman"/>
                <a:ea typeface="HG丸ｺﾞｼｯｸM-PRO"/>
              </a:rPr>
              <a:t>OK</a:t>
            </a:r>
            <a:r>
              <a:rPr b="0" lang="ja-JP" sz="2000" spc="-1" strike="noStrike">
                <a:solidFill>
                  <a:srgbClr val="000099"/>
                </a:solidFill>
                <a:latin typeface="Times New Roman"/>
                <a:ea typeface="HG丸ｺﾞｼｯｸM-PRO"/>
              </a:rPr>
              <a:t>　～　主流部の温度分布はほぼ平坦なので壁近くの層流底層 </a:t>
            </a:r>
            <a:r>
              <a:rPr b="0" lang="en-US" sz="2000" spc="-1" strike="noStrike">
                <a:solidFill>
                  <a:srgbClr val="000099"/>
                </a:solidFill>
                <a:latin typeface="Times New Roman"/>
                <a:ea typeface="HG丸ｺﾞｼｯｸM-PRO"/>
              </a:rPr>
              <a:t>(laminar sublayer) </a:t>
            </a:r>
            <a:r>
              <a:rPr b="0" lang="ja-JP" sz="2000" spc="-1" strike="noStrike">
                <a:solidFill>
                  <a:srgbClr val="000099"/>
                </a:solidFill>
                <a:latin typeface="Times New Roman"/>
                <a:ea typeface="HG丸ｺﾞｼｯｸM-PRO"/>
              </a:rPr>
              <a:t>が重要．重要な物理は壁近くにあるので，</a:t>
            </a:r>
            <a:r>
              <a:rPr b="0" lang="en-US" sz="2000" spc="-1" strike="noStrike">
                <a:solidFill>
                  <a:srgbClr val="000099"/>
                </a:solidFill>
                <a:latin typeface="Times New Roman"/>
                <a:ea typeface="HG丸ｺﾞｼｯｸM-PRO"/>
              </a:rPr>
              <a:t>Nu </a:t>
            </a:r>
            <a:r>
              <a:rPr b="0" lang="ja-JP" sz="2000" spc="-1" strike="noStrike">
                <a:solidFill>
                  <a:srgbClr val="000099"/>
                </a:solidFill>
                <a:latin typeface="Times New Roman"/>
                <a:ea typeface="HG丸ｺﾞｼｯｸM-PRO"/>
              </a:rPr>
              <a:t>は管の断面形状にあまり依存しない．</a:t>
            </a:r>
            <a:endParaRPr b="0" lang="en-US" sz="2000" spc="-1" strike="noStrike">
              <a:solidFill>
                <a:srgbClr val="000000"/>
              </a:solidFill>
              <a:latin typeface="Arial"/>
            </a:endParaRPr>
          </a:p>
          <a:p>
            <a:pPr marL="343080" indent="-343080">
              <a:lnSpc>
                <a:spcPct val="100000"/>
              </a:lnSpc>
              <a:spcBef>
                <a:spcPts val="1001"/>
              </a:spcBef>
              <a:buClr>
                <a:srgbClr val="ff0000"/>
              </a:buClr>
              <a:buFont typeface="Wingdings" charset="2"/>
              <a:buChar char=""/>
            </a:pPr>
            <a:r>
              <a:rPr b="0" lang="ja-JP" sz="2000" spc="-1" strike="noStrike">
                <a:solidFill>
                  <a:srgbClr val="ff0000"/>
                </a:solidFill>
                <a:latin typeface="Times New Roman"/>
                <a:ea typeface="HG丸ｺﾞｼｯｸM-PRO"/>
              </a:rPr>
              <a:t>水力等価直径 </a:t>
            </a:r>
            <a:r>
              <a:rPr b="0" lang="en-US" sz="2000" spc="-1" strike="noStrike">
                <a:solidFill>
                  <a:srgbClr val="ff0000"/>
                </a:solidFill>
                <a:latin typeface="Times New Roman"/>
                <a:ea typeface="HG丸ｺﾞｼｯｸM-PRO"/>
              </a:rPr>
              <a:t>(Hydraulic equivalent diameter)</a:t>
            </a:r>
            <a:endParaRPr b="0" lang="en-US" sz="2000" spc="-1" strike="noStrike">
              <a:solidFill>
                <a:srgbClr val="000000"/>
              </a:solidFill>
              <a:latin typeface="Arial"/>
            </a:endParaRPr>
          </a:p>
          <a:p>
            <a:pPr lvl="1" marL="743040" indent="-285840">
              <a:lnSpc>
                <a:spcPct val="100000"/>
              </a:lnSpc>
              <a:spcBef>
                <a:spcPts val="1001"/>
              </a:spcBef>
              <a:buClr>
                <a:srgbClr val="ff0000"/>
              </a:buClr>
              <a:buFont typeface="Symbol"/>
              <a:buChar char=""/>
            </a:pPr>
            <a:r>
              <a:rPr b="0" lang="en-US" sz="2000" spc="-1" strike="noStrike">
                <a:solidFill>
                  <a:srgbClr val="ff0000"/>
                </a:solidFill>
                <a:latin typeface="Times New Roman"/>
                <a:ea typeface="HG丸ｺﾞｼｯｸM-PRO"/>
              </a:rPr>
              <a:t>D</a:t>
            </a:r>
            <a:r>
              <a:rPr b="0" lang="en-US" sz="2000" spc="-1" strike="noStrike" baseline="-25000">
                <a:solidFill>
                  <a:srgbClr val="ff0000"/>
                </a:solidFill>
                <a:latin typeface="Times New Roman"/>
                <a:ea typeface="HG丸ｺﾞｼｯｸM-PRO"/>
              </a:rPr>
              <a:t>h</a:t>
            </a:r>
            <a:r>
              <a:rPr b="0" lang="en-US" sz="2000" spc="-1" strike="noStrike">
                <a:solidFill>
                  <a:srgbClr val="ff0000"/>
                </a:solidFill>
                <a:latin typeface="Times New Roman"/>
                <a:ea typeface="HG丸ｺﾞｼｯｸM-PRO"/>
              </a:rPr>
              <a:t> = 4S/L</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5.6 </a:t>
            </a:r>
            <a:r>
              <a:rPr b="1" lang="ja-JP" sz="3200" spc="-1" strike="noStrike">
                <a:solidFill>
                  <a:srgbClr val="000099"/>
                </a:solidFill>
                <a:latin typeface="Times New Roman"/>
                <a:ea typeface="HG丸ｺﾞｼｯｸM-PRO"/>
              </a:rPr>
              <a:t>管外面における熱伝達</a:t>
            </a:r>
            <a:endParaRPr b="0" lang="en-US" sz="3200" spc="-1" strike="noStrike">
              <a:solidFill>
                <a:srgbClr val="000000"/>
              </a:solidFill>
              <a:latin typeface="Arial"/>
            </a:endParaRPr>
          </a:p>
        </p:txBody>
      </p:sp>
      <p:sp>
        <p:nvSpPr>
          <p:cNvPr id="1490"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901"/>
              </a:spcBef>
              <a:buClr>
                <a:srgbClr val="000099"/>
              </a:buClr>
              <a:buFont typeface="Wingdings" charset="2"/>
              <a:buChar char=""/>
            </a:pPr>
            <a:r>
              <a:rPr b="0" lang="en-US" sz="1800" spc="-1" strike="noStrike">
                <a:solidFill>
                  <a:srgbClr val="000099"/>
                </a:solidFill>
                <a:latin typeface="Times New Roman"/>
                <a:ea typeface="HG丸ｺﾞｼｯｸM-PRO"/>
              </a:rPr>
              <a:t>5.6.1 </a:t>
            </a:r>
            <a:r>
              <a:rPr b="0" lang="ja-JP" sz="1800" spc="-1" strike="noStrike">
                <a:solidFill>
                  <a:srgbClr val="000099"/>
                </a:solidFill>
                <a:latin typeface="Times New Roman"/>
                <a:ea typeface="HG丸ｺﾞｼｯｸM-PRO"/>
              </a:rPr>
              <a:t>単一円管：よどみ点，流れの剥離，双子渦，カルマン渦</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円管周りの流れ場は複雑；熱伝達率は上流側，側壁，下流側で当然異なるし，周囲に形成される流れ場によっても大きく変化する．</a:t>
            </a: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indent="0">
              <a:lnSpc>
                <a:spcPct val="100000"/>
              </a:lnSpc>
              <a:spcBef>
                <a:spcPts val="901"/>
              </a:spcBef>
              <a:buNone/>
              <a:tabLst>
                <a:tab algn="l" pos="0"/>
              </a:tabLst>
            </a:pP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係数 </a:t>
            </a:r>
            <a:r>
              <a:rPr b="0" lang="en-US" sz="1800" spc="-1" strike="noStrike">
                <a:solidFill>
                  <a:srgbClr val="000099"/>
                </a:solidFill>
                <a:latin typeface="Times New Roman"/>
                <a:ea typeface="HG丸ｺﾞｼｯｸM-PRO"/>
              </a:rPr>
              <a:t>C</a:t>
            </a:r>
            <a:r>
              <a:rPr b="0" lang="ja-JP" sz="1800" spc="-1" strike="noStrike">
                <a:solidFill>
                  <a:srgbClr val="000099"/>
                </a:solidFill>
                <a:latin typeface="Times New Roman"/>
                <a:ea typeface="HG丸ｺﾞｼｯｸM-PRO"/>
              </a:rPr>
              <a:t>，指数 </a:t>
            </a:r>
            <a:r>
              <a:rPr b="0" lang="en-US" sz="1800" spc="-1" strike="noStrike">
                <a:solidFill>
                  <a:srgbClr val="000099"/>
                </a:solidFill>
                <a:latin typeface="Times New Roman"/>
                <a:ea typeface="HG丸ｺﾞｼｯｸM-PRO"/>
              </a:rPr>
              <a:t>n </a:t>
            </a:r>
            <a:r>
              <a:rPr b="0" lang="ja-JP" sz="1800" spc="-1" strike="noStrike">
                <a:solidFill>
                  <a:srgbClr val="000099"/>
                </a:solidFill>
                <a:latin typeface="Times New Roman"/>
                <a:ea typeface="HG丸ｺﾞｼｯｸM-PRO"/>
              </a:rPr>
              <a:t>はレイノルズ数によって異なる（表</a:t>
            </a:r>
            <a:r>
              <a:rPr b="0" lang="en-US" sz="1800" spc="-1" strike="noStrike">
                <a:solidFill>
                  <a:srgbClr val="000099"/>
                </a:solidFill>
                <a:latin typeface="Times New Roman"/>
                <a:ea typeface="HG丸ｺﾞｼｯｸM-PRO"/>
              </a:rPr>
              <a:t>5.1</a:t>
            </a:r>
            <a:r>
              <a:rPr b="0" lang="ja-JP" sz="1800" spc="-1" strike="noStrike">
                <a:solidFill>
                  <a:srgbClr val="000099"/>
                </a:solidFill>
                <a:latin typeface="Times New Roman"/>
                <a:ea typeface="HG丸ｺﾞｼｯｸM-PRO"/>
              </a:rPr>
              <a:t>）</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5.6.2 </a:t>
            </a:r>
            <a:r>
              <a:rPr b="0" lang="ja-JP" sz="1800" spc="-1" strike="noStrike">
                <a:solidFill>
                  <a:srgbClr val="000099"/>
                </a:solidFill>
                <a:latin typeface="Times New Roman"/>
                <a:ea typeface="HG丸ｺﾞｼｯｸM-PRO"/>
              </a:rPr>
              <a:t>管群</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１列目の熱伝達率は円管と同じ，その後はだんだん大きくなり３列目以降はほぼ同じ．管ごとに </a:t>
            </a:r>
            <a:r>
              <a:rPr b="0" lang="en-US" sz="1800" spc="-1" strike="noStrike">
                <a:solidFill>
                  <a:srgbClr val="000099"/>
                </a:solidFill>
                <a:latin typeface="Times New Roman"/>
                <a:ea typeface="HG丸ｺﾞｼｯｸM-PRO"/>
              </a:rPr>
              <a:t>h </a:t>
            </a:r>
            <a:r>
              <a:rPr b="0" lang="ja-JP" sz="1800" spc="-1" strike="noStrike">
                <a:solidFill>
                  <a:srgbClr val="000099"/>
                </a:solidFill>
                <a:latin typeface="Times New Roman"/>
                <a:ea typeface="HG丸ｺﾞｼｯｸM-PRO"/>
              </a:rPr>
              <a:t>が異なるが，面倒なので大抵は全体の平均 </a:t>
            </a:r>
            <a:r>
              <a:rPr b="0" lang="en-US" sz="1800" spc="-1" strike="noStrike">
                <a:solidFill>
                  <a:srgbClr val="000099"/>
                </a:solidFill>
                <a:latin typeface="Times New Roman"/>
                <a:ea typeface="HG丸ｺﾞｼｯｸM-PRO"/>
              </a:rPr>
              <a:t>h</a:t>
            </a:r>
            <a:r>
              <a:rPr b="0" lang="en-US" sz="1800" spc="-1" strike="noStrike" baseline="-25000">
                <a:solidFill>
                  <a:srgbClr val="000099"/>
                </a:solidFill>
                <a:latin typeface="Times New Roman"/>
                <a:ea typeface="HG丸ｺﾞｼｯｸM-PRO"/>
              </a:rPr>
              <a:t>m</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を考える．正方配列より千鳥配列の方が </a:t>
            </a:r>
            <a:r>
              <a:rPr b="0" lang="en-US" sz="1800" spc="-1" strike="noStrike">
                <a:solidFill>
                  <a:srgbClr val="000099"/>
                </a:solidFill>
                <a:latin typeface="Times New Roman"/>
                <a:ea typeface="HG丸ｺﾞｼｯｸM-PRO"/>
              </a:rPr>
              <a:t>Nu</a:t>
            </a:r>
            <a:r>
              <a:rPr b="0" lang="en-US" sz="1800" spc="-1" strike="noStrike" baseline="-25000">
                <a:solidFill>
                  <a:srgbClr val="000099"/>
                </a:solidFill>
                <a:latin typeface="Times New Roman"/>
                <a:ea typeface="HG丸ｺﾞｼｯｸM-PRO"/>
              </a:rPr>
              <a:t>m</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が大きい．なぜか？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5.6.3 </a:t>
            </a:r>
            <a:r>
              <a:rPr b="0" lang="ja-JP" sz="1800" spc="-1" strike="noStrike">
                <a:solidFill>
                  <a:srgbClr val="000099"/>
                </a:solidFill>
                <a:latin typeface="Times New Roman"/>
                <a:ea typeface="HG丸ｺﾞｼｯｸM-PRO"/>
              </a:rPr>
              <a:t>球</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tabLst>
                <a:tab algn="l" pos="0"/>
              </a:tabLst>
            </a:pPr>
            <a:r>
              <a:rPr b="0" lang="ja-JP" sz="1800" spc="-1" strike="noStrike">
                <a:solidFill>
                  <a:srgbClr val="000099"/>
                </a:solidFill>
                <a:latin typeface="Times New Roman"/>
                <a:ea typeface="HG丸ｺﾞｼｯｸM-PRO"/>
              </a:rPr>
              <a:t>理屈は円管とほぼ同じ．</a:t>
            </a:r>
            <a:r>
              <a:rPr b="0" lang="en-US" sz="1800" spc="-1" strike="noStrike">
                <a:solidFill>
                  <a:srgbClr val="000099"/>
                </a:solidFill>
                <a:latin typeface="Times New Roman"/>
                <a:ea typeface="HG丸ｺﾞｼｯｸM-PRO"/>
              </a:rPr>
              <a:t>Ranz-Marshal </a:t>
            </a:r>
            <a:r>
              <a:rPr b="0" lang="ja-JP" sz="1800" spc="-1" strike="noStrike">
                <a:solidFill>
                  <a:srgbClr val="000099"/>
                </a:solidFill>
                <a:latin typeface="Times New Roman"/>
                <a:ea typeface="HG丸ｺﾞｼｯｸM-PRO"/>
              </a:rPr>
              <a:t>が</a:t>
            </a:r>
            <a:r>
              <a:rPr b="0" lang="ja-JP" sz="1800" spc="-1" strike="noStrike">
                <a:solidFill>
                  <a:srgbClr val="ff0000"/>
                </a:solidFill>
                <a:latin typeface="Times New Roman"/>
                <a:ea typeface="HG丸ｺﾞｼｯｸM-PRO"/>
              </a:rPr>
              <a:t>超</a:t>
            </a:r>
            <a:r>
              <a:rPr b="0" lang="ja-JP" sz="1800" spc="-1" strike="noStrike">
                <a:solidFill>
                  <a:srgbClr val="000099"/>
                </a:solidFill>
                <a:latin typeface="Times New Roman"/>
                <a:ea typeface="HG丸ｺﾞｼｯｸM-PRO"/>
              </a:rPr>
              <a:t>有名．気泡の凝縮問題などにも応用できる。</a:t>
            </a:r>
            <a:endParaRPr b="0" lang="en-US" sz="1800" spc="-1" strike="noStrike">
              <a:solidFill>
                <a:srgbClr val="000000"/>
              </a:solidFill>
              <a:latin typeface="Arial"/>
            </a:endParaRPr>
          </a:p>
        </p:txBody>
      </p:sp>
      <p:graphicFrame>
        <p:nvGraphicFramePr>
          <p:cNvPr id="1491" name="Object 4"/>
          <p:cNvGraphicFramePr/>
          <p:nvPr/>
        </p:nvGraphicFramePr>
        <p:xfrm>
          <a:off x="2565360" y="2133720"/>
          <a:ext cx="2374200" cy="672480"/>
        </p:xfrm>
        <a:graphic>
          <a:graphicData uri="http://schemas.openxmlformats.org/presentationml/2006/ole">
            <p:oleObj progId="Equation.DSMT4" r:id="rId1" spid="">
              <p:embed/>
              <p:pic>
                <p:nvPicPr>
                  <p:cNvPr id="1492" name="Object 4" descr=""/>
                  <p:cNvPicPr/>
                  <p:nvPr/>
                </p:nvPicPr>
                <p:blipFill>
                  <a:blip r:embed="rId2"/>
                  <a:stretch/>
                </p:blipFill>
                <p:spPr>
                  <a:xfrm>
                    <a:off x="2565360" y="2133720"/>
                    <a:ext cx="2374200" cy="672480"/>
                  </a:xfrm>
                  <a:prstGeom prst="rect">
                    <a:avLst/>
                  </a:prstGeom>
                  <a:ln w="0">
                    <a:noFill/>
                  </a:ln>
                </p:spPr>
              </p:pic>
            </p:oleObj>
          </a:graphicData>
        </a:graphic>
      </p:graphicFrame>
      <p:graphicFrame>
        <p:nvGraphicFramePr>
          <p:cNvPr id="1493" name="Object 5"/>
          <p:cNvGraphicFramePr/>
          <p:nvPr/>
        </p:nvGraphicFramePr>
        <p:xfrm>
          <a:off x="2362320" y="5575320"/>
          <a:ext cx="2971080" cy="672480"/>
        </p:xfrm>
        <a:graphic>
          <a:graphicData uri="http://schemas.openxmlformats.org/presentationml/2006/ole">
            <p:oleObj progId="Equation.DSMT4" r:id="rId3" spid="">
              <p:embed/>
              <p:pic>
                <p:nvPicPr>
                  <p:cNvPr id="1494" name="Object 5" descr=""/>
                  <p:cNvPicPr/>
                  <p:nvPr/>
                </p:nvPicPr>
                <p:blipFill>
                  <a:blip r:embed="rId4"/>
                  <a:stretch/>
                </p:blipFill>
                <p:spPr>
                  <a:xfrm>
                    <a:off x="2362320" y="5575320"/>
                    <a:ext cx="2971080" cy="672480"/>
                  </a:xfrm>
                  <a:prstGeom prst="rect">
                    <a:avLst/>
                  </a:prstGeom>
                  <a:ln w="0">
                    <a:noFill/>
                  </a:ln>
                </p:spPr>
              </p:pic>
            </p:oleObj>
          </a:graphicData>
        </a:graphic>
      </p:graphicFrame>
      <p:pic>
        <p:nvPicPr>
          <p:cNvPr id="1495" name="図 1" descr=""/>
          <p:cNvPicPr/>
          <p:nvPr/>
        </p:nvPicPr>
        <p:blipFill>
          <a:blip r:embed="rId5"/>
          <a:stretch/>
        </p:blipFill>
        <p:spPr>
          <a:xfrm>
            <a:off x="6948360" y="1845000"/>
            <a:ext cx="1916640" cy="119016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ja-JP" sz="3200" spc="-1" strike="noStrike">
                <a:solidFill>
                  <a:srgbClr val="000099"/>
                </a:solidFill>
                <a:latin typeface="Times New Roman"/>
                <a:ea typeface="HG丸ｺﾞｼｯｸM-PRO"/>
              </a:rPr>
              <a:t>計算手順のまとめ</a:t>
            </a:r>
            <a:endParaRPr b="0" lang="en-US" sz="3200" spc="-1" strike="noStrike">
              <a:solidFill>
                <a:srgbClr val="000000"/>
              </a:solidFill>
              <a:latin typeface="Arial"/>
            </a:endParaRPr>
          </a:p>
        </p:txBody>
      </p:sp>
      <p:sp>
        <p:nvSpPr>
          <p:cNvPr id="1497" name="PlaceHolder 2"/>
          <p:cNvSpPr>
            <a:spLocks noGrp="1"/>
          </p:cNvSpPr>
          <p:nvPr>
            <p:ph/>
          </p:nvPr>
        </p:nvSpPr>
        <p:spPr>
          <a:xfrm>
            <a:off x="152280" y="1219320"/>
            <a:ext cx="8838360" cy="4876200"/>
          </a:xfrm>
          <a:prstGeom prst="rect">
            <a:avLst/>
          </a:prstGeom>
          <a:noFill/>
          <a:ln w="0">
            <a:noFill/>
          </a:ln>
        </p:spPr>
        <p:txBody>
          <a:bodyPr numCol="1" spcCol="0" lIns="90000" rIns="90000" tIns="45000" bIns="45000" anchor="t">
            <a:noAutofit/>
          </a:bodyPr>
          <a:p>
            <a:pPr marL="380880" indent="-380880">
              <a:lnSpc>
                <a:spcPct val="100000"/>
              </a:lnSpc>
              <a:spcBef>
                <a:spcPts val="2401"/>
              </a:spcBef>
              <a:buClr>
                <a:srgbClr val="000099"/>
              </a:buClr>
              <a:buFont typeface="Wingdings" charset="2"/>
              <a:buAutoNum type="arabicPeriod"/>
            </a:pPr>
            <a:r>
              <a:rPr b="0" lang="ja-JP" sz="2400" spc="-1" strike="noStrike">
                <a:solidFill>
                  <a:srgbClr val="000099"/>
                </a:solidFill>
                <a:latin typeface="Times New Roman"/>
                <a:ea typeface="ＭＳ ゴシック"/>
              </a:rPr>
              <a:t>流れ場の確認、平板、管内、管外、</a:t>
            </a:r>
            <a:r>
              <a:rPr b="0" lang="en-US" sz="2400" spc="-1" strike="noStrike">
                <a:solidFill>
                  <a:srgbClr val="000099"/>
                </a:solidFill>
                <a:latin typeface="Times New Roman"/>
                <a:ea typeface="ＭＳ ゴシック"/>
              </a:rPr>
              <a:t>etc…</a:t>
            </a:r>
            <a:endParaRPr b="0" lang="en-US" sz="2400" spc="-1" strike="noStrike">
              <a:solidFill>
                <a:srgbClr val="000000"/>
              </a:solidFill>
              <a:latin typeface="Arial"/>
            </a:endParaRPr>
          </a:p>
          <a:p>
            <a:pPr marL="380880" indent="-380880">
              <a:lnSpc>
                <a:spcPct val="100000"/>
              </a:lnSpc>
              <a:spcBef>
                <a:spcPts val="2401"/>
              </a:spcBef>
              <a:buClr>
                <a:srgbClr val="000099"/>
              </a:buClr>
              <a:buFont typeface="Wingdings" charset="2"/>
              <a:buAutoNum type="arabicPeriod"/>
            </a:pPr>
            <a:r>
              <a:rPr b="0" lang="ja-JP" sz="2400" spc="-1" strike="noStrike">
                <a:solidFill>
                  <a:srgbClr val="000099"/>
                </a:solidFill>
                <a:latin typeface="Times New Roman"/>
                <a:ea typeface="ＭＳ ゴシック"/>
              </a:rPr>
              <a:t>層流かあるいは乱流か</a:t>
            </a:r>
            <a:endParaRPr b="0" lang="en-US" sz="2400" spc="-1" strike="noStrike">
              <a:solidFill>
                <a:srgbClr val="000000"/>
              </a:solidFill>
              <a:latin typeface="Arial"/>
            </a:endParaRPr>
          </a:p>
          <a:p>
            <a:pPr marL="380880" indent="-380880">
              <a:lnSpc>
                <a:spcPct val="100000"/>
              </a:lnSpc>
              <a:spcBef>
                <a:spcPts val="2401"/>
              </a:spcBef>
              <a:buClr>
                <a:srgbClr val="000099"/>
              </a:buClr>
              <a:buFont typeface="Wingdings" charset="2"/>
              <a:buAutoNum type="arabicPeriod"/>
            </a:pPr>
            <a:r>
              <a:rPr b="0" lang="ja-JP" sz="2400" spc="-1" strike="noStrike">
                <a:solidFill>
                  <a:srgbClr val="000099"/>
                </a:solidFill>
                <a:latin typeface="Times New Roman"/>
                <a:ea typeface="ＭＳ ゴシック"/>
              </a:rPr>
              <a:t>相関式を選定して</a:t>
            </a:r>
            <a:r>
              <a:rPr b="0" lang="en-US" sz="2400" spc="-1" strike="noStrike">
                <a:solidFill>
                  <a:srgbClr val="000099"/>
                </a:solidFill>
                <a:latin typeface="Times New Roman"/>
                <a:ea typeface="ＭＳ ゴシック"/>
              </a:rPr>
              <a:t>Nu</a:t>
            </a:r>
            <a:r>
              <a:rPr b="0" lang="ja-JP" sz="2400" spc="-1" strike="noStrike">
                <a:solidFill>
                  <a:srgbClr val="000099"/>
                </a:solidFill>
                <a:latin typeface="Times New Roman"/>
                <a:ea typeface="ＭＳ ゴシック"/>
              </a:rPr>
              <a:t>を計算</a:t>
            </a:r>
            <a:endParaRPr b="0" lang="en-US" sz="2400" spc="-1" strike="noStrike">
              <a:solidFill>
                <a:srgbClr val="000000"/>
              </a:solidFill>
              <a:latin typeface="Arial"/>
            </a:endParaRPr>
          </a:p>
          <a:p>
            <a:pPr marL="380880" indent="-380880">
              <a:lnSpc>
                <a:spcPct val="100000"/>
              </a:lnSpc>
              <a:spcBef>
                <a:spcPts val="2401"/>
              </a:spcBef>
              <a:buClr>
                <a:srgbClr val="000099"/>
              </a:buClr>
              <a:buFont typeface="Wingdings" charset="2"/>
              <a:buAutoNum type="arabicPeriod"/>
            </a:pPr>
            <a:r>
              <a:rPr b="0" lang="en-US" sz="2400" spc="-1" strike="noStrike">
                <a:solidFill>
                  <a:srgbClr val="000099"/>
                </a:solidFill>
                <a:latin typeface="Times New Roman"/>
                <a:ea typeface="ＭＳ ゴシック"/>
              </a:rPr>
              <a:t>Nu</a:t>
            </a:r>
            <a:r>
              <a:rPr b="0" lang="ja-JP" sz="2400" spc="-1" strike="noStrike">
                <a:solidFill>
                  <a:srgbClr val="000099"/>
                </a:solidFill>
                <a:latin typeface="Times New Roman"/>
                <a:ea typeface="ＭＳ ゴシック"/>
              </a:rPr>
              <a:t>より</a:t>
            </a:r>
            <a:r>
              <a:rPr b="0" lang="en-US" sz="2400" spc="-1" strike="noStrike">
                <a:solidFill>
                  <a:srgbClr val="000099"/>
                </a:solidFill>
                <a:latin typeface="Times New Roman"/>
                <a:ea typeface="ＭＳ ゴシック"/>
              </a:rPr>
              <a:t>h</a:t>
            </a:r>
            <a:r>
              <a:rPr b="0" lang="ja-JP" sz="2400" spc="-1" strike="noStrike">
                <a:solidFill>
                  <a:srgbClr val="000099"/>
                </a:solidFill>
                <a:latin typeface="Times New Roman"/>
                <a:ea typeface="ＭＳ ゴシック"/>
              </a:rPr>
              <a:t>を計算</a:t>
            </a:r>
            <a:endParaRPr b="0" lang="en-US" sz="2400" spc="-1" strike="noStrike">
              <a:solidFill>
                <a:srgbClr val="000000"/>
              </a:solidFill>
              <a:latin typeface="Arial"/>
            </a:endParaRPr>
          </a:p>
          <a:p>
            <a:pPr marL="380880" indent="-380880">
              <a:lnSpc>
                <a:spcPct val="100000"/>
              </a:lnSpc>
              <a:spcBef>
                <a:spcPts val="2401"/>
              </a:spcBef>
              <a:buClr>
                <a:srgbClr val="000099"/>
              </a:buClr>
              <a:buFont typeface="Wingdings" charset="2"/>
              <a:buAutoNum type="arabicPeriod"/>
            </a:pPr>
            <a:r>
              <a:rPr b="0" lang="en-US" sz="2400" spc="-1" strike="noStrike">
                <a:solidFill>
                  <a:srgbClr val="000099"/>
                </a:solidFill>
                <a:latin typeface="Times New Roman"/>
                <a:ea typeface="ＭＳ ゴシック"/>
              </a:rPr>
              <a:t>q=h</a:t>
            </a:r>
            <a:r>
              <a:rPr b="0" lang="en-US" sz="2400" spc="-1" strike="noStrike">
                <a:solidFill>
                  <a:srgbClr val="000099"/>
                </a:solidFill>
                <a:latin typeface="Symbol"/>
                <a:ea typeface="ＭＳ ゴシック"/>
              </a:rPr>
              <a:t>D</a:t>
            </a:r>
            <a:r>
              <a:rPr b="0" lang="en-US" sz="2400" spc="-1" strike="noStrike">
                <a:solidFill>
                  <a:srgbClr val="000099"/>
                </a:solidFill>
                <a:latin typeface="Times New Roman"/>
                <a:ea typeface="ＭＳ ゴシック"/>
              </a:rPr>
              <a:t>T</a:t>
            </a:r>
            <a:r>
              <a:rPr b="0" lang="ja-JP" sz="2400" spc="-1" strike="noStrike">
                <a:solidFill>
                  <a:srgbClr val="000099"/>
                </a:solidFill>
                <a:latin typeface="Times New Roman"/>
                <a:ea typeface="ＭＳ ゴシック"/>
              </a:rPr>
              <a:t>より熱流束を計算</a:t>
            </a:r>
            <a:endParaRPr b="0" lang="en-US" sz="24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宿題</a:t>
            </a:r>
            <a:endParaRPr b="0" lang="en-US" sz="3200" spc="-1" strike="noStrike">
              <a:solidFill>
                <a:srgbClr val="000000"/>
              </a:solidFill>
              <a:latin typeface="Arial"/>
            </a:endParaRPr>
          </a:p>
        </p:txBody>
      </p:sp>
      <p:sp>
        <p:nvSpPr>
          <p:cNvPr id="1499"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dblStrike">
                <a:solidFill>
                  <a:srgbClr val="000099"/>
                </a:solidFill>
                <a:latin typeface="Times New Roman"/>
                <a:ea typeface="HG丸ｺﾞｼｯｸM-PRO"/>
              </a:rPr>
              <a:t>演習</a:t>
            </a:r>
            <a:r>
              <a:rPr b="0" lang="en-US" sz="2000" spc="-1" strike="dblStrike">
                <a:solidFill>
                  <a:srgbClr val="000099"/>
                </a:solidFill>
                <a:latin typeface="Times New Roman"/>
                <a:ea typeface="HG丸ｺﾞｼｯｸM-PRO"/>
              </a:rPr>
              <a:t>5.1</a:t>
            </a:r>
            <a:r>
              <a:rPr b="0" lang="ja-JP" sz="2000" spc="-1" strike="dblStrike">
                <a:solidFill>
                  <a:srgbClr val="000099"/>
                </a:solidFill>
                <a:latin typeface="Times New Roman"/>
                <a:ea typeface="HG丸ｺﾞｼｯｸM-PRO"/>
              </a:rPr>
              <a:t>～</a:t>
            </a:r>
            <a:r>
              <a:rPr b="0" lang="en-US" sz="2000" spc="-1" strike="dblStrike">
                <a:solidFill>
                  <a:srgbClr val="000099"/>
                </a:solidFill>
                <a:latin typeface="Times New Roman"/>
                <a:ea typeface="HG丸ｺﾞｼｯｸM-PRO"/>
              </a:rPr>
              <a:t>5.2</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第５章の演習問題</a:t>
            </a:r>
            <a:r>
              <a:rPr b="0" lang="en-US" sz="2000" spc="-1" strike="noStrike">
                <a:solidFill>
                  <a:srgbClr val="000099"/>
                </a:solidFill>
                <a:latin typeface="Times New Roman"/>
                <a:ea typeface="HG丸ｺﾞｼｯｸM-PRO"/>
              </a:rPr>
              <a:t>[4]</a:t>
            </a:r>
            <a:r>
              <a:rPr b="0" lang="ja-JP" sz="2000" spc="-1" strike="noStrike">
                <a:solidFill>
                  <a:srgbClr val="000099"/>
                </a:solidFill>
                <a:latin typeface="Times New Roman"/>
                <a:ea typeface="HG丸ｺﾞｼｯｸM-PRO"/>
              </a:rPr>
              <a:t>と</a:t>
            </a:r>
            <a:r>
              <a:rPr b="0" lang="en-US" sz="2000" spc="-1" strike="noStrike">
                <a:solidFill>
                  <a:srgbClr val="000099"/>
                </a:solidFill>
                <a:latin typeface="Times New Roman"/>
                <a:ea typeface="HG丸ｺﾞｼｯｸM-PRO"/>
              </a:rPr>
              <a:t>[7]</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dblStrike">
                <a:solidFill>
                  <a:srgbClr val="000099"/>
                </a:solidFill>
                <a:latin typeface="Times New Roman"/>
                <a:ea typeface="HG丸ｺﾞｼｯｸM-PRO"/>
              </a:rPr>
              <a:t>演習</a:t>
            </a:r>
            <a:r>
              <a:rPr b="0" lang="en-US" sz="2000" spc="-1" strike="dblStrike">
                <a:solidFill>
                  <a:srgbClr val="000099"/>
                </a:solidFill>
                <a:latin typeface="Times New Roman"/>
                <a:ea typeface="HG丸ｺﾞｼｯｸM-PRO"/>
              </a:rPr>
              <a:t>5.3</a:t>
            </a:r>
            <a:r>
              <a:rPr b="0" lang="ja-JP" sz="2000" spc="-1" strike="dblStrike">
                <a:solidFill>
                  <a:srgbClr val="000099"/>
                </a:solidFill>
                <a:latin typeface="Times New Roman"/>
                <a:ea typeface="HG丸ｺﾞｼｯｸM-PRO"/>
              </a:rPr>
              <a:t>～</a:t>
            </a:r>
            <a:r>
              <a:rPr b="0" lang="en-US" sz="2000" spc="-1" strike="dblStrike">
                <a:solidFill>
                  <a:srgbClr val="000099"/>
                </a:solidFill>
                <a:latin typeface="Times New Roman"/>
                <a:ea typeface="HG丸ｺﾞｼｯｸM-PRO"/>
              </a:rPr>
              <a:t>5.5</a:t>
            </a:r>
            <a:r>
              <a:rPr b="0" lang="ja-JP" sz="2000" spc="-1" strike="dblStrike">
                <a:solidFill>
                  <a:srgbClr val="000099"/>
                </a:solidFill>
                <a:latin typeface="Times New Roman"/>
                <a:ea typeface="HG丸ｺﾞｼｯｸM-PRO"/>
              </a:rPr>
              <a:t>（余力があれば）</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10</a:t>
            </a:r>
            <a:r>
              <a:rPr b="1" lang="ja-JP" sz="4000" spc="-1" strike="noStrike" cap="all">
                <a:solidFill>
                  <a:srgbClr val="000099"/>
                </a:solidFill>
                <a:latin typeface="Times New Roman"/>
                <a:ea typeface="HG丸ｺﾞｼｯｸM-PRO"/>
              </a:rPr>
              <a:t>回 自然対流熱伝達</a:t>
            </a:r>
            <a:endParaRPr b="0" lang="en-US" sz="4000" spc="-1" strike="noStrike">
              <a:solidFill>
                <a:srgbClr val="000000"/>
              </a:solidFill>
              <a:latin typeface="Arial"/>
            </a:endParaRPr>
          </a:p>
        </p:txBody>
      </p:sp>
      <p:sp>
        <p:nvSpPr>
          <p:cNvPr id="1501"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6. </a:t>
            </a:r>
            <a:r>
              <a:rPr b="1" lang="ja-JP" sz="3200" spc="-1" strike="noStrike">
                <a:solidFill>
                  <a:srgbClr val="000099"/>
                </a:solidFill>
                <a:latin typeface="Times New Roman"/>
                <a:ea typeface="HG丸ｺﾞｼｯｸM-PRO"/>
              </a:rPr>
              <a:t>自然対流熱伝達</a:t>
            </a:r>
            <a:endParaRPr b="0" lang="en-US" sz="3200" spc="-1" strike="noStrike">
              <a:solidFill>
                <a:srgbClr val="000000"/>
              </a:solidFill>
              <a:latin typeface="Arial"/>
            </a:endParaRPr>
          </a:p>
        </p:txBody>
      </p:sp>
      <p:sp>
        <p:nvSpPr>
          <p:cNvPr id="1503" name="PlaceHolder 2"/>
          <p:cNvSpPr>
            <a:spLocks noGrp="1"/>
          </p:cNvSpPr>
          <p:nvPr>
            <p:ph/>
          </p:nvPr>
        </p:nvSpPr>
        <p:spPr>
          <a:xfrm>
            <a:off x="152280" y="1371600"/>
            <a:ext cx="4799880" cy="495216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強制対流熱伝達：ポンプやファンで流れを駆動</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温度と独立に流れ場を解いてから温度場を解く；流れ場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温度場</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自然対流熱伝達：温度差に起因して密度差が生じ，重力によって自然に流れが駆動される．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en-US" sz="2000" spc="-1" strike="noStrike">
                <a:solidFill>
                  <a:srgbClr val="000099"/>
                </a:solidFill>
                <a:latin typeface="Times New Roman"/>
                <a:ea typeface="HG丸ｺﾞｼｯｸM-PRO"/>
              </a:rPr>
              <a:t>Nu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h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q </a:t>
            </a:r>
            <a:r>
              <a:rPr b="0" lang="ja-JP" sz="2000" spc="-1" strike="noStrike">
                <a:solidFill>
                  <a:srgbClr val="000099"/>
                </a:solidFill>
                <a:latin typeface="Times New Roman"/>
                <a:ea typeface="HG丸ｺﾞｼｯｸM-PRO"/>
              </a:rPr>
              <a:t>は、強制対流と同じ。</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速度場が温度場に依存する；流れ場 </a:t>
            </a:r>
            <a:r>
              <a:rPr b="0" lang="en-US" sz="2000" spc="-1" strike="noStrike">
                <a:solidFill>
                  <a:srgbClr val="000099"/>
                </a:solidFill>
                <a:latin typeface="Times New Roman"/>
                <a:ea typeface="HG丸ｺﾞｼｯｸM-PRO"/>
              </a:rPr>
              <a:t>&amp; </a:t>
            </a:r>
            <a:r>
              <a:rPr b="0" lang="ja-JP" sz="2000" spc="-1" strike="noStrike">
                <a:solidFill>
                  <a:srgbClr val="000099"/>
                </a:solidFill>
                <a:latin typeface="Times New Roman"/>
                <a:ea typeface="HG丸ｺﾞｼｯｸM-PRO"/>
              </a:rPr>
              <a:t>温度場を連立して解く．数学的には強制対流よりやや難しい．</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流速が遅い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強制対流より伝熱量が小さい</a:t>
            </a:r>
            <a:endParaRPr b="0" lang="en-US" sz="2000" spc="-1" strike="noStrike">
              <a:solidFill>
                <a:srgbClr val="000000"/>
              </a:solidFill>
              <a:latin typeface="Arial"/>
            </a:endParaRPr>
          </a:p>
        </p:txBody>
      </p:sp>
      <p:pic>
        <p:nvPicPr>
          <p:cNvPr id="1504" name="Picture 4" descr=""/>
          <p:cNvPicPr/>
          <p:nvPr/>
        </p:nvPicPr>
        <p:blipFill>
          <a:blip r:embed="rId1"/>
          <a:stretch/>
        </p:blipFill>
        <p:spPr>
          <a:xfrm>
            <a:off x="4943520" y="1828800"/>
            <a:ext cx="4199760" cy="3560040"/>
          </a:xfrm>
          <a:prstGeom prst="rect">
            <a:avLst/>
          </a:prstGeom>
          <a:ln w="0">
            <a:noFill/>
          </a:ln>
        </p:spPr>
      </p:pic>
      <p:graphicFrame>
        <p:nvGraphicFramePr>
          <p:cNvPr id="1505" name="Object 5"/>
          <p:cNvGraphicFramePr/>
          <p:nvPr/>
        </p:nvGraphicFramePr>
        <p:xfrm>
          <a:off x="4781520" y="5516640"/>
          <a:ext cx="3809160" cy="672480"/>
        </p:xfrm>
        <a:graphic>
          <a:graphicData uri="http://schemas.openxmlformats.org/presentationml/2006/ole">
            <p:oleObj progId="Equation.DSMT4" r:id="rId2" spid="">
              <p:embed/>
              <p:pic>
                <p:nvPicPr>
                  <p:cNvPr id="1506" name="Object 5" descr=""/>
                  <p:cNvPicPr/>
                  <p:nvPr/>
                </p:nvPicPr>
                <p:blipFill>
                  <a:blip r:embed="rId3"/>
                  <a:stretch/>
                </p:blipFill>
                <p:spPr>
                  <a:xfrm>
                    <a:off x="4781520" y="5516640"/>
                    <a:ext cx="3809160" cy="67248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6.1 </a:t>
            </a:r>
            <a:r>
              <a:rPr b="1" lang="ja-JP" sz="3200" spc="-1" strike="noStrike">
                <a:solidFill>
                  <a:srgbClr val="000099"/>
                </a:solidFill>
                <a:latin typeface="Times New Roman"/>
                <a:ea typeface="HG丸ｺﾞｼｯｸM-PRO"/>
              </a:rPr>
              <a:t>鉛直平板に沿う自然対流熱伝達</a:t>
            </a:r>
            <a:endParaRPr b="0" lang="en-US" sz="3200" spc="-1" strike="noStrike">
              <a:solidFill>
                <a:srgbClr val="000000"/>
              </a:solidFill>
              <a:latin typeface="Arial"/>
            </a:endParaRPr>
          </a:p>
        </p:txBody>
      </p:sp>
      <p:sp>
        <p:nvSpPr>
          <p:cNvPr id="1508" name="PlaceHolder 2"/>
          <p:cNvSpPr>
            <a:spLocks noGrp="1"/>
          </p:cNvSpPr>
          <p:nvPr>
            <p:ph/>
          </p:nvPr>
        </p:nvSpPr>
        <p:spPr>
          <a:xfrm>
            <a:off x="152280" y="990720"/>
            <a:ext cx="6247800" cy="5333400"/>
          </a:xfrm>
          <a:prstGeom prst="rect">
            <a:avLst/>
          </a:prstGeom>
          <a:noFill/>
          <a:ln w="0">
            <a:noFill/>
          </a:ln>
        </p:spPr>
        <p:txBody>
          <a:bodyPr numCol="1" spcCol="0" lIns="90000" rIns="90000" tIns="45000" bIns="45000" anchor="t">
            <a:noAutofit/>
          </a:bodyPr>
          <a:p>
            <a:pPr marL="343080" indent="0">
              <a:lnSpc>
                <a:spcPct val="90000"/>
              </a:lnSpc>
              <a:spcBef>
                <a:spcPts val="901"/>
              </a:spcBef>
              <a:buNone/>
              <a:tabLst>
                <a:tab algn="l" pos="0"/>
              </a:tabLst>
            </a:pPr>
            <a:r>
              <a:rPr b="0" lang="en-US" sz="1800" spc="-1" strike="noStrike">
                <a:solidFill>
                  <a:srgbClr val="000099"/>
                </a:solidFill>
                <a:latin typeface="Times New Roman"/>
                <a:ea typeface="HG丸ｺﾞｼｯｸM-PRO"/>
              </a:rPr>
              <a:t>(1) </a:t>
            </a:r>
            <a:r>
              <a:rPr b="0" lang="ja-JP" sz="1800" spc="-1" strike="noStrike">
                <a:solidFill>
                  <a:srgbClr val="000099"/>
                </a:solidFill>
                <a:latin typeface="Times New Roman"/>
                <a:ea typeface="HG丸ｺﾞｼｯｸM-PRO"/>
              </a:rPr>
              <a:t>支配方程式</a:t>
            </a:r>
            <a:endParaRPr b="0" lang="en-US" sz="1800" spc="-1" strike="noStrike">
              <a:solidFill>
                <a:srgbClr val="000000"/>
              </a:solidFill>
              <a:latin typeface="Arial"/>
            </a:endParaRPr>
          </a:p>
          <a:p>
            <a:pPr marL="343080" indent="-343080">
              <a:lnSpc>
                <a:spcPct val="9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定常 </a:t>
            </a:r>
            <a:r>
              <a:rPr b="0" lang="en-US" sz="1800" spc="-1" strike="noStrike">
                <a:solidFill>
                  <a:srgbClr val="000099"/>
                </a:solidFill>
                <a:latin typeface="Times New Roman"/>
                <a:ea typeface="HG丸ｺﾞｼｯｸM-PRO"/>
              </a:rPr>
              <a:t>&amp; </a:t>
            </a:r>
            <a:r>
              <a:rPr b="0" lang="ja-JP" sz="1800" spc="-1" strike="noStrike">
                <a:solidFill>
                  <a:srgbClr val="000099"/>
                </a:solidFill>
                <a:latin typeface="Times New Roman"/>
                <a:ea typeface="HG丸ｺﾞｼｯｸM-PRO"/>
              </a:rPr>
              <a:t>層流 </a:t>
            </a:r>
            <a:r>
              <a:rPr b="0" lang="en-US" sz="1800" spc="-1" strike="noStrike">
                <a:solidFill>
                  <a:srgbClr val="000099"/>
                </a:solidFill>
                <a:latin typeface="Wingdings"/>
                <a:ea typeface="HG丸ｺﾞｼｯｸM-PRO"/>
              </a:rPr>
              <a:t></a:t>
            </a:r>
            <a:r>
              <a:rPr b="0" lang="en-US" sz="1800" spc="-1" strike="noStrike">
                <a:solidFill>
                  <a:srgbClr val="000099"/>
                </a:solidFill>
                <a:latin typeface="Times New Roman"/>
                <a:ea typeface="HG丸ｺﾞｼｯｸM-PRO"/>
              </a:rPr>
              <a:t> 境界層近似適用可</a:t>
            </a:r>
            <a:endParaRPr b="0" lang="en-US" sz="1800" spc="-1" strike="noStrike">
              <a:solidFill>
                <a:srgbClr val="000000"/>
              </a:solidFill>
              <a:latin typeface="Arial"/>
            </a:endParaRPr>
          </a:p>
          <a:p>
            <a:pPr indent="0">
              <a:lnSpc>
                <a:spcPct val="90000"/>
              </a:lnSpc>
              <a:spcBef>
                <a:spcPts val="901"/>
              </a:spcBef>
              <a:buNone/>
              <a:tabLst>
                <a:tab algn="l" pos="0"/>
              </a:tabLst>
            </a:pPr>
            <a:endParaRPr b="0" lang="en-US" sz="1800" spc="-1" strike="noStrike">
              <a:solidFill>
                <a:srgbClr val="000000"/>
              </a:solidFill>
              <a:latin typeface="Arial"/>
            </a:endParaRPr>
          </a:p>
          <a:p>
            <a:pPr indent="0">
              <a:lnSpc>
                <a:spcPct val="90000"/>
              </a:lnSpc>
              <a:spcBef>
                <a:spcPts val="901"/>
              </a:spcBef>
              <a:buNone/>
              <a:tabLst>
                <a:tab algn="l" pos="0"/>
              </a:tabLst>
            </a:pPr>
            <a:endParaRPr b="0" lang="en-US" sz="1800" spc="-1" strike="noStrike">
              <a:solidFill>
                <a:srgbClr val="000000"/>
              </a:solidFill>
              <a:latin typeface="Arial"/>
            </a:endParaRPr>
          </a:p>
          <a:p>
            <a:pPr marL="343080" indent="-343080">
              <a:lnSpc>
                <a:spcPct val="9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主流では流れがないので圧損はヘッド分だけ．</a:t>
            </a:r>
            <a:endParaRPr b="0" lang="en-US" sz="1800" spc="-1" strike="noStrike">
              <a:solidFill>
                <a:srgbClr val="000000"/>
              </a:solidFill>
              <a:latin typeface="Arial"/>
            </a:endParaRPr>
          </a:p>
          <a:p>
            <a:pPr indent="0">
              <a:lnSpc>
                <a:spcPct val="90000"/>
              </a:lnSpc>
              <a:spcBef>
                <a:spcPts val="901"/>
              </a:spcBef>
              <a:buNone/>
              <a:tabLst>
                <a:tab algn="l" pos="0"/>
              </a:tabLst>
            </a:pPr>
            <a:endParaRPr b="0" lang="en-US" sz="1800" spc="-1" strike="noStrike">
              <a:solidFill>
                <a:srgbClr val="000000"/>
              </a:solidFill>
              <a:latin typeface="Arial"/>
            </a:endParaRPr>
          </a:p>
          <a:p>
            <a:pPr indent="0">
              <a:lnSpc>
                <a:spcPct val="90000"/>
              </a:lnSpc>
              <a:spcBef>
                <a:spcPts val="901"/>
              </a:spcBef>
              <a:buNone/>
              <a:tabLst>
                <a:tab algn="l" pos="0"/>
              </a:tabLst>
            </a:pPr>
            <a:endParaRPr b="0" lang="en-US" sz="1800" spc="-1" strike="noStrike">
              <a:solidFill>
                <a:srgbClr val="000000"/>
              </a:solidFill>
              <a:latin typeface="Arial"/>
            </a:endParaRPr>
          </a:p>
          <a:p>
            <a:pPr marL="343080" indent="-343080">
              <a:lnSpc>
                <a:spcPct val="9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Boussinesqu </a:t>
            </a:r>
            <a:r>
              <a:rPr b="0" lang="ja-JP" sz="1800" spc="-1" strike="noStrike">
                <a:solidFill>
                  <a:srgbClr val="000099"/>
                </a:solidFill>
                <a:latin typeface="Times New Roman"/>
                <a:ea typeface="HG丸ｺﾞｼｯｸM-PRO"/>
              </a:rPr>
              <a:t>近似して上式と体膨張係数より，</a:t>
            </a:r>
            <a:r>
              <a:rPr b="0" lang="en-US" sz="1800" spc="-1" strike="noStrike">
                <a:solidFill>
                  <a:srgbClr val="000099"/>
                </a:solidFill>
                <a:latin typeface="Times New Roman"/>
                <a:ea typeface="HG丸ｺﾞｼｯｸM-PRO"/>
              </a:rPr>
              <a:t>NS </a:t>
            </a:r>
            <a:r>
              <a:rPr b="0" lang="ja-JP" sz="1800" spc="-1" strike="noStrike">
                <a:solidFill>
                  <a:srgbClr val="000099"/>
                </a:solidFill>
                <a:latin typeface="Times New Roman"/>
                <a:ea typeface="HG丸ｺﾞｼｯｸM-PRO"/>
              </a:rPr>
              <a:t>は・・</a:t>
            </a:r>
            <a:endParaRPr b="0" lang="en-US" sz="1800" spc="-1" strike="noStrike">
              <a:solidFill>
                <a:srgbClr val="000000"/>
              </a:solidFill>
              <a:latin typeface="Arial"/>
            </a:endParaRPr>
          </a:p>
          <a:p>
            <a:pPr indent="0">
              <a:lnSpc>
                <a:spcPct val="90000"/>
              </a:lnSpc>
              <a:spcBef>
                <a:spcPts val="901"/>
              </a:spcBef>
              <a:buNone/>
              <a:tabLst>
                <a:tab algn="l" pos="0"/>
              </a:tabLst>
            </a:pPr>
            <a:endParaRPr b="0" lang="en-US" sz="1800" spc="-1" strike="noStrike">
              <a:solidFill>
                <a:srgbClr val="000000"/>
              </a:solidFill>
              <a:latin typeface="Arial"/>
            </a:endParaRPr>
          </a:p>
          <a:p>
            <a:pPr indent="0">
              <a:lnSpc>
                <a:spcPct val="90000"/>
              </a:lnSpc>
              <a:spcBef>
                <a:spcPts val="901"/>
              </a:spcBef>
              <a:buNone/>
              <a:tabLst>
                <a:tab algn="l" pos="0"/>
              </a:tabLst>
            </a:pPr>
            <a:endParaRPr b="0" lang="en-US" sz="1800" spc="-1" strike="noStrike">
              <a:solidFill>
                <a:srgbClr val="000000"/>
              </a:solidFill>
              <a:latin typeface="Arial"/>
            </a:endParaRPr>
          </a:p>
          <a:p>
            <a:pPr indent="0">
              <a:lnSpc>
                <a:spcPct val="90000"/>
              </a:lnSpc>
              <a:spcBef>
                <a:spcPts val="901"/>
              </a:spcBef>
              <a:buNone/>
              <a:tabLst>
                <a:tab algn="l" pos="0"/>
              </a:tabLst>
            </a:pPr>
            <a:endParaRPr b="0" lang="en-US" sz="1800" spc="-1" strike="noStrike">
              <a:solidFill>
                <a:srgbClr val="000000"/>
              </a:solidFill>
              <a:latin typeface="Arial"/>
            </a:endParaRPr>
          </a:p>
          <a:p>
            <a:pPr marL="343080" indent="-343080">
              <a:lnSpc>
                <a:spcPct val="90000"/>
              </a:lnSpc>
              <a:spcBef>
                <a:spcPts val="901"/>
              </a:spcBef>
              <a:buClr>
                <a:srgbClr val="000099"/>
              </a:buClr>
              <a:buFont typeface="Wingdings" charset="2"/>
              <a:buChar char=""/>
              <a:tabLst>
                <a:tab algn="l" pos="0"/>
              </a:tabLst>
            </a:pPr>
            <a:r>
              <a:rPr b="0" lang="en-US" sz="1800" spc="-1" strike="noStrike">
                <a:solidFill>
                  <a:srgbClr val="000099"/>
                </a:solidFill>
                <a:latin typeface="Times New Roman"/>
                <a:ea typeface="HG丸ｺﾞｼｯｸM-PRO"/>
              </a:rPr>
              <a:t>NS </a:t>
            </a:r>
            <a:r>
              <a:rPr b="0" lang="ja-JP" sz="1800" spc="-1" strike="noStrike">
                <a:solidFill>
                  <a:srgbClr val="000099"/>
                </a:solidFill>
                <a:latin typeface="Times New Roman"/>
                <a:ea typeface="HG丸ｺﾞｼｯｸM-PRO"/>
              </a:rPr>
              <a:t>に </a:t>
            </a:r>
            <a:r>
              <a:rPr b="0" i="1" lang="en-US" sz="1800" spc="-1" strike="noStrike">
                <a:solidFill>
                  <a:srgbClr val="000099"/>
                </a:solidFill>
                <a:latin typeface="Times New Roman"/>
                <a:ea typeface="HG丸ｺﾞｼｯｸM-PRO"/>
              </a:rPr>
              <a:t>T</a:t>
            </a:r>
            <a:r>
              <a:rPr b="0" lang="en-US" sz="1800" spc="-1" strike="noStrike">
                <a:solidFill>
                  <a:srgbClr val="000099"/>
                </a:solidFill>
                <a:latin typeface="Times New Roman"/>
                <a:ea typeface="HG丸ｺﾞｼｯｸM-PRO"/>
              </a:rPr>
              <a:t> </a:t>
            </a:r>
            <a:r>
              <a:rPr b="0" lang="ja-JP" sz="1800" spc="-1" strike="noStrike">
                <a:solidFill>
                  <a:srgbClr val="000099"/>
                </a:solidFill>
                <a:latin typeface="Times New Roman"/>
                <a:ea typeface="HG丸ｺﾞｼｯｸM-PRO"/>
              </a:rPr>
              <a:t>が現れる．質量，運動量，エネルギー保存式を連立して </a:t>
            </a:r>
            <a:r>
              <a:rPr b="0" lang="en-US" sz="1800" spc="-1" strike="noStrike">
                <a:solidFill>
                  <a:srgbClr val="000099"/>
                </a:solidFill>
                <a:latin typeface="Times New Roman"/>
                <a:ea typeface="HG丸ｺﾞｼｯｸM-PRO"/>
              </a:rPr>
              <a:t>u, v, T </a:t>
            </a:r>
            <a:r>
              <a:rPr b="0" lang="ja-JP" sz="1800" spc="-1" strike="noStrike">
                <a:solidFill>
                  <a:srgbClr val="000099"/>
                </a:solidFill>
                <a:latin typeface="Times New Roman"/>
                <a:ea typeface="HG丸ｺﾞｼｯｸM-PRO"/>
              </a:rPr>
              <a:t>を同時に解かなければならない．強制対流熱伝達より少し難しい（数学的には）．</a:t>
            </a:r>
            <a:endParaRPr b="0" lang="en-US" sz="1800" spc="-1" strike="noStrike">
              <a:solidFill>
                <a:srgbClr val="000000"/>
              </a:solidFill>
              <a:latin typeface="Arial"/>
            </a:endParaRPr>
          </a:p>
        </p:txBody>
      </p:sp>
      <p:graphicFrame>
        <p:nvGraphicFramePr>
          <p:cNvPr id="1509" name="Object 4"/>
          <p:cNvGraphicFramePr/>
          <p:nvPr/>
        </p:nvGraphicFramePr>
        <p:xfrm>
          <a:off x="203040" y="1752480"/>
          <a:ext cx="6349320" cy="735840"/>
        </p:xfrm>
        <a:graphic>
          <a:graphicData uri="http://schemas.openxmlformats.org/presentationml/2006/ole">
            <p:oleObj progId="Equation.DSMT4" r:id="rId1" spid="">
              <p:embed/>
              <p:pic>
                <p:nvPicPr>
                  <p:cNvPr id="1510" name="Object 4" descr=""/>
                  <p:cNvPicPr/>
                  <p:nvPr/>
                </p:nvPicPr>
                <p:blipFill>
                  <a:blip r:embed="rId2"/>
                  <a:stretch/>
                </p:blipFill>
                <p:spPr>
                  <a:xfrm>
                    <a:off x="203040" y="1752480"/>
                    <a:ext cx="6349320" cy="735840"/>
                  </a:xfrm>
                  <a:prstGeom prst="rect">
                    <a:avLst/>
                  </a:prstGeom>
                  <a:ln w="0">
                    <a:noFill/>
                  </a:ln>
                </p:spPr>
              </p:pic>
            </p:oleObj>
          </a:graphicData>
        </a:graphic>
      </p:graphicFrame>
      <p:pic>
        <p:nvPicPr>
          <p:cNvPr id="1511" name="Picture 5" descr=""/>
          <p:cNvPicPr/>
          <p:nvPr/>
        </p:nvPicPr>
        <p:blipFill>
          <a:blip r:embed="rId3"/>
          <a:stretch/>
        </p:blipFill>
        <p:spPr>
          <a:xfrm>
            <a:off x="6554880" y="1600200"/>
            <a:ext cx="2417040" cy="4190400"/>
          </a:xfrm>
          <a:prstGeom prst="rect">
            <a:avLst/>
          </a:prstGeom>
          <a:ln w="0">
            <a:noFill/>
          </a:ln>
        </p:spPr>
      </p:pic>
      <p:graphicFrame>
        <p:nvGraphicFramePr>
          <p:cNvPr id="1512" name="Object 6"/>
          <p:cNvGraphicFramePr/>
          <p:nvPr/>
        </p:nvGraphicFramePr>
        <p:xfrm>
          <a:off x="2089080" y="2908440"/>
          <a:ext cx="1154880" cy="672480"/>
        </p:xfrm>
        <a:graphic>
          <a:graphicData uri="http://schemas.openxmlformats.org/presentationml/2006/ole">
            <p:oleObj progId="Equation.DSMT4" r:id="rId4" spid="">
              <p:embed/>
              <p:pic>
                <p:nvPicPr>
                  <p:cNvPr id="1513" name="Object 6" descr=""/>
                  <p:cNvPicPr/>
                  <p:nvPr/>
                </p:nvPicPr>
                <p:blipFill>
                  <a:blip r:embed="rId5"/>
                  <a:stretch/>
                </p:blipFill>
                <p:spPr>
                  <a:xfrm>
                    <a:off x="2089080" y="2908440"/>
                    <a:ext cx="1154880" cy="672480"/>
                  </a:xfrm>
                  <a:prstGeom prst="rect">
                    <a:avLst/>
                  </a:prstGeom>
                  <a:ln w="0">
                    <a:noFill/>
                  </a:ln>
                </p:spPr>
              </p:pic>
            </p:oleObj>
          </a:graphicData>
        </a:graphic>
      </p:graphicFrame>
      <p:graphicFrame>
        <p:nvGraphicFramePr>
          <p:cNvPr id="1514" name="Object 7"/>
          <p:cNvGraphicFramePr/>
          <p:nvPr/>
        </p:nvGraphicFramePr>
        <p:xfrm>
          <a:off x="501480" y="4191120"/>
          <a:ext cx="5396760" cy="735840"/>
        </p:xfrm>
        <a:graphic>
          <a:graphicData uri="http://schemas.openxmlformats.org/presentationml/2006/ole">
            <p:oleObj progId="Equation.DSMT4" r:id="rId6" spid="">
              <p:embed/>
              <p:pic>
                <p:nvPicPr>
                  <p:cNvPr id="1515" name="Object 7" descr=""/>
                  <p:cNvPicPr/>
                  <p:nvPr/>
                </p:nvPicPr>
                <p:blipFill>
                  <a:blip r:embed="rId7"/>
                  <a:stretch/>
                </p:blipFill>
                <p:spPr>
                  <a:xfrm>
                    <a:off x="501480" y="4191120"/>
                    <a:ext cx="5396760" cy="735840"/>
                  </a:xfrm>
                  <a:prstGeom prst="rect">
                    <a:avLst/>
                  </a:prstGeom>
                  <a:ln w="0">
                    <a:noFill/>
                  </a:ln>
                </p:spPr>
              </p:pic>
            </p:oleObj>
          </a:graphicData>
        </a:graphic>
      </p:graphicFrame>
      <p:sp>
        <p:nvSpPr>
          <p:cNvPr id="1516" name="角丸四角形 1"/>
          <p:cNvSpPr/>
          <p:nvPr/>
        </p:nvSpPr>
        <p:spPr>
          <a:xfrm>
            <a:off x="1979640" y="2908440"/>
            <a:ext cx="1367280" cy="672480"/>
          </a:xfrm>
          <a:prstGeom prst="roundRect">
            <a:avLst>
              <a:gd name="adj" fmla="val 16667"/>
            </a:avLst>
          </a:prstGeom>
          <a:noFill/>
          <a:ln w="38100">
            <a:solidFill>
              <a:srgbClr val="ff0000"/>
            </a:solidFill>
            <a:round/>
          </a:ln>
        </p:spPr>
        <p:style>
          <a:lnRef idx="0"/>
          <a:fillRef idx="0"/>
          <a:effectRef idx="0"/>
          <a:fontRef idx="minor"/>
        </p:style>
        <p:txBody>
          <a:bodyPr numCol="1" spcCol="0" lIns="90000" rIns="90000" tIns="45000" bIns="45000" anchor="t">
            <a:noAutofit/>
          </a:bodyPr>
          <a:p>
            <a:pPr algn="ctr">
              <a:lnSpc>
                <a:spcPct val="100000"/>
              </a:lnSpc>
              <a:tabLst>
                <a:tab algn="l" pos="0"/>
              </a:tabLst>
            </a:pPr>
            <a:endParaRPr b="1" lang="en-US" sz="1600" spc="-1" strike="noStrike">
              <a:solidFill>
                <a:srgbClr val="000000"/>
              </a:solidFill>
              <a:latin typeface="Times New Roman"/>
              <a:ea typeface="HG丸ｺﾞｼｯｸM-PRO"/>
            </a:endParaRPr>
          </a:p>
        </p:txBody>
      </p:sp>
    </p:spTree>
  </p:cSld>
  <mc:AlternateContent>
    <mc:Choice Requires="p14">
      <p:transition spd="slow" p14:dur="1500">
        <p:random/>
      </p:transition>
    </mc:Choice>
    <mc:Fallback>
      <p:transition spd="slow">
        <p:random/>
      </p:transition>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7"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(2) </a:t>
            </a:r>
            <a:r>
              <a:rPr b="1" lang="ja-JP" sz="3200" spc="-1" strike="noStrike">
                <a:solidFill>
                  <a:srgbClr val="000099"/>
                </a:solidFill>
                <a:latin typeface="Times New Roman"/>
                <a:ea typeface="HG丸ｺﾞｼｯｸM-PRO"/>
              </a:rPr>
              <a:t>無次元パラメーター</a:t>
            </a:r>
            <a:endParaRPr b="0" lang="en-US" sz="3200" spc="-1" strike="noStrike">
              <a:solidFill>
                <a:srgbClr val="000000"/>
              </a:solidFill>
              <a:latin typeface="Arial"/>
            </a:endParaRPr>
          </a:p>
        </p:txBody>
      </p:sp>
      <p:sp>
        <p:nvSpPr>
          <p:cNvPr id="1518"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en-US" sz="2000" spc="-1" strike="noStrike">
                <a:solidFill>
                  <a:srgbClr val="000099"/>
                </a:solidFill>
                <a:latin typeface="Times New Roman"/>
                <a:ea typeface="HG丸ｺﾞｼｯｸM-PRO"/>
              </a:rPr>
              <a:t>4.2</a:t>
            </a:r>
            <a:r>
              <a:rPr b="0" lang="ja-JP" sz="2000" spc="-1" strike="noStrike">
                <a:solidFill>
                  <a:srgbClr val="000099"/>
                </a:solidFill>
                <a:latin typeface="Times New Roman"/>
                <a:ea typeface="HG丸ｺﾞｼｯｸM-PRO"/>
              </a:rPr>
              <a:t>節の結果より・・</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次の形を使う場合の方が多い．</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en-US" sz="2000" spc="-1" strike="noStrike">
                <a:solidFill>
                  <a:srgbClr val="000099"/>
                </a:solidFill>
                <a:latin typeface="Times New Roman"/>
                <a:ea typeface="HG丸ｺﾞｼｯｸM-PRO"/>
              </a:rPr>
              <a:t>Nu = A Gr Pr</a:t>
            </a:r>
            <a:r>
              <a:rPr b="0" lang="en-US" sz="2000" spc="-1" strike="noStrike" baseline="30000">
                <a:solidFill>
                  <a:srgbClr val="000099"/>
                </a:solidFill>
                <a:latin typeface="Times New Roman"/>
                <a:ea typeface="HG丸ｺﾞｼｯｸM-PRO"/>
              </a:rPr>
              <a:t>0.5</a:t>
            </a:r>
            <a:r>
              <a:rPr b="0" lang="en-US" sz="2000" spc="-1" strike="noStrike">
                <a:solidFill>
                  <a:srgbClr val="000099"/>
                </a:solidFill>
                <a:latin typeface="Times New Roman"/>
                <a:ea typeface="HG丸ｺﾞｼｯｸM-PRO"/>
              </a:rPr>
              <a:t> = A (Ra/Pr) Pr</a:t>
            </a:r>
            <a:r>
              <a:rPr b="0" lang="en-US" sz="2000" spc="-1" strike="noStrike" baseline="30000">
                <a:solidFill>
                  <a:srgbClr val="000099"/>
                </a:solidFill>
                <a:latin typeface="Times New Roman"/>
                <a:ea typeface="HG丸ｺﾞｼｯｸM-PRO"/>
              </a:rPr>
              <a:t>0.5</a:t>
            </a:r>
            <a:r>
              <a:rPr b="0" lang="en-US" sz="2000" spc="-1" strike="noStrike">
                <a:solidFill>
                  <a:srgbClr val="000099"/>
                </a:solidFill>
                <a:latin typeface="Times New Roman"/>
                <a:ea typeface="HG丸ｺﾞｼｯｸM-PRO"/>
              </a:rPr>
              <a:t> = A Ra/Pr</a:t>
            </a:r>
            <a:r>
              <a:rPr b="0" lang="en-US" sz="2000" spc="-1" strike="noStrike" baseline="30000">
                <a:solidFill>
                  <a:srgbClr val="000099"/>
                </a:solidFill>
                <a:latin typeface="Times New Roman"/>
                <a:ea typeface="HG丸ｺﾞｼｯｸM-PRO"/>
              </a:rPr>
              <a:t>0.5</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層流境界層から乱流境界層への遷移条件</a:t>
            </a:r>
            <a:endParaRPr b="0" lang="en-US" sz="2000" spc="-1" strike="noStrike">
              <a:solidFill>
                <a:srgbClr val="000000"/>
              </a:solidFill>
              <a:latin typeface="Arial"/>
            </a:endParaRPr>
          </a:p>
        </p:txBody>
      </p:sp>
      <p:graphicFrame>
        <p:nvGraphicFramePr>
          <p:cNvPr id="1519" name="Object 4"/>
          <p:cNvGraphicFramePr/>
          <p:nvPr/>
        </p:nvGraphicFramePr>
        <p:xfrm>
          <a:off x="641520" y="1504800"/>
          <a:ext cx="5701680" cy="659520"/>
        </p:xfrm>
        <a:graphic>
          <a:graphicData uri="http://schemas.openxmlformats.org/presentationml/2006/ole">
            <p:oleObj progId="Equation.DSMT4" r:id="rId1" spid="">
              <p:embed/>
              <p:pic>
                <p:nvPicPr>
                  <p:cNvPr id="1520" name="Object 4" descr=""/>
                  <p:cNvPicPr/>
                  <p:nvPr/>
                </p:nvPicPr>
                <p:blipFill>
                  <a:blip r:embed="rId2"/>
                  <a:stretch/>
                </p:blipFill>
                <p:spPr>
                  <a:xfrm>
                    <a:off x="641520" y="1504800"/>
                    <a:ext cx="5701680" cy="659520"/>
                  </a:xfrm>
                  <a:prstGeom prst="rect">
                    <a:avLst/>
                  </a:prstGeom>
                  <a:ln w="0">
                    <a:noFill/>
                  </a:ln>
                </p:spPr>
              </p:pic>
            </p:oleObj>
          </a:graphicData>
        </a:graphic>
      </p:graphicFrame>
      <p:graphicFrame>
        <p:nvGraphicFramePr>
          <p:cNvPr id="1521" name="Object 5"/>
          <p:cNvGraphicFramePr/>
          <p:nvPr/>
        </p:nvGraphicFramePr>
        <p:xfrm>
          <a:off x="609480" y="3251160"/>
          <a:ext cx="5536440" cy="329400"/>
        </p:xfrm>
        <a:graphic>
          <a:graphicData uri="http://schemas.openxmlformats.org/presentationml/2006/ole">
            <p:oleObj progId="Equation.DSMT4" r:id="rId3" spid="">
              <p:embed/>
              <p:pic>
                <p:nvPicPr>
                  <p:cNvPr id="1522" name="Object 5" descr=""/>
                  <p:cNvPicPr/>
                  <p:nvPr/>
                </p:nvPicPr>
                <p:blipFill>
                  <a:blip r:embed="rId4"/>
                  <a:stretch/>
                </p:blipFill>
                <p:spPr>
                  <a:xfrm>
                    <a:off x="609480" y="3251160"/>
                    <a:ext cx="5536440" cy="329400"/>
                  </a:xfrm>
                  <a:prstGeom prst="rect">
                    <a:avLst/>
                  </a:prstGeom>
                  <a:ln w="0">
                    <a:noFill/>
                  </a:ln>
                </p:spPr>
              </p:pic>
            </p:oleObj>
          </a:graphicData>
        </a:graphic>
      </p:graphicFrame>
      <p:pic>
        <p:nvPicPr>
          <p:cNvPr id="1523" name="Picture 6" descr=""/>
          <p:cNvPicPr/>
          <p:nvPr/>
        </p:nvPicPr>
        <p:blipFill>
          <a:blip r:embed="rId5"/>
          <a:stretch/>
        </p:blipFill>
        <p:spPr>
          <a:xfrm>
            <a:off x="6400800" y="1523880"/>
            <a:ext cx="2417040" cy="4190400"/>
          </a:xfrm>
          <a:prstGeom prst="rect">
            <a:avLst/>
          </a:prstGeom>
          <a:ln w="0">
            <a:noFill/>
          </a:ln>
        </p:spPr>
      </p:pic>
      <p:graphicFrame>
        <p:nvGraphicFramePr>
          <p:cNvPr id="1524" name="Object 7"/>
          <p:cNvGraphicFramePr/>
          <p:nvPr/>
        </p:nvGraphicFramePr>
        <p:xfrm>
          <a:off x="2051640" y="5234760"/>
          <a:ext cx="1142280" cy="469080"/>
        </p:xfrm>
        <a:graphic>
          <a:graphicData uri="http://schemas.openxmlformats.org/presentationml/2006/ole">
            <p:oleObj progId="Equation.DSMT4" r:id="rId6" spid="">
              <p:embed/>
              <p:pic>
                <p:nvPicPr>
                  <p:cNvPr id="1525" name="Object 7" descr=""/>
                  <p:cNvPicPr/>
                  <p:nvPr/>
                </p:nvPicPr>
                <p:blipFill>
                  <a:blip r:embed="rId7"/>
                  <a:stretch/>
                </p:blipFill>
                <p:spPr>
                  <a:xfrm>
                    <a:off x="2051640" y="5234760"/>
                    <a:ext cx="1142280" cy="46908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対流伝熱に関する例題（</a:t>
            </a:r>
            <a:r>
              <a:rPr b="1" lang="ja-JP" sz="3200" spc="-1" strike="noStrike" u="sng">
                <a:solidFill>
                  <a:srgbClr val="ff0000"/>
                </a:solidFill>
                <a:uFillTx/>
                <a:latin typeface="Times New Roman"/>
                <a:ea typeface="HG丸ｺﾞｼｯｸM-PRO"/>
              </a:rPr>
              <a:t>演習</a:t>
            </a:r>
            <a:r>
              <a:rPr b="1" lang="en-US" sz="3200" spc="-1" strike="noStrike" u="sng">
                <a:solidFill>
                  <a:srgbClr val="ff0000"/>
                </a:solidFill>
                <a:uFillTx/>
                <a:latin typeface="Times New Roman"/>
                <a:ea typeface="HG丸ｺﾞｼｯｸM-PRO"/>
              </a:rPr>
              <a:t>1.2</a:t>
            </a:r>
            <a:r>
              <a:rPr b="1" lang="ja-JP" sz="3200" spc="-1" strike="noStrike">
                <a:solidFill>
                  <a:srgbClr val="000099"/>
                </a:solidFill>
                <a:latin typeface="Times New Roman"/>
                <a:ea typeface="HG丸ｺﾞｼｯｸM-PRO"/>
              </a:rPr>
              <a:t>）</a:t>
            </a:r>
            <a:endParaRPr b="0" lang="en-US" sz="3200" spc="-1" strike="noStrike">
              <a:solidFill>
                <a:srgbClr val="000000"/>
              </a:solidFill>
              <a:latin typeface="Arial"/>
            </a:endParaRPr>
          </a:p>
        </p:txBody>
      </p:sp>
      <p:sp>
        <p:nvSpPr>
          <p:cNvPr id="357" name="PlaceHolder 2"/>
          <p:cNvSpPr>
            <a:spLocks noGrp="1"/>
          </p:cNvSpPr>
          <p:nvPr>
            <p:ph/>
          </p:nvPr>
        </p:nvSpPr>
        <p:spPr>
          <a:xfrm>
            <a:off x="152280" y="990720"/>
            <a:ext cx="6400080" cy="5333400"/>
          </a:xfrm>
          <a:prstGeom prst="rect">
            <a:avLst/>
          </a:prstGeom>
          <a:noFill/>
          <a:ln w="0">
            <a:noFill/>
          </a:ln>
        </p:spPr>
        <p:txBody>
          <a:bodyPr numCol="1" spcCol="0" lIns="90000" rIns="90000" tIns="45000" bIns="45000" anchor="t">
            <a:noAutofit/>
          </a:bodyPr>
          <a:p>
            <a:pPr marL="343080" indent="-343080">
              <a:lnSpc>
                <a:spcPct val="11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温度が</a:t>
            </a:r>
            <a:r>
              <a:rPr b="0" lang="en-US" sz="1800" spc="-1" strike="noStrike">
                <a:solidFill>
                  <a:srgbClr val="000099"/>
                </a:solidFill>
                <a:latin typeface="Times New Roman"/>
                <a:ea typeface="HG丸ｺﾞｼｯｸM-PRO"/>
              </a:rPr>
              <a:t>100℃</a:t>
            </a:r>
            <a:r>
              <a:rPr b="0" lang="ja-JP" sz="1800" spc="-1" strike="noStrike">
                <a:solidFill>
                  <a:srgbClr val="000099"/>
                </a:solidFill>
                <a:latin typeface="Times New Roman"/>
                <a:ea typeface="HG丸ｺﾞｼｯｸM-PRO"/>
              </a:rPr>
              <a:t>の平板に沿って水が流れている．バルク温度は</a:t>
            </a:r>
            <a:r>
              <a:rPr b="0" lang="en-US" sz="1800" spc="-1" strike="noStrike">
                <a:solidFill>
                  <a:srgbClr val="000099"/>
                </a:solidFill>
                <a:latin typeface="Times New Roman"/>
                <a:ea typeface="HG丸ｺﾞｼｯｸM-PRO"/>
              </a:rPr>
              <a:t>20℃</a:t>
            </a:r>
            <a:r>
              <a:rPr b="0" lang="ja-JP" sz="1800" spc="-1" strike="noStrike">
                <a:solidFill>
                  <a:srgbClr val="000099"/>
                </a:solidFill>
                <a:latin typeface="Times New Roman"/>
                <a:ea typeface="HG丸ｺﾞｼｯｸM-PRO"/>
              </a:rPr>
              <a:t>で，温度境界層厚さを </a:t>
            </a:r>
            <a:r>
              <a:rPr b="0" lang="en-US" sz="1800" spc="-1" strike="noStrike">
                <a:solidFill>
                  <a:srgbClr val="000099"/>
                </a:solidFill>
                <a:latin typeface="Times New Roman"/>
                <a:ea typeface="HG丸ｺﾞｼｯｸM-PRO"/>
              </a:rPr>
              <a:t>d =1mm</a:t>
            </a:r>
            <a:r>
              <a:rPr b="0" lang="ja-JP" sz="1800" spc="-1" strike="noStrike">
                <a:solidFill>
                  <a:srgbClr val="000099"/>
                </a:solidFill>
                <a:latin typeface="Times New Roman"/>
                <a:ea typeface="HG丸ｺﾞｼｯｸM-PRO"/>
              </a:rPr>
              <a:t>とする．バルクの液温は一定，温度境界層内では液温が直線分布であるとき，壁から水への熱流束を求めよ．また熱伝達率は？</a:t>
            </a:r>
            <a:endParaRPr b="0" lang="en-US" sz="1800" spc="-1" strike="noStrike">
              <a:solidFill>
                <a:srgbClr val="000000"/>
              </a:solidFill>
              <a:latin typeface="Arial"/>
            </a:endParaRPr>
          </a:p>
          <a:p>
            <a:pPr indent="0">
              <a:lnSpc>
                <a:spcPct val="110000"/>
              </a:lnSpc>
              <a:spcBef>
                <a:spcPts val="1001"/>
              </a:spcBef>
              <a:buNone/>
              <a:tabLst>
                <a:tab algn="l" pos="0"/>
              </a:tabLst>
            </a:pPr>
            <a:endParaRPr b="0" lang="en-US" sz="2000" spc="-1" strike="noStrike">
              <a:solidFill>
                <a:srgbClr val="000000"/>
              </a:solidFill>
              <a:latin typeface="Arial"/>
            </a:endParaRPr>
          </a:p>
          <a:p>
            <a:pPr marL="343080" indent="-343080">
              <a:lnSpc>
                <a:spcPct val="110000"/>
              </a:lnSpc>
              <a:spcBef>
                <a:spcPts val="901"/>
              </a:spcBef>
              <a:buClr>
                <a:srgbClr val="000099"/>
              </a:buClr>
              <a:buFont typeface="Wingdings" charset="2"/>
              <a:buChar char=""/>
              <a:tabLst>
                <a:tab algn="l" pos="0"/>
              </a:tabLst>
            </a:pPr>
            <a:r>
              <a:rPr b="0" lang="ja-JP" sz="1800" spc="-1" strike="noStrike">
                <a:solidFill>
                  <a:srgbClr val="000099"/>
                </a:solidFill>
                <a:latin typeface="Times New Roman"/>
                <a:ea typeface="HG丸ｺﾞｼｯｸM-PRO"/>
              </a:rPr>
              <a:t>ヒント</a:t>
            </a:r>
            <a:endParaRPr b="0" lang="en-US" sz="1800" spc="-1" strike="noStrike">
              <a:solidFill>
                <a:srgbClr val="000000"/>
              </a:solidFill>
              <a:latin typeface="Arial"/>
            </a:endParaRPr>
          </a:p>
          <a:p>
            <a:pPr lvl="1" marL="743040" indent="-285840">
              <a:lnSpc>
                <a:spcPct val="11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壁面での温度勾配はすぐ計算できる。フーリエの法則より熱流束を求める。水の熱伝導率は教科書巻末の付表</a:t>
            </a:r>
            <a:r>
              <a:rPr b="0" lang="en-US" sz="2000" spc="-1" strike="noStrike">
                <a:solidFill>
                  <a:srgbClr val="000099"/>
                </a:solidFill>
                <a:latin typeface="Times New Roman"/>
                <a:ea typeface="HG丸ｺﾞｼｯｸM-PRO"/>
              </a:rPr>
              <a:t>A-2</a:t>
            </a:r>
            <a:r>
              <a:rPr b="0" lang="ja-JP" sz="2000" spc="-1" strike="noStrike">
                <a:solidFill>
                  <a:srgbClr val="000099"/>
                </a:solidFill>
                <a:latin typeface="Times New Roman"/>
                <a:ea typeface="HG丸ｺﾞｼｯｸM-PRO"/>
              </a:rPr>
              <a:t>を見る。</a:t>
            </a:r>
            <a:endParaRPr b="0" lang="en-US" sz="2000" spc="-1" strike="noStrike">
              <a:solidFill>
                <a:srgbClr val="000000"/>
              </a:solidFill>
              <a:latin typeface="Arial"/>
            </a:endParaRPr>
          </a:p>
          <a:p>
            <a:pPr lvl="1" marL="743040" indent="-285840">
              <a:lnSpc>
                <a:spcPct val="11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熱流束と温度差がわかっているから、熱伝達率の定義より、熱伝達率はすぐわかる。</a:t>
            </a:r>
            <a:endParaRPr b="0" lang="en-US" sz="2000" spc="-1" strike="noStrike">
              <a:solidFill>
                <a:srgbClr val="000000"/>
              </a:solidFill>
              <a:latin typeface="Arial"/>
            </a:endParaRPr>
          </a:p>
          <a:p>
            <a:pPr indent="0">
              <a:lnSpc>
                <a:spcPct val="110000"/>
              </a:lnSpc>
              <a:spcBef>
                <a:spcPts val="1001"/>
              </a:spcBef>
              <a:buNone/>
              <a:tabLst>
                <a:tab algn="l" pos="0"/>
              </a:tabLst>
            </a:pPr>
            <a:endParaRPr b="0" lang="en-US" sz="2000" spc="-1" strike="noStrike">
              <a:solidFill>
                <a:srgbClr val="000000"/>
              </a:solidFill>
              <a:latin typeface="Arial"/>
            </a:endParaRPr>
          </a:p>
          <a:p>
            <a:pPr lvl="1" marL="743040" indent="-285840">
              <a:lnSpc>
                <a:spcPct val="11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熱伝導と熱伝達の考え方の関係を理解してほしい。</a:t>
            </a:r>
            <a:endParaRPr b="0" lang="en-US" sz="2000" spc="-1" strike="noStrike">
              <a:solidFill>
                <a:srgbClr val="000000"/>
              </a:solidFill>
              <a:latin typeface="Arial"/>
            </a:endParaRPr>
          </a:p>
        </p:txBody>
      </p:sp>
      <p:grpSp>
        <p:nvGrpSpPr>
          <p:cNvPr id="358" name="Group 15"/>
          <p:cNvGrpSpPr/>
          <p:nvPr/>
        </p:nvGrpSpPr>
        <p:grpSpPr>
          <a:xfrm>
            <a:off x="6728040" y="1219320"/>
            <a:ext cx="2110320" cy="4800240"/>
            <a:chOff x="6728040" y="1219320"/>
            <a:chExt cx="2110320" cy="4800240"/>
          </a:xfrm>
        </p:grpSpPr>
        <p:sp>
          <p:nvSpPr>
            <p:cNvPr id="359" name="Rectangle 4"/>
            <p:cNvSpPr/>
            <p:nvPr/>
          </p:nvSpPr>
          <p:spPr>
            <a:xfrm>
              <a:off x="7010280" y="1600200"/>
              <a:ext cx="227880" cy="3809160"/>
            </a:xfrm>
            <a:prstGeom prst="rect">
              <a:avLst/>
            </a:prstGeom>
            <a:pattFill prst="ltUpDiag">
              <a:fgClr>
                <a:srgbClr val="000000"/>
              </a:fgClr>
              <a:bgClr>
                <a:srgbClr val="ffffff"/>
              </a:bgClr>
            </a:patt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60" name="Line 5"/>
            <p:cNvSpPr/>
            <p:nvPr/>
          </p:nvSpPr>
          <p:spPr>
            <a:xfrm flipV="1">
              <a:off x="73911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361" name="Line 6"/>
            <p:cNvSpPr/>
            <p:nvPr/>
          </p:nvSpPr>
          <p:spPr>
            <a:xfrm flipV="1">
              <a:off x="76197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362" name="Line 7"/>
            <p:cNvSpPr/>
            <p:nvPr/>
          </p:nvSpPr>
          <p:spPr>
            <a:xfrm flipV="1">
              <a:off x="78483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363" name="Line 8"/>
            <p:cNvSpPr/>
            <p:nvPr/>
          </p:nvSpPr>
          <p:spPr>
            <a:xfrm flipV="1">
              <a:off x="80769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364" name="Line 9"/>
            <p:cNvSpPr/>
            <p:nvPr/>
          </p:nvSpPr>
          <p:spPr>
            <a:xfrm flipV="1">
              <a:off x="8305560" y="5410080"/>
              <a:ext cx="360" cy="6094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t">
              <a:noAutofit/>
            </a:bodyPr>
            <a:p>
              <a:endParaRPr b="1" lang="en-US" sz="1600" spc="-1" strike="noStrike">
                <a:solidFill>
                  <a:srgbClr val="000000"/>
                </a:solidFill>
                <a:latin typeface="Times New Roman"/>
                <a:ea typeface="HG丸ｺﾞｼｯｸM-PRO"/>
              </a:endParaRPr>
            </a:p>
          </p:txBody>
        </p:sp>
        <p:sp>
          <p:nvSpPr>
            <p:cNvPr id="365" name="Arc 11"/>
            <p:cNvSpPr/>
            <p:nvPr/>
          </p:nvSpPr>
          <p:spPr>
            <a:xfrm flipV="1">
              <a:off x="7238880" y="1599480"/>
              <a:ext cx="456480" cy="3809160"/>
            </a:xfrm>
            <a:custGeom>
              <a:avLst/>
              <a:gdLst>
                <a:gd name="textAreaLeft" fmla="*/ 0 w 456480"/>
                <a:gd name="textAreaRight" fmla="*/ 457200 w 456480"/>
                <a:gd name="textAreaTop" fmla="*/ 360 h 3809160"/>
                <a:gd name="textAreaBottom" fmla="*/ 3810240 h 3809160"/>
              </a:gdLst>
              <a:ahLst/>
              <a:rect l="textAreaLeft" t="textAreaTop" r="textAreaRight" b="textAreaBottom"/>
              <a:pathLst>
                <a:path fill="none" w="21600" h="21600">
                  <a:moveTo>
                    <a:pt x="-1" y="0"/>
                  </a:moveTo>
                  <a:cubicBezTo>
                    <a:pt x="11929" y="0"/>
                    <a:pt x="21600" y="9670"/>
                    <a:pt x="21600" y="21600"/>
                  </a:cubicBezTo>
                </a:path>
                <a:path stroke="0" w="21600" h="21600">
                  <a:moveTo>
                    <a:pt x="-1" y="0"/>
                  </a:moveTo>
                  <a:cubicBezTo>
                    <a:pt x="11929" y="0"/>
                    <a:pt x="21600" y="9670"/>
                    <a:pt x="21600" y="21600"/>
                  </a:cubicBezTo>
                  <a:lnTo>
                    <a:pt x="0" y="21600"/>
                  </a:lnTo>
                  <a:close/>
                </a:path>
              </a:pathLst>
            </a:custGeom>
            <a:noFill/>
            <a:ln w="9525">
              <a:solidFill>
                <a:srgbClr val="000000"/>
              </a:solidFill>
              <a:round/>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366" name="Text Box 12"/>
            <p:cNvSpPr/>
            <p:nvPr/>
          </p:nvSpPr>
          <p:spPr>
            <a:xfrm>
              <a:off x="6728040" y="1219320"/>
              <a:ext cx="769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800" spc="-1" strike="noStrike">
                  <a:solidFill>
                    <a:schemeClr val="accent2"/>
                  </a:solidFill>
                  <a:latin typeface="Times New Roman"/>
                  <a:ea typeface="HG丸ｺﾞｼｯｸM-PRO"/>
                </a:rPr>
                <a:t>100℃</a:t>
              </a:r>
              <a:endParaRPr b="0" lang="en-US" sz="1800" spc="-1" strike="noStrike">
                <a:solidFill>
                  <a:srgbClr val="000000"/>
                </a:solidFill>
                <a:latin typeface="Arial"/>
              </a:endParaRPr>
            </a:p>
          </p:txBody>
        </p:sp>
        <p:sp>
          <p:nvSpPr>
            <p:cNvPr id="367" name="Text Box 13"/>
            <p:cNvSpPr/>
            <p:nvPr/>
          </p:nvSpPr>
          <p:spPr>
            <a:xfrm>
              <a:off x="8037720" y="2819520"/>
              <a:ext cx="655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800" spc="-1" strike="noStrike">
                  <a:solidFill>
                    <a:schemeClr val="accent2"/>
                  </a:solidFill>
                  <a:latin typeface="Times New Roman"/>
                  <a:ea typeface="HG丸ｺﾞｼｯｸM-PRO"/>
                </a:rPr>
                <a:t>20℃</a:t>
              </a:r>
              <a:endParaRPr b="0" lang="en-US" sz="1800" spc="-1" strike="noStrike">
                <a:solidFill>
                  <a:srgbClr val="000000"/>
                </a:solidFill>
                <a:latin typeface="Arial"/>
              </a:endParaRPr>
            </a:p>
          </p:txBody>
        </p:sp>
        <p:sp>
          <p:nvSpPr>
            <p:cNvPr id="368" name="Freeform 14"/>
            <p:cNvSpPr/>
            <p:nvPr/>
          </p:nvSpPr>
          <p:spPr>
            <a:xfrm>
              <a:off x="7238880" y="2133720"/>
              <a:ext cx="1599480" cy="608760"/>
            </a:xfrm>
            <a:custGeom>
              <a:avLst/>
              <a:gdLst>
                <a:gd name="textAreaLeft" fmla="*/ 0 w 1599480"/>
                <a:gd name="textAreaRight" fmla="*/ 1600200 w 1599480"/>
                <a:gd name="textAreaTop" fmla="*/ 0 h 608760"/>
                <a:gd name="textAreaBottom" fmla="*/ 609480 h 608760"/>
              </a:gdLst>
              <a:ahLst/>
              <a:rect l="textAreaLeft" t="textAreaTop" r="textAreaRight" b="textAreaBottom"/>
              <a:pathLst>
                <a:path w="1008" h="384">
                  <a:moveTo>
                    <a:pt x="0" y="0"/>
                  </a:moveTo>
                  <a:lnTo>
                    <a:pt x="288" y="384"/>
                  </a:lnTo>
                  <a:lnTo>
                    <a:pt x="1008" y="384"/>
                  </a:lnTo>
                </a:path>
              </a:pathLst>
            </a:custGeom>
            <a:noFill/>
            <a:ln w="9525">
              <a:solidFill>
                <a:srgbClr val="000000"/>
              </a:solidFill>
              <a:round/>
            </a:ln>
          </p:spPr>
          <p:style>
            <a:lnRef idx="0"/>
            <a:fillRef idx="0"/>
            <a:effectRef idx="0"/>
            <a:fontRef idx="minor"/>
          </p:style>
          <p:txBody>
            <a:bodyPr lIns="90000" rIns="90000" tIns="45000" bIns="45000" anchor="t">
              <a:noAutofit/>
            </a:bodyPr>
            <a:p>
              <a:pPr algn="ctr">
                <a:lnSpc>
                  <a:spcPct val="100000"/>
                </a:lnSpc>
              </a:pPr>
              <a:endParaRPr b="1" lang="en-US" sz="1600" spc="-1" strike="noStrike">
                <a:solidFill>
                  <a:srgbClr val="000000"/>
                </a:solidFill>
                <a:latin typeface="Times New Roman"/>
                <a:ea typeface="HG丸ｺﾞｼｯｸM-PRO"/>
              </a:endParaRPr>
            </a:p>
          </p:txBody>
        </p:sp>
      </p:grpSp>
    </p:spTree>
  </p:cSld>
  <mc:AlternateContent>
    <mc:Choice Requires="p14">
      <p:transition spd="slow" p14:dur="1500">
        <p:random/>
      </p:transition>
    </mc:Choice>
    <mc:Fallback>
      <p:transition spd="slow">
        <p:random/>
      </p:transition>
    </mc:Fallback>
  </mc:AlternateContent>
  <p:timing>
    <p:tnLst>
      <p:par>
        <p:cTn id="57" dur="indefinite" restart="never" nodeType="tmRoot">
          <p:childTnLst>
            <p:seq>
              <p:cTn id="58" dur="indefinite" nodeType="mainSeq">
                <p:childTnLst>
                  <p:par>
                    <p:cTn id="59" nodeType="clickEffect" fill="hold">
                      <p:stCondLst>
                        <p:cond delay="indefinite"/>
                      </p:stCondLst>
                      <p:childTnLst>
                        <p:par>
                          <p:cTn id="60" nodeType="withEffect" fill="hold">
                            <p:stCondLst>
                              <p:cond delay="0"/>
                            </p:stCondLst>
                            <p:childTnLst>
                              <p:par>
                                <p:cTn id="61" nodeType="clickEffect" fill="hold" presetClass="entr" presetID="18" presetSubtype="6">
                                  <p:stCondLst>
                                    <p:cond delay="0"/>
                                  </p:stCondLst>
                                  <p:childTnLst>
                                    <p:set>
                                      <p:cBhvr>
                                        <p:cTn id="62" dur="1" fill="hold">
                                          <p:stCondLst>
                                            <p:cond delay="0"/>
                                          </p:stCondLst>
                                        </p:cTn>
                                        <p:tgtEl>
                                          <p:spTgt spid="357">
                                            <p:txEl>
                                              <p:pRg st="0" end="0"/>
                                            </p:txEl>
                                          </p:spTgt>
                                        </p:tgtEl>
                                        <p:attrNameLst>
                                          <p:attrName>style.visibility</p:attrName>
                                        </p:attrNameLst>
                                      </p:cBhvr>
                                      <p:to>
                                        <p:strVal val="visible"/>
                                      </p:to>
                                    </p:set>
                                    <p:animEffect filter="strips(downRight)" transition="in">
                                      <p:cBhvr additive="repl">
                                        <p:cTn id="63" dur="500"/>
                                        <p:tgtEl>
                                          <p:spTgt spid="357">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nodeType="clickEffect" fill="hold" presetClass="entr" presetID="18" presetSubtype="6">
                                  <p:stCondLst>
                                    <p:cond delay="0"/>
                                  </p:stCondLst>
                                  <p:childTnLst>
                                    <p:set>
                                      <p:cBhvr>
                                        <p:cTn id="67" dur="1" fill="hold">
                                          <p:stCondLst>
                                            <p:cond delay="0"/>
                                          </p:stCondLst>
                                        </p:cTn>
                                        <p:tgtEl>
                                          <p:spTgt spid="357">
                                            <p:txEl>
                                              <p:pRg st="2" end="2"/>
                                            </p:txEl>
                                          </p:spTgt>
                                        </p:tgtEl>
                                        <p:attrNameLst>
                                          <p:attrName>style.visibility</p:attrName>
                                        </p:attrNameLst>
                                      </p:cBhvr>
                                      <p:to>
                                        <p:strVal val="visible"/>
                                      </p:to>
                                    </p:set>
                                    <p:animEffect filter="strips(downRight)" transition="in">
                                      <p:cBhvr additive="repl">
                                        <p:cTn id="68" dur="500"/>
                                        <p:tgtEl>
                                          <p:spTgt spid="357">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8" presetSubtype="6">
                                  <p:stCondLst>
                                    <p:cond delay="0"/>
                                  </p:stCondLst>
                                  <p:childTnLst>
                                    <p:set>
                                      <p:cBhvr>
                                        <p:cTn id="72" dur="1" fill="hold">
                                          <p:stCondLst>
                                            <p:cond delay="0"/>
                                          </p:stCondLst>
                                        </p:cTn>
                                        <p:tgtEl>
                                          <p:spTgt spid="357">
                                            <p:txEl>
                                              <p:pRg st="3" end="3"/>
                                            </p:txEl>
                                          </p:spTgt>
                                        </p:tgtEl>
                                        <p:attrNameLst>
                                          <p:attrName>style.visibility</p:attrName>
                                        </p:attrNameLst>
                                      </p:cBhvr>
                                      <p:to>
                                        <p:strVal val="visible"/>
                                      </p:to>
                                    </p:set>
                                    <p:animEffect filter="strips(downRight)" transition="in">
                                      <p:cBhvr additive="repl">
                                        <p:cTn id="73" dur="500"/>
                                        <p:tgtEl>
                                          <p:spTgt spid="357">
                                            <p:txEl>
                                              <p:pRg st="3" end="3"/>
                                            </p:txEl>
                                          </p:spTgt>
                                        </p:tgtEl>
                                      </p:cBhvr>
                                    </p:animEffec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8" presetSubtype="6">
                                  <p:stCondLst>
                                    <p:cond delay="0"/>
                                  </p:stCondLst>
                                  <p:childTnLst>
                                    <p:set>
                                      <p:cBhvr>
                                        <p:cTn id="77" dur="1" fill="hold">
                                          <p:stCondLst>
                                            <p:cond delay="0"/>
                                          </p:stCondLst>
                                        </p:cTn>
                                        <p:tgtEl>
                                          <p:spTgt spid="357">
                                            <p:txEl>
                                              <p:pRg st="4" end="4"/>
                                            </p:txEl>
                                          </p:spTgt>
                                        </p:tgtEl>
                                        <p:attrNameLst>
                                          <p:attrName>style.visibility</p:attrName>
                                        </p:attrNameLst>
                                      </p:cBhvr>
                                      <p:to>
                                        <p:strVal val="visible"/>
                                      </p:to>
                                    </p:set>
                                    <p:animEffect filter="strips(downRight)" transition="in">
                                      <p:cBhvr additive="repl">
                                        <p:cTn id="78" dur="500"/>
                                        <p:tgtEl>
                                          <p:spTgt spid="357">
                                            <p:txEl>
                                              <p:pRg st="4" end="4"/>
                                            </p:txEl>
                                          </p:spTgt>
                                        </p:tgtEl>
                                      </p:cBhvr>
                                    </p:animEffec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8" presetSubtype="6">
                                  <p:stCondLst>
                                    <p:cond delay="0"/>
                                  </p:stCondLst>
                                  <p:childTnLst>
                                    <p:set>
                                      <p:cBhvr>
                                        <p:cTn id="82" dur="1" fill="hold">
                                          <p:stCondLst>
                                            <p:cond delay="0"/>
                                          </p:stCondLst>
                                        </p:cTn>
                                        <p:tgtEl>
                                          <p:spTgt spid="357">
                                            <p:txEl>
                                              <p:pRg st="6" end="6"/>
                                            </p:txEl>
                                          </p:spTgt>
                                        </p:tgtEl>
                                        <p:attrNameLst>
                                          <p:attrName>style.visibility</p:attrName>
                                        </p:attrNameLst>
                                      </p:cBhvr>
                                      <p:to>
                                        <p:strVal val="visible"/>
                                      </p:to>
                                    </p:set>
                                    <p:animEffect filter="strips(downRight)" transition="in">
                                      <p:cBhvr additive="repl">
                                        <p:cTn id="83" dur="500"/>
                                        <p:tgtEl>
                                          <p:spTgt spid="357">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6"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6.1.2 </a:t>
            </a:r>
            <a:r>
              <a:rPr b="1" lang="ja-JP" sz="3200" spc="-1" strike="noStrike">
                <a:solidFill>
                  <a:srgbClr val="000099"/>
                </a:solidFill>
                <a:latin typeface="Times New Roman"/>
                <a:ea typeface="HG丸ｺﾞｼｯｸM-PRO"/>
              </a:rPr>
              <a:t>自然対流</a:t>
            </a:r>
            <a:r>
              <a:rPr b="1" lang="ja-JP" sz="3200" spc="-1" strike="noStrike">
                <a:solidFill>
                  <a:srgbClr val="ff0000"/>
                </a:solidFill>
                <a:latin typeface="Times New Roman"/>
                <a:ea typeface="HG丸ｺﾞｼｯｸM-PRO"/>
              </a:rPr>
              <a:t>層流</a:t>
            </a:r>
            <a:r>
              <a:rPr b="1" lang="ja-JP" sz="3200" spc="-1" strike="noStrike">
                <a:solidFill>
                  <a:srgbClr val="000099"/>
                </a:solidFill>
                <a:latin typeface="Times New Roman"/>
                <a:ea typeface="HG丸ｺﾞｼｯｸM-PRO"/>
              </a:rPr>
              <a:t>熱伝達 </a:t>
            </a:r>
            <a:r>
              <a:rPr b="1" lang="en-US" sz="3200" spc="-1" strike="noStrike">
                <a:solidFill>
                  <a:srgbClr val="000099"/>
                </a:solidFill>
                <a:latin typeface="Times New Roman"/>
                <a:ea typeface="HG丸ｺﾞｼｯｸM-PRO"/>
              </a:rPr>
              <a:t>(Ra</a:t>
            </a:r>
            <a:r>
              <a:rPr b="1" lang="en-US" sz="3200" spc="-1" strike="noStrike" baseline="-25000">
                <a:solidFill>
                  <a:srgbClr val="000099"/>
                </a:solidFill>
                <a:latin typeface="Times New Roman"/>
                <a:ea typeface="HG丸ｺﾞｼｯｸM-PRO"/>
              </a:rPr>
              <a:t>L</a:t>
            </a:r>
            <a:r>
              <a:rPr b="1" lang="en-US" sz="3200" spc="-1" strike="noStrike">
                <a:solidFill>
                  <a:srgbClr val="000099"/>
                </a:solidFill>
                <a:latin typeface="Times New Roman"/>
                <a:ea typeface="HG丸ｺﾞｼｯｸM-PRO"/>
              </a:rPr>
              <a:t> &lt; 10</a:t>
            </a:r>
            <a:r>
              <a:rPr b="1" lang="en-US" sz="3200" spc="-1" strike="noStrike" baseline="30000">
                <a:solidFill>
                  <a:srgbClr val="000099"/>
                </a:solidFill>
                <a:latin typeface="Times New Roman"/>
                <a:ea typeface="HG丸ｺﾞｼｯｸM-PRO"/>
              </a:rPr>
              <a:t>9</a:t>
            </a:r>
            <a:r>
              <a:rPr b="1" lang="en-US" sz="3200" spc="-1" strike="noStrike">
                <a:solidFill>
                  <a:srgbClr val="000099"/>
                </a:solidFill>
                <a:latin typeface="Times New Roman"/>
                <a:ea typeface="HG丸ｺﾞｼｯｸM-PRO"/>
              </a:rPr>
              <a:t>)</a:t>
            </a:r>
            <a:endParaRPr b="0" lang="en-US" sz="3200" spc="-1" strike="noStrike">
              <a:solidFill>
                <a:srgbClr val="000000"/>
              </a:solidFill>
              <a:latin typeface="Arial"/>
            </a:endParaRPr>
          </a:p>
        </p:txBody>
      </p:sp>
      <p:sp>
        <p:nvSpPr>
          <p:cNvPr id="1527"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境界層中で成立する支配方程式；</a:t>
            </a:r>
            <a:r>
              <a:rPr b="0" lang="en-US" sz="2000" spc="-1" strike="noStrike">
                <a:solidFill>
                  <a:srgbClr val="000099"/>
                </a:solidFill>
                <a:latin typeface="Times New Roman"/>
                <a:ea typeface="HG丸ｺﾞｼｯｸM-PRO"/>
              </a:rPr>
              <a:t>PDE for x &amp; y</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境界条件</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en-US" sz="2000" spc="-1" strike="noStrike">
                <a:solidFill>
                  <a:srgbClr val="000099"/>
                </a:solidFill>
                <a:latin typeface="Times New Roman"/>
                <a:ea typeface="HG丸ｺﾞｼｯｸM-PRO"/>
              </a:rPr>
              <a:t>y = 0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u = v = 0, T = T</a:t>
            </a:r>
            <a:r>
              <a:rPr b="0" lang="en-US" sz="2000" spc="-1" strike="noStrike" baseline="-25000">
                <a:solidFill>
                  <a:srgbClr val="000099"/>
                </a:solidFill>
                <a:latin typeface="Times New Roman"/>
                <a:ea typeface="HG丸ｺﾞｼｯｸM-PRO"/>
              </a:rPr>
              <a:t>s</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en-US" sz="2000" spc="-1" strike="noStrike">
                <a:solidFill>
                  <a:srgbClr val="000099"/>
                </a:solidFill>
                <a:latin typeface="Times New Roman"/>
                <a:ea typeface="HG丸ｺﾞｼｯｸM-PRO"/>
              </a:rPr>
              <a:t>y = ∞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u = v = 0, T = T</a:t>
            </a:r>
            <a:r>
              <a:rPr b="0" lang="en-US" sz="2000" spc="-1" strike="noStrike" baseline="-25000">
                <a:solidFill>
                  <a:srgbClr val="000099"/>
                </a:solidFill>
                <a:latin typeface="Times New Roman"/>
                <a:ea typeface="HG丸ｺﾞｼｯｸM-PRO"/>
              </a:rPr>
              <a:t>∞</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数値的なら </a:t>
            </a:r>
            <a:r>
              <a:rPr b="0" lang="en-US" sz="2000" spc="-1" strike="noStrike">
                <a:solidFill>
                  <a:srgbClr val="000099"/>
                </a:solidFill>
                <a:latin typeface="Times New Roman"/>
                <a:ea typeface="HG丸ｺﾞｼｯｸM-PRO"/>
              </a:rPr>
              <a:t>PDE </a:t>
            </a:r>
            <a:r>
              <a:rPr b="0" lang="ja-JP" sz="2000" spc="-1" strike="noStrike">
                <a:solidFill>
                  <a:srgbClr val="000099"/>
                </a:solidFill>
                <a:latin typeface="Times New Roman"/>
                <a:ea typeface="HG丸ｺﾞｼｯｸM-PRO"/>
              </a:rPr>
              <a:t>のままでも解けるが </a:t>
            </a:r>
            <a:r>
              <a:rPr b="0" lang="en-US" sz="2000" spc="-1" strike="noStrike">
                <a:solidFill>
                  <a:srgbClr val="000099"/>
                </a:solidFill>
                <a:latin typeface="Times New Roman"/>
                <a:ea typeface="HG丸ｺﾞｼｯｸM-PRO"/>
              </a:rPr>
              <a:t>ODE </a:t>
            </a:r>
            <a:r>
              <a:rPr b="0" lang="ja-JP" sz="2000" spc="-1" strike="noStrike">
                <a:solidFill>
                  <a:srgbClr val="000099"/>
                </a:solidFill>
                <a:latin typeface="Times New Roman"/>
                <a:ea typeface="HG丸ｺﾞｼｯｸM-PRO"/>
              </a:rPr>
              <a:t>にする．</a:t>
            </a:r>
            <a:endParaRPr b="0" lang="en-US" sz="2000" spc="-1" strike="noStrike">
              <a:solidFill>
                <a:srgbClr val="000000"/>
              </a:solidFill>
              <a:latin typeface="Arial"/>
            </a:endParaRPr>
          </a:p>
        </p:txBody>
      </p:sp>
      <p:pic>
        <p:nvPicPr>
          <p:cNvPr id="1528" name="Picture 4" descr=""/>
          <p:cNvPicPr/>
          <p:nvPr/>
        </p:nvPicPr>
        <p:blipFill>
          <a:blip r:embed="rId1"/>
          <a:stretch/>
        </p:blipFill>
        <p:spPr>
          <a:xfrm>
            <a:off x="6573960" y="838080"/>
            <a:ext cx="2417040" cy="4190400"/>
          </a:xfrm>
          <a:prstGeom prst="rect">
            <a:avLst/>
          </a:prstGeom>
          <a:ln w="0">
            <a:noFill/>
          </a:ln>
        </p:spPr>
      </p:pic>
      <p:graphicFrame>
        <p:nvGraphicFramePr>
          <p:cNvPr id="1529" name="Object 5"/>
          <p:cNvGraphicFramePr/>
          <p:nvPr/>
        </p:nvGraphicFramePr>
        <p:xfrm>
          <a:off x="165240" y="1447920"/>
          <a:ext cx="6425640" cy="735840"/>
        </p:xfrm>
        <a:graphic>
          <a:graphicData uri="http://schemas.openxmlformats.org/presentationml/2006/ole">
            <p:oleObj progId="Equation.DSMT4" r:id="rId2" spid="">
              <p:embed/>
              <p:pic>
                <p:nvPicPr>
                  <p:cNvPr id="1530" name="Object 5" descr=""/>
                  <p:cNvPicPr/>
                  <p:nvPr/>
                </p:nvPicPr>
                <p:blipFill>
                  <a:blip r:embed="rId3"/>
                  <a:stretch/>
                </p:blipFill>
                <p:spPr>
                  <a:xfrm>
                    <a:off x="165240" y="1447920"/>
                    <a:ext cx="6425640" cy="735840"/>
                  </a:xfrm>
                  <a:prstGeom prst="rect">
                    <a:avLst/>
                  </a:prstGeom>
                  <a:ln w="0">
                    <a:noFill/>
                  </a:ln>
                </p:spPr>
              </p:pic>
            </p:oleObj>
          </a:graphicData>
        </a:graphic>
      </p:graphicFrame>
      <p:graphicFrame>
        <p:nvGraphicFramePr>
          <p:cNvPr id="1531" name="Object 6"/>
          <p:cNvGraphicFramePr/>
          <p:nvPr/>
        </p:nvGraphicFramePr>
        <p:xfrm>
          <a:off x="1079640" y="4191120"/>
          <a:ext cx="3644280" cy="672480"/>
        </p:xfrm>
        <a:graphic>
          <a:graphicData uri="http://schemas.openxmlformats.org/presentationml/2006/ole">
            <p:oleObj progId="Equation.DSMT4" r:id="rId4" spid="">
              <p:embed/>
              <p:pic>
                <p:nvPicPr>
                  <p:cNvPr id="1532" name="Object 6" descr=""/>
                  <p:cNvPicPr/>
                  <p:nvPr/>
                </p:nvPicPr>
                <p:blipFill>
                  <a:blip r:embed="rId5"/>
                  <a:stretch/>
                </p:blipFill>
                <p:spPr>
                  <a:xfrm>
                    <a:off x="1079640" y="4191120"/>
                    <a:ext cx="3644280" cy="672480"/>
                  </a:xfrm>
                  <a:prstGeom prst="rect">
                    <a:avLst/>
                  </a:prstGeom>
                  <a:ln w="0">
                    <a:noFill/>
                  </a:ln>
                </p:spPr>
              </p:pic>
            </p:oleObj>
          </a:graphicData>
        </a:graphic>
      </p:graphicFrame>
      <p:graphicFrame>
        <p:nvGraphicFramePr>
          <p:cNvPr id="1533" name="Object 7"/>
          <p:cNvGraphicFramePr/>
          <p:nvPr/>
        </p:nvGraphicFramePr>
        <p:xfrm>
          <a:off x="1003320" y="4952880"/>
          <a:ext cx="7225560" cy="837360"/>
        </p:xfrm>
        <a:graphic>
          <a:graphicData uri="http://schemas.openxmlformats.org/presentationml/2006/ole">
            <p:oleObj progId="Equation.DSMT4" r:id="rId6" spid="">
              <p:embed/>
              <p:pic>
                <p:nvPicPr>
                  <p:cNvPr id="1534" name="Object 7" descr=""/>
                  <p:cNvPicPr/>
                  <p:nvPr/>
                </p:nvPicPr>
                <p:blipFill>
                  <a:blip r:embed="rId7"/>
                  <a:stretch/>
                </p:blipFill>
                <p:spPr>
                  <a:xfrm>
                    <a:off x="1003320" y="4952880"/>
                    <a:ext cx="7225560" cy="837360"/>
                  </a:xfrm>
                  <a:prstGeom prst="rect">
                    <a:avLst/>
                  </a:prstGeom>
                  <a:ln w="0">
                    <a:noFill/>
                  </a:ln>
                </p:spPr>
              </p:pic>
            </p:oleObj>
          </a:graphicData>
        </a:graphic>
      </p:graphicFrame>
      <p:sp>
        <p:nvSpPr>
          <p:cNvPr id="1535" name="Rectangle 8"/>
          <p:cNvSpPr/>
          <p:nvPr/>
        </p:nvSpPr>
        <p:spPr>
          <a:xfrm>
            <a:off x="7848720" y="4267080"/>
            <a:ext cx="837360" cy="380160"/>
          </a:xfrm>
          <a:prstGeom prst="rect">
            <a:avLst/>
          </a:prstGeom>
          <a:noFill/>
          <a:ln w="28575">
            <a:solidFill>
              <a:srgbClr val="ff0000"/>
            </a:solidFill>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sp>
        <p:nvSpPr>
          <p:cNvPr id="1536" name="Text Box 9"/>
          <p:cNvSpPr/>
          <p:nvPr/>
        </p:nvSpPr>
        <p:spPr>
          <a:xfrm>
            <a:off x="1417320" y="5950080"/>
            <a:ext cx="4276080" cy="366480"/>
          </a:xfrm>
          <a:prstGeom prst="rect">
            <a:avLst/>
          </a:prstGeom>
          <a:noFill/>
          <a:ln w="38100">
            <a:solidFill>
              <a:srgbClr val="000000"/>
            </a:solidFill>
            <a:miter/>
          </a:ln>
        </p:spPr>
        <p:style>
          <a:lnRef idx="0"/>
          <a:fillRef idx="0"/>
          <a:effectRef idx="0"/>
          <a:fontRef idx="minor"/>
        </p:style>
        <p:txBody>
          <a:bodyPr wrap="none" lIns="90000" rIns="90000" tIns="45000" bIns="45000" anchor="t">
            <a:spAutoFit/>
          </a:bodyPr>
          <a:p>
            <a:pPr>
              <a:lnSpc>
                <a:spcPct val="100000"/>
              </a:lnSpc>
            </a:pPr>
            <a:r>
              <a:rPr b="0" lang="ja-JP" sz="1600" spc="-1" strike="noStrike">
                <a:solidFill>
                  <a:srgbClr val="000000"/>
                </a:solidFill>
                <a:latin typeface="Times New Roman"/>
                <a:ea typeface="HG丸ｺﾞｼｯｸM-PRO"/>
              </a:rPr>
              <a:t>代表速度が不明なので，</a:t>
            </a:r>
            <a:r>
              <a:rPr b="0" lang="en-US" sz="1600" spc="-1" strike="noStrike">
                <a:solidFill>
                  <a:srgbClr val="000000"/>
                </a:solidFill>
                <a:latin typeface="Times New Roman"/>
                <a:ea typeface="HG丸ｺﾞｼｯｸM-PRO"/>
              </a:rPr>
              <a:t>u</a:t>
            </a:r>
            <a:r>
              <a:rPr b="0" lang="en-US" sz="1600" spc="-1" strike="noStrike" baseline="-25000">
                <a:solidFill>
                  <a:srgbClr val="000000"/>
                </a:solidFill>
                <a:latin typeface="Times New Roman"/>
                <a:ea typeface="HG丸ｺﾞｼｯｸM-PRO"/>
              </a:rPr>
              <a:t>N</a:t>
            </a:r>
            <a:r>
              <a:rPr b="0" lang="en-US" sz="1600" spc="-1" strike="noStrike">
                <a:solidFill>
                  <a:srgbClr val="000000"/>
                </a:solidFill>
                <a:latin typeface="Times New Roman"/>
                <a:ea typeface="HG丸ｺﾞｼｯｸM-PRO"/>
              </a:rPr>
              <a:t> = u / U </a:t>
            </a:r>
            <a:r>
              <a:rPr b="0" lang="ja-JP" sz="1600" spc="-1" strike="noStrike">
                <a:solidFill>
                  <a:srgbClr val="000000"/>
                </a:solidFill>
                <a:latin typeface="Times New Roman"/>
                <a:ea typeface="HG丸ｺﾞｼｯｸM-PRO"/>
              </a:rPr>
              <a:t>とできない．</a:t>
            </a:r>
            <a:endParaRPr b="0" lang="en-US" sz="1600" spc="-1" strike="noStrike">
              <a:solidFill>
                <a:srgbClr val="000000"/>
              </a:solidFill>
              <a:latin typeface="Arial"/>
            </a:endParaRPr>
          </a:p>
        </p:txBody>
      </p:sp>
      <p:sp>
        <p:nvSpPr>
          <p:cNvPr id="1537" name="AutoShape 10"/>
          <p:cNvSpPr/>
          <p:nvPr/>
        </p:nvSpPr>
        <p:spPr>
          <a:xfrm>
            <a:off x="4724280" y="3048120"/>
            <a:ext cx="1751760" cy="380160"/>
          </a:xfrm>
          <a:prstGeom prst="wedgeRectCallout">
            <a:avLst>
              <a:gd name="adj1" fmla="val -29347"/>
              <a:gd name="adj2" fmla="val 142083"/>
            </a:avLst>
          </a:prstGeom>
          <a:no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en-US" sz="1600" spc="-1" strike="noStrike">
                <a:solidFill>
                  <a:srgbClr val="000000"/>
                </a:solidFill>
                <a:latin typeface="Times New Roman"/>
                <a:ea typeface="HG丸ｺﾞｼｯｸM-PRO"/>
              </a:rPr>
              <a:t>Eqs. (6.16), (6.17)</a:t>
            </a:r>
            <a:endParaRPr b="0" lang="en-US" sz="1600" spc="-1" strike="noStrike">
              <a:solidFill>
                <a:srgbClr val="000000"/>
              </a:solidFill>
              <a:latin typeface="Arial"/>
            </a:endParaRPr>
          </a:p>
        </p:txBody>
      </p:sp>
      <p:sp>
        <p:nvSpPr>
          <p:cNvPr id="1538" name="テキスト ボックス 1"/>
          <p:cNvSpPr/>
          <p:nvPr/>
        </p:nvSpPr>
        <p:spPr>
          <a:xfrm>
            <a:off x="6081480" y="5798880"/>
            <a:ext cx="3035520" cy="5162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2800" spc="-1" strike="noStrike" u="sng">
                <a:solidFill>
                  <a:srgbClr val="ff0000"/>
                </a:solidFill>
                <a:uFillTx/>
                <a:latin typeface="Times New Roman"/>
                <a:ea typeface="HG丸ｺﾞｼｯｸM-PRO"/>
              </a:rPr>
              <a:t>T</a:t>
            </a:r>
            <a:r>
              <a:rPr b="1" lang="en-US" sz="2800" spc="-1" strike="noStrike" u="sng" baseline="30000">
                <a:solidFill>
                  <a:srgbClr val="ff0000"/>
                </a:solidFill>
                <a:uFillTx/>
                <a:latin typeface="Times New Roman"/>
                <a:ea typeface="HG丸ｺﾞｼｯｸM-PRO"/>
              </a:rPr>
              <a:t>*</a:t>
            </a:r>
            <a:r>
              <a:rPr b="1" lang="en-US" sz="2800" spc="-1" strike="noStrike" u="sng">
                <a:solidFill>
                  <a:srgbClr val="ff0000"/>
                </a:solidFill>
                <a:uFillTx/>
                <a:latin typeface="Times New Roman"/>
                <a:ea typeface="HG丸ｺﾞｼｯｸM-PRO"/>
              </a:rPr>
              <a:t> </a:t>
            </a:r>
            <a:r>
              <a:rPr b="1" lang="ja-JP" sz="2800" spc="-1" strike="noStrike" u="sng">
                <a:solidFill>
                  <a:srgbClr val="ff0000"/>
                </a:solidFill>
                <a:uFillTx/>
                <a:latin typeface="Times New Roman"/>
                <a:ea typeface="HG丸ｺﾞｼｯｸM-PRO"/>
              </a:rPr>
              <a:t>は </a:t>
            </a:r>
            <a:r>
              <a:rPr b="1" lang="en-US" sz="2800" spc="-1" strike="noStrike" u="sng">
                <a:solidFill>
                  <a:srgbClr val="ff0000"/>
                </a:solidFill>
                <a:uFillTx/>
                <a:latin typeface="Symbol"/>
                <a:ea typeface="HG丸ｺﾞｼｯｸM-PRO"/>
              </a:rPr>
              <a:t></a:t>
            </a:r>
            <a:r>
              <a:rPr b="1" lang="en-US" sz="2800" spc="-1" strike="noStrike" u="sng">
                <a:solidFill>
                  <a:srgbClr val="ff0000"/>
                </a:solidFill>
                <a:uFillTx/>
                <a:latin typeface="Times New Roman"/>
                <a:ea typeface="HG丸ｺﾞｼｯｸM-PRO"/>
              </a:rPr>
              <a:t> の関数！</a:t>
            </a:r>
            <a:endParaRPr b="0" lang="en-US" sz="28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9"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200" spc="-1" strike="noStrike">
                <a:solidFill>
                  <a:srgbClr val="000099"/>
                </a:solidFill>
                <a:latin typeface="Times New Roman"/>
                <a:ea typeface="HG丸ｺﾞｼｯｸM-PRO"/>
              </a:rPr>
              <a:t>6.1.2 </a:t>
            </a:r>
            <a:r>
              <a:rPr b="1" lang="ja-JP" sz="3200" spc="-1" strike="noStrike">
                <a:solidFill>
                  <a:srgbClr val="000099"/>
                </a:solidFill>
                <a:latin typeface="Times New Roman"/>
                <a:ea typeface="HG丸ｺﾞｼｯｸM-PRO"/>
              </a:rPr>
              <a:t>つづき（</a:t>
            </a:r>
            <a:r>
              <a:rPr b="1" lang="en-US" sz="3200" spc="-1" strike="noStrike">
                <a:solidFill>
                  <a:srgbClr val="000099"/>
                </a:solidFill>
                <a:latin typeface="Times New Roman"/>
                <a:ea typeface="HG丸ｺﾞｼｯｸM-PRO"/>
              </a:rPr>
              <a:t>Nu</a:t>
            </a:r>
            <a:r>
              <a:rPr b="1" lang="en-US" sz="3200" spc="-1" strike="noStrike" baseline="-25000">
                <a:solidFill>
                  <a:srgbClr val="000099"/>
                </a:solidFill>
                <a:latin typeface="Times New Roman"/>
                <a:ea typeface="HG丸ｺﾞｼｯｸM-PRO"/>
              </a:rPr>
              <a:t>x</a:t>
            </a:r>
            <a:r>
              <a:rPr b="1" lang="en-US" sz="3200" spc="-1" strike="noStrike">
                <a:solidFill>
                  <a:srgbClr val="000099"/>
                </a:solidFill>
                <a:latin typeface="Times New Roman"/>
                <a:ea typeface="HG丸ｺﾞｼｯｸM-PRO"/>
              </a:rPr>
              <a:t> </a:t>
            </a:r>
            <a:r>
              <a:rPr b="1" lang="ja-JP" sz="3200" spc="-1" strike="noStrike">
                <a:solidFill>
                  <a:srgbClr val="000099"/>
                </a:solidFill>
                <a:latin typeface="Times New Roman"/>
                <a:ea typeface="HG丸ｺﾞｼｯｸM-PRO"/>
              </a:rPr>
              <a:t>の導出）</a:t>
            </a:r>
            <a:endParaRPr b="0" lang="en-US" sz="3200" spc="-1" strike="noStrike">
              <a:solidFill>
                <a:srgbClr val="000000"/>
              </a:solidFill>
              <a:latin typeface="Arial"/>
            </a:endParaRPr>
          </a:p>
        </p:txBody>
      </p:sp>
      <p:sp>
        <p:nvSpPr>
          <p:cNvPr id="1540"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3333cc"/>
              </a:buClr>
              <a:buFont typeface="Wingdings" charset="2"/>
              <a:buChar char=""/>
            </a:pPr>
            <a:r>
              <a:rPr b="0" lang="ja-JP" sz="2000" spc="-1" strike="noStrike">
                <a:solidFill>
                  <a:srgbClr val="000099"/>
                </a:solidFill>
                <a:latin typeface="Times New Roman"/>
                <a:ea typeface="HG丸ｺﾞｼｯｸM-PRO"/>
              </a:rPr>
              <a:t>前のスライドの結果</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3333cc"/>
              </a:buClr>
              <a:buFont typeface="Wingdings" charset="2"/>
              <a:buChar char=""/>
              <a:tabLst>
                <a:tab algn="l" pos="0"/>
              </a:tabLst>
            </a:pPr>
            <a:r>
              <a:rPr b="0" lang="ja-JP" sz="2000" spc="-1" strike="noStrike">
                <a:solidFill>
                  <a:srgbClr val="000099"/>
                </a:solidFill>
                <a:latin typeface="Times New Roman"/>
                <a:ea typeface="HG丸ｺﾞｼｯｸM-PRO"/>
              </a:rPr>
              <a:t>数値計算で解いた結果を図示すると </a:t>
            </a:r>
            <a:r>
              <a:rPr b="0" lang="en-US" sz="2000" spc="-1" strike="noStrike">
                <a:solidFill>
                  <a:srgbClr val="000099"/>
                </a:solidFill>
                <a:latin typeface="Wingdings"/>
                <a:ea typeface="HG丸ｺﾞｼｯｸM-PRO"/>
              </a:rPr>
              <a:t></a:t>
            </a:r>
            <a:endParaRPr b="0" lang="en-US" sz="2000" spc="-1" strike="noStrike">
              <a:solidFill>
                <a:srgbClr val="000000"/>
              </a:solidFill>
              <a:latin typeface="Arial"/>
            </a:endParaRPr>
          </a:p>
          <a:p>
            <a:pPr marL="343080" indent="-343080">
              <a:lnSpc>
                <a:spcPct val="100000"/>
              </a:lnSpc>
              <a:spcBef>
                <a:spcPts val="1001"/>
              </a:spcBef>
              <a:buClr>
                <a:srgbClr val="3333cc"/>
              </a:buClr>
              <a:buFont typeface="Wingdings" charset="2"/>
              <a:buChar char=""/>
              <a:tabLst>
                <a:tab algn="l" pos="0"/>
              </a:tabLst>
            </a:pPr>
            <a:r>
              <a:rPr b="0" lang="en-US" sz="2000" spc="-1" strike="noStrike">
                <a:solidFill>
                  <a:srgbClr val="000099"/>
                </a:solidFill>
                <a:latin typeface="Times New Roman"/>
                <a:ea typeface="HG丸ｺﾞｼｯｸM-PRO"/>
              </a:rPr>
              <a:t>Pr </a:t>
            </a:r>
            <a:r>
              <a:rPr b="0" lang="ja-JP" sz="2000" spc="-1" strike="noStrike">
                <a:solidFill>
                  <a:srgbClr val="000099"/>
                </a:solidFill>
                <a:latin typeface="Times New Roman"/>
                <a:ea typeface="HG丸ｺﾞｼｯｸM-PRO"/>
              </a:rPr>
              <a:t>による速度</a:t>
            </a:r>
            <a:r>
              <a:rPr b="0" lang="en-US" sz="2000" spc="-1" strike="noStrike">
                <a:solidFill>
                  <a:srgbClr val="000099"/>
                </a:solidFill>
                <a:latin typeface="Times New Roman"/>
                <a:ea typeface="HG丸ｺﾞｼｯｸM-PRO"/>
              </a:rPr>
              <a:t>&amp;</a:t>
            </a:r>
            <a:r>
              <a:rPr b="0" lang="ja-JP" sz="2000" spc="-1" strike="noStrike">
                <a:solidFill>
                  <a:srgbClr val="000099"/>
                </a:solidFill>
                <a:latin typeface="Times New Roman"/>
                <a:ea typeface="HG丸ｺﾞｼｯｸM-PRO"/>
              </a:rPr>
              <a:t>温度境界層厚さの相対関係は？</a:t>
            </a:r>
            <a:endParaRPr b="0" lang="en-US" sz="2000" spc="-1" strike="noStrike">
              <a:solidFill>
                <a:srgbClr val="000000"/>
              </a:solidFill>
              <a:latin typeface="Arial"/>
            </a:endParaRPr>
          </a:p>
          <a:p>
            <a:pPr marL="343080" indent="-343080">
              <a:lnSpc>
                <a:spcPct val="100000"/>
              </a:lnSpc>
              <a:spcBef>
                <a:spcPts val="1001"/>
              </a:spcBef>
              <a:buClr>
                <a:srgbClr val="3333cc"/>
              </a:buClr>
              <a:buFont typeface="Wingdings" charset="2"/>
              <a:buChar char=""/>
              <a:tabLst>
                <a:tab algn="l" pos="0"/>
              </a:tabLst>
            </a:pPr>
            <a:r>
              <a:rPr b="0" lang="ja-JP" sz="2000" spc="-1" strike="noStrike">
                <a:solidFill>
                  <a:srgbClr val="ff0066"/>
                </a:solidFill>
                <a:latin typeface="Times New Roman"/>
                <a:ea typeface="HG丸ｺﾞｼｯｸM-PRO"/>
              </a:rPr>
              <a:t>局所 </a:t>
            </a:r>
            <a:r>
              <a:rPr b="0" lang="en-US" sz="2000" spc="-1" strike="noStrike">
                <a:solidFill>
                  <a:srgbClr val="000099"/>
                </a:solidFill>
                <a:latin typeface="Times New Roman"/>
                <a:ea typeface="HG丸ｺﾞｼｯｸM-PRO"/>
              </a:rPr>
              <a:t>Nusselt </a:t>
            </a:r>
            <a:r>
              <a:rPr b="0" lang="ja-JP" sz="2000" spc="-1" strike="noStrike">
                <a:solidFill>
                  <a:srgbClr val="000099"/>
                </a:solidFill>
                <a:latin typeface="Times New Roman"/>
                <a:ea typeface="HG丸ｺﾞｼｯｸM-PRO"/>
              </a:rPr>
              <a:t>数は・・</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3333cc"/>
              </a:buClr>
              <a:buFont typeface="Wingdings" charset="2"/>
              <a:buChar char=""/>
              <a:tabLst>
                <a:tab algn="l" pos="0"/>
              </a:tabLst>
            </a:pPr>
            <a:r>
              <a:rPr b="0" lang="en-US" sz="2000" spc="-1" strike="noStrike">
                <a:solidFill>
                  <a:srgbClr val="000099"/>
                </a:solidFill>
                <a:latin typeface="Times New Roman"/>
                <a:ea typeface="HG丸ｺﾞｼｯｸM-PRO"/>
              </a:rPr>
              <a:t>T</a:t>
            </a:r>
            <a:r>
              <a:rPr b="0" lang="en-US" sz="2000" spc="-1" strike="noStrike" baseline="30000">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の壁勾配がわかれば </a:t>
            </a:r>
            <a:r>
              <a:rPr b="0" lang="en-US" sz="2000" spc="-1" strike="noStrike">
                <a:solidFill>
                  <a:srgbClr val="000099"/>
                </a:solidFill>
                <a:latin typeface="Times New Roman"/>
                <a:ea typeface="HG丸ｺﾞｼｯｸM-PRO"/>
              </a:rPr>
              <a:t>Nu</a:t>
            </a:r>
            <a:r>
              <a:rPr b="0" lang="en-US" sz="2000" spc="-1" strike="noStrike" baseline="-25000">
                <a:solidFill>
                  <a:srgbClr val="000099"/>
                </a:solidFill>
                <a:latin typeface="Times New Roman"/>
                <a:ea typeface="HG丸ｺﾞｼｯｸM-PRO"/>
              </a:rPr>
              <a:t>x</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がわかる．</a:t>
            </a:r>
            <a:endParaRPr b="0" lang="en-US" sz="2000" spc="-1" strike="noStrike">
              <a:solidFill>
                <a:srgbClr val="000000"/>
              </a:solidFill>
              <a:latin typeface="Arial"/>
            </a:endParaRPr>
          </a:p>
          <a:p>
            <a:pPr marL="343080" indent="-343080">
              <a:lnSpc>
                <a:spcPct val="100000"/>
              </a:lnSpc>
              <a:spcBef>
                <a:spcPts val="1001"/>
              </a:spcBef>
              <a:buClr>
                <a:srgbClr val="3333cc"/>
              </a:buClr>
              <a:buFont typeface="Wingdings" charset="2"/>
              <a:buChar char=""/>
              <a:tabLst>
                <a:tab algn="l" pos="0"/>
              </a:tabLst>
            </a:pPr>
            <a:r>
              <a:rPr b="0" lang="ja-JP" sz="2000" spc="-1" strike="noStrike">
                <a:solidFill>
                  <a:srgbClr val="000099"/>
                </a:solidFill>
                <a:latin typeface="Times New Roman"/>
                <a:ea typeface="HG丸ｺﾞｼｯｸM-PRO"/>
              </a:rPr>
              <a:t>右図より </a:t>
            </a:r>
            <a:r>
              <a:rPr b="0" lang="en-US" sz="2000" spc="-1" strike="noStrike">
                <a:solidFill>
                  <a:srgbClr val="000099"/>
                </a:solidFill>
                <a:latin typeface="Times New Roman"/>
                <a:ea typeface="HG丸ｺﾞｼｯｸM-PRO"/>
              </a:rPr>
              <a:t>dT</a:t>
            </a:r>
            <a:r>
              <a:rPr b="0" lang="en-US" sz="2000" spc="-1" strike="noStrike" baseline="30000">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/d</a:t>
            </a:r>
            <a:r>
              <a:rPr b="0" lang="en-US" sz="2000" spc="-1" strike="noStrike">
                <a:solidFill>
                  <a:srgbClr val="000099"/>
                </a:solidFill>
                <a:latin typeface="Symbol"/>
                <a:ea typeface="HG丸ｺﾞｼｯｸM-PRO"/>
              </a:rPr>
              <a:t>h</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を </a:t>
            </a:r>
            <a:r>
              <a:rPr b="0" lang="en-US" sz="2000" spc="-1" strike="noStrike">
                <a:solidFill>
                  <a:srgbClr val="000099"/>
                </a:solidFill>
                <a:latin typeface="Times New Roman"/>
                <a:ea typeface="HG丸ｺﾞｼｯｸM-PRO"/>
              </a:rPr>
              <a:t>Pr </a:t>
            </a:r>
            <a:r>
              <a:rPr b="0" lang="ja-JP" sz="2000" spc="-1" strike="noStrike">
                <a:solidFill>
                  <a:srgbClr val="000099"/>
                </a:solidFill>
                <a:latin typeface="Times New Roman"/>
                <a:ea typeface="HG丸ｺﾞｼｯｸM-PRO"/>
              </a:rPr>
              <a:t>で相関すると・・</a:t>
            </a:r>
            <a:endParaRPr b="0" lang="en-US" sz="2000" spc="-1" strike="noStrike">
              <a:solidFill>
                <a:srgbClr val="000000"/>
              </a:solidFill>
              <a:latin typeface="Arial"/>
            </a:endParaRPr>
          </a:p>
        </p:txBody>
      </p:sp>
      <p:pic>
        <p:nvPicPr>
          <p:cNvPr id="1541" name="Picture 4" descr=""/>
          <p:cNvPicPr/>
          <p:nvPr/>
        </p:nvPicPr>
        <p:blipFill>
          <a:blip r:embed="rId1"/>
          <a:stretch/>
        </p:blipFill>
        <p:spPr>
          <a:xfrm>
            <a:off x="6095880" y="873000"/>
            <a:ext cx="2731320" cy="2707560"/>
          </a:xfrm>
          <a:prstGeom prst="rect">
            <a:avLst/>
          </a:prstGeom>
          <a:ln w="0">
            <a:noFill/>
          </a:ln>
        </p:spPr>
      </p:pic>
      <p:pic>
        <p:nvPicPr>
          <p:cNvPr id="1542" name="Picture 5" descr=""/>
          <p:cNvPicPr/>
          <p:nvPr/>
        </p:nvPicPr>
        <p:blipFill>
          <a:blip r:embed="rId2"/>
          <a:stretch/>
        </p:blipFill>
        <p:spPr>
          <a:xfrm>
            <a:off x="6095880" y="3686040"/>
            <a:ext cx="2736000" cy="2714040"/>
          </a:xfrm>
          <a:prstGeom prst="rect">
            <a:avLst/>
          </a:prstGeom>
          <a:ln w="0">
            <a:noFill/>
          </a:ln>
        </p:spPr>
      </p:pic>
      <p:graphicFrame>
        <p:nvGraphicFramePr>
          <p:cNvPr id="1543" name="Object 6"/>
          <p:cNvGraphicFramePr/>
          <p:nvPr/>
        </p:nvGraphicFramePr>
        <p:xfrm>
          <a:off x="762120" y="1460520"/>
          <a:ext cx="4368240" cy="748440"/>
        </p:xfrm>
        <a:graphic>
          <a:graphicData uri="http://schemas.openxmlformats.org/presentationml/2006/ole">
            <p:oleObj progId="Equation.DSMT4" r:id="rId3" spid="">
              <p:embed/>
              <p:pic>
                <p:nvPicPr>
                  <p:cNvPr id="1544" name="Object 6" descr=""/>
                  <p:cNvPicPr/>
                  <p:nvPr/>
                </p:nvPicPr>
                <p:blipFill>
                  <a:blip r:embed="rId4"/>
                  <a:stretch/>
                </p:blipFill>
                <p:spPr>
                  <a:xfrm>
                    <a:off x="762120" y="1460520"/>
                    <a:ext cx="4368240" cy="748440"/>
                  </a:xfrm>
                  <a:prstGeom prst="rect">
                    <a:avLst/>
                  </a:prstGeom>
                  <a:ln w="0">
                    <a:noFill/>
                  </a:ln>
                </p:spPr>
              </p:pic>
            </p:oleObj>
          </a:graphicData>
        </a:graphic>
      </p:graphicFrame>
      <p:graphicFrame>
        <p:nvGraphicFramePr>
          <p:cNvPr id="1545" name="Object 7"/>
          <p:cNvGraphicFramePr/>
          <p:nvPr/>
        </p:nvGraphicFramePr>
        <p:xfrm>
          <a:off x="990720" y="3797280"/>
          <a:ext cx="4037760" cy="697680"/>
        </p:xfrm>
        <a:graphic>
          <a:graphicData uri="http://schemas.openxmlformats.org/presentationml/2006/ole">
            <p:oleObj progId="Equation.DSMT4" r:id="rId5" spid="">
              <p:embed/>
              <p:pic>
                <p:nvPicPr>
                  <p:cNvPr id="1546" name="Object 7" descr=""/>
                  <p:cNvPicPr/>
                  <p:nvPr/>
                </p:nvPicPr>
                <p:blipFill>
                  <a:blip r:embed="rId6"/>
                  <a:stretch/>
                </p:blipFill>
                <p:spPr>
                  <a:xfrm>
                    <a:off x="990720" y="3797280"/>
                    <a:ext cx="4037760" cy="697680"/>
                  </a:xfrm>
                  <a:prstGeom prst="rect">
                    <a:avLst/>
                  </a:prstGeom>
                  <a:ln w="0">
                    <a:noFill/>
                  </a:ln>
                </p:spPr>
              </p:pic>
            </p:oleObj>
          </a:graphicData>
        </a:graphic>
      </p:graphicFrame>
      <p:graphicFrame>
        <p:nvGraphicFramePr>
          <p:cNvPr id="1547" name="Object 8"/>
          <p:cNvGraphicFramePr/>
          <p:nvPr/>
        </p:nvGraphicFramePr>
        <p:xfrm>
          <a:off x="838080" y="5562720"/>
          <a:ext cx="4342680" cy="672480"/>
        </p:xfrm>
        <a:graphic>
          <a:graphicData uri="http://schemas.openxmlformats.org/presentationml/2006/ole">
            <p:oleObj progId="Equation.DSMT4" r:id="rId7" spid="">
              <p:embed/>
              <p:pic>
                <p:nvPicPr>
                  <p:cNvPr id="1548" name="Object 8" descr=""/>
                  <p:cNvPicPr/>
                  <p:nvPr/>
                </p:nvPicPr>
                <p:blipFill>
                  <a:blip r:embed="rId8"/>
                  <a:stretch/>
                </p:blipFill>
                <p:spPr>
                  <a:xfrm>
                    <a:off x="838080" y="5562720"/>
                    <a:ext cx="4342680" cy="672480"/>
                  </a:xfrm>
                  <a:prstGeom prst="rect">
                    <a:avLst/>
                  </a:prstGeom>
                  <a:ln w="0">
                    <a:noFill/>
                  </a:ln>
                </p:spPr>
              </p:pic>
            </p:oleObj>
          </a:graphicData>
        </a:graphic>
      </p:graphicFrame>
      <p:graphicFrame>
        <p:nvGraphicFramePr>
          <p:cNvPr id="1549" name="Object 6"/>
          <p:cNvGraphicFramePr/>
          <p:nvPr/>
        </p:nvGraphicFramePr>
        <p:xfrm>
          <a:off x="5148000" y="57240"/>
          <a:ext cx="3829320" cy="706680"/>
        </p:xfrm>
        <a:graphic>
          <a:graphicData uri="http://schemas.openxmlformats.org/presentationml/2006/ole">
            <p:oleObj progId="Equation.DSMT4" r:id="rId9" spid="">
              <p:embed/>
              <p:pic>
                <p:nvPicPr>
                  <p:cNvPr id="1550" name="Object 6" descr=""/>
                  <p:cNvPicPr/>
                  <p:nvPr/>
                </p:nvPicPr>
                <p:blipFill>
                  <a:blip r:embed="rId10"/>
                  <a:stretch/>
                </p:blipFill>
                <p:spPr>
                  <a:xfrm>
                    <a:off x="5148000" y="57240"/>
                    <a:ext cx="3829320" cy="706680"/>
                  </a:xfrm>
                  <a:prstGeom prst="rect">
                    <a:avLst/>
                  </a:prstGeom>
                  <a:ln w="0">
                    <a:noFill/>
                  </a:ln>
                </p:spPr>
              </p:pic>
            </p:oleObj>
          </a:graphicData>
        </a:graphic>
      </p:graphicFrame>
    </p:spTree>
  </p:cSld>
  <mc:AlternateContent>
    <mc:Choice Requires="p14">
      <p:transition spd="slow" p14:dur="1500">
        <p:random/>
      </p:transition>
    </mc:Choice>
    <mc:Fallback>
      <p:transition spd="slow">
        <p:random/>
      </p:transition>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1"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6.1.2 </a:t>
            </a:r>
            <a:r>
              <a:rPr b="1" lang="ja-JP" sz="3200" spc="-1" strike="noStrike">
                <a:solidFill>
                  <a:srgbClr val="000099"/>
                </a:solidFill>
                <a:latin typeface="Times New Roman"/>
                <a:ea typeface="HG丸ｺﾞｼｯｸM-PRO"/>
              </a:rPr>
              <a:t>つづき（</a:t>
            </a:r>
            <a:r>
              <a:rPr b="1" lang="en-US" sz="3200" spc="-1" strike="noStrike">
                <a:solidFill>
                  <a:srgbClr val="000099"/>
                </a:solidFill>
                <a:latin typeface="Times New Roman"/>
                <a:ea typeface="HG丸ｺﾞｼｯｸM-PRO"/>
              </a:rPr>
              <a:t>Nu </a:t>
            </a:r>
            <a:r>
              <a:rPr b="1" lang="ja-JP" sz="3200" spc="-1" strike="noStrike">
                <a:solidFill>
                  <a:srgbClr val="000099"/>
                </a:solidFill>
                <a:latin typeface="Times New Roman"/>
                <a:ea typeface="HG丸ｺﾞｼｯｸM-PRO"/>
              </a:rPr>
              <a:t>についてもう少し）</a:t>
            </a:r>
            <a:endParaRPr b="0" lang="en-US" sz="3200" spc="-1" strike="noStrike">
              <a:solidFill>
                <a:srgbClr val="000000"/>
              </a:solidFill>
              <a:latin typeface="Arial"/>
            </a:endParaRPr>
          </a:p>
        </p:txBody>
      </p:sp>
      <p:sp>
        <p:nvSpPr>
          <p:cNvPr id="1552"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前のスライドより </a:t>
            </a:r>
            <a:r>
              <a:rPr b="0" lang="en-US" sz="2000" spc="-1" strike="noStrike">
                <a:solidFill>
                  <a:srgbClr val="000099"/>
                </a:solidFill>
                <a:latin typeface="Times New Roman"/>
                <a:ea typeface="HG丸ｺﾞｼｯｸM-PRO"/>
              </a:rPr>
              <a:t>Nu</a:t>
            </a:r>
            <a:r>
              <a:rPr b="0" lang="en-US" sz="2000" spc="-1" strike="noStrike" baseline="-25000">
                <a:solidFill>
                  <a:srgbClr val="000099"/>
                </a:solidFill>
                <a:latin typeface="Times New Roman"/>
                <a:ea typeface="HG丸ｺﾞｼｯｸM-PRO"/>
              </a:rPr>
              <a:t>x</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は・・</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en-US" sz="2000" spc="-1" strike="noStrike">
                <a:solidFill>
                  <a:srgbClr val="000099"/>
                </a:solidFill>
                <a:latin typeface="Times New Roman"/>
                <a:ea typeface="HG丸ｺﾞｼｯｸM-PRO"/>
              </a:rPr>
              <a:t>h</a:t>
            </a:r>
            <a:r>
              <a:rPr b="0" lang="en-US" sz="2000" spc="-1" strike="noStrike" baseline="-25000">
                <a:solidFill>
                  <a:srgbClr val="000099"/>
                </a:solidFill>
                <a:latin typeface="Times New Roman"/>
                <a:ea typeface="HG丸ｺﾞｼｯｸM-PRO"/>
              </a:rPr>
              <a:t>x</a:t>
            </a:r>
            <a:r>
              <a:rPr b="0" lang="en-US" sz="2000" spc="-1" strike="noStrike">
                <a:solidFill>
                  <a:srgbClr val="000099"/>
                </a:solidFill>
                <a:latin typeface="Times New Roman"/>
                <a:ea typeface="HG丸ｺﾞｼｯｸM-PRO"/>
              </a:rPr>
              <a:t> </a:t>
            </a:r>
            <a:r>
              <a:rPr b="0" lang="ja-JP" sz="2000" spc="-1" strike="noStrike">
                <a:solidFill>
                  <a:srgbClr val="000099"/>
                </a:solidFill>
                <a:latin typeface="Times New Roman"/>
                <a:ea typeface="HG丸ｺﾞｼｯｸM-PRO"/>
              </a:rPr>
              <a:t>は </a:t>
            </a:r>
            <a:r>
              <a:rPr b="0" lang="en-US" sz="2000" spc="-1" strike="noStrike">
                <a:solidFill>
                  <a:srgbClr val="000099"/>
                </a:solidFill>
                <a:latin typeface="Times New Roman"/>
                <a:ea typeface="HG丸ｺﾞｼｯｸM-PRO"/>
              </a:rPr>
              <a:t>x </a:t>
            </a:r>
            <a:r>
              <a:rPr b="0" lang="ja-JP" sz="2000" spc="-1" strike="noStrike">
                <a:solidFill>
                  <a:srgbClr val="000099"/>
                </a:solidFill>
                <a:latin typeface="Times New Roman"/>
                <a:ea typeface="HG丸ｺﾞｼｯｸM-PRO"/>
              </a:rPr>
              <a:t>が大きくなると，境界層が厚くなるのでだんだん小さくなる．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平均してみよう．</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以上は壁面温度一定のとき．熱流束一定なら・・</a:t>
            </a:r>
            <a:endParaRPr b="0" lang="en-US" sz="2000" spc="-1" strike="noStrike">
              <a:solidFill>
                <a:srgbClr val="000000"/>
              </a:solidFill>
              <a:latin typeface="Arial"/>
            </a:endParaRPr>
          </a:p>
        </p:txBody>
      </p:sp>
      <p:graphicFrame>
        <p:nvGraphicFramePr>
          <p:cNvPr id="1553" name="Object 4"/>
          <p:cNvGraphicFramePr/>
          <p:nvPr/>
        </p:nvGraphicFramePr>
        <p:xfrm>
          <a:off x="380880" y="1447920"/>
          <a:ext cx="8368560" cy="774000"/>
        </p:xfrm>
        <a:graphic>
          <a:graphicData uri="http://schemas.openxmlformats.org/presentationml/2006/ole">
            <p:oleObj progId="Equation.DSMT4" r:id="rId1" spid="">
              <p:embed/>
              <p:pic>
                <p:nvPicPr>
                  <p:cNvPr id="1554" name="Object 4" descr=""/>
                  <p:cNvPicPr/>
                  <p:nvPr/>
                </p:nvPicPr>
                <p:blipFill>
                  <a:blip r:embed="rId2"/>
                  <a:stretch/>
                </p:blipFill>
                <p:spPr>
                  <a:xfrm>
                    <a:off x="380880" y="1447920"/>
                    <a:ext cx="8368560" cy="774000"/>
                  </a:xfrm>
                  <a:prstGeom prst="rect">
                    <a:avLst/>
                  </a:prstGeom>
                  <a:ln w="0">
                    <a:noFill/>
                  </a:ln>
                </p:spPr>
              </p:pic>
            </p:oleObj>
          </a:graphicData>
        </a:graphic>
      </p:graphicFrame>
      <p:graphicFrame>
        <p:nvGraphicFramePr>
          <p:cNvPr id="1555" name="Object 5"/>
          <p:cNvGraphicFramePr/>
          <p:nvPr/>
        </p:nvGraphicFramePr>
        <p:xfrm>
          <a:off x="787320" y="3352680"/>
          <a:ext cx="7251120" cy="913680"/>
        </p:xfrm>
        <a:graphic>
          <a:graphicData uri="http://schemas.openxmlformats.org/presentationml/2006/ole">
            <p:oleObj progId="Equation.DSMT4" r:id="rId3" spid="">
              <p:embed/>
              <p:pic>
                <p:nvPicPr>
                  <p:cNvPr id="1556" name="Object 5" descr=""/>
                  <p:cNvPicPr/>
                  <p:nvPr/>
                </p:nvPicPr>
                <p:blipFill>
                  <a:blip r:embed="rId4"/>
                  <a:stretch/>
                </p:blipFill>
                <p:spPr>
                  <a:xfrm>
                    <a:off x="787320" y="3352680"/>
                    <a:ext cx="7251120" cy="913680"/>
                  </a:xfrm>
                  <a:prstGeom prst="rect">
                    <a:avLst/>
                  </a:prstGeom>
                  <a:ln w="0">
                    <a:noFill/>
                  </a:ln>
                </p:spPr>
              </p:pic>
            </p:oleObj>
          </a:graphicData>
        </a:graphic>
      </p:graphicFrame>
      <p:graphicFrame>
        <p:nvGraphicFramePr>
          <p:cNvPr id="1557" name="Object 6"/>
          <p:cNvGraphicFramePr/>
          <p:nvPr/>
        </p:nvGraphicFramePr>
        <p:xfrm>
          <a:off x="2286000" y="4343400"/>
          <a:ext cx="2590200" cy="596160"/>
        </p:xfrm>
        <a:graphic>
          <a:graphicData uri="http://schemas.openxmlformats.org/presentationml/2006/ole">
            <p:oleObj progId="Equation.DSMT4" r:id="rId5" spid="">
              <p:embed/>
              <p:pic>
                <p:nvPicPr>
                  <p:cNvPr id="1558" name="Object 6" descr=""/>
                  <p:cNvPicPr/>
                  <p:nvPr/>
                </p:nvPicPr>
                <p:blipFill>
                  <a:blip r:embed="rId6"/>
                  <a:stretch/>
                </p:blipFill>
                <p:spPr>
                  <a:xfrm>
                    <a:off x="2286000" y="4343400"/>
                    <a:ext cx="2590200" cy="596160"/>
                  </a:xfrm>
                  <a:prstGeom prst="rect">
                    <a:avLst/>
                  </a:prstGeom>
                  <a:ln w="0">
                    <a:noFill/>
                  </a:ln>
                </p:spPr>
              </p:pic>
            </p:oleObj>
          </a:graphicData>
        </a:graphic>
      </p:graphicFrame>
      <p:graphicFrame>
        <p:nvGraphicFramePr>
          <p:cNvPr id="1559" name="Object 7"/>
          <p:cNvGraphicFramePr/>
          <p:nvPr/>
        </p:nvGraphicFramePr>
        <p:xfrm>
          <a:off x="2197080" y="5638680"/>
          <a:ext cx="2907720" cy="672480"/>
        </p:xfrm>
        <a:graphic>
          <a:graphicData uri="http://schemas.openxmlformats.org/presentationml/2006/ole">
            <p:oleObj progId="Equation.DSMT4" r:id="rId7" spid="">
              <p:embed/>
              <p:pic>
                <p:nvPicPr>
                  <p:cNvPr id="1560" name="Object 7" descr=""/>
                  <p:cNvPicPr/>
                  <p:nvPr/>
                </p:nvPicPr>
                <p:blipFill>
                  <a:blip r:embed="rId8"/>
                  <a:stretch/>
                </p:blipFill>
                <p:spPr>
                  <a:xfrm>
                    <a:off x="2197080" y="5638680"/>
                    <a:ext cx="2907720" cy="672480"/>
                  </a:xfrm>
                  <a:prstGeom prst="rect">
                    <a:avLst/>
                  </a:prstGeom>
                  <a:ln w="0">
                    <a:noFill/>
                  </a:ln>
                </p:spPr>
              </p:pic>
            </p:oleObj>
          </a:graphicData>
        </a:graphic>
      </p:graphicFrame>
      <p:pic>
        <p:nvPicPr>
          <p:cNvPr id="1561" name="Picture 4" descr=""/>
          <p:cNvPicPr/>
          <p:nvPr/>
        </p:nvPicPr>
        <p:blipFill>
          <a:blip r:embed="rId9"/>
          <a:stretch/>
        </p:blipFill>
        <p:spPr>
          <a:xfrm>
            <a:off x="7515360" y="4051800"/>
            <a:ext cx="1304640" cy="226188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6.1.3 </a:t>
            </a:r>
            <a:r>
              <a:rPr b="1" lang="ja-JP" sz="3200" spc="-1" strike="noStrike">
                <a:solidFill>
                  <a:srgbClr val="000099"/>
                </a:solidFill>
                <a:latin typeface="Times New Roman"/>
                <a:ea typeface="HG丸ｺﾞｼｯｸM-PRO"/>
              </a:rPr>
              <a:t>自然対流乱流熱伝達</a:t>
            </a:r>
            <a:endParaRPr b="0" lang="en-US" sz="3200" spc="-1" strike="noStrike">
              <a:solidFill>
                <a:srgbClr val="000000"/>
              </a:solidFill>
              <a:latin typeface="Arial"/>
            </a:endParaRPr>
          </a:p>
        </p:txBody>
      </p:sp>
      <p:sp>
        <p:nvSpPr>
          <p:cNvPr id="1563"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今までの式は層流の式，</a:t>
            </a:r>
            <a:r>
              <a:rPr b="0" lang="en-US" sz="2000" spc="-1" strike="noStrike">
                <a:solidFill>
                  <a:srgbClr val="000099"/>
                </a:solidFill>
                <a:latin typeface="Times New Roman"/>
                <a:ea typeface="HG丸ｺﾞｼｯｸM-PRO"/>
              </a:rPr>
              <a:t>Churchill &amp; Chu </a:t>
            </a:r>
            <a:r>
              <a:rPr b="0" lang="ja-JP" sz="2000" spc="-1" strike="noStrike">
                <a:solidFill>
                  <a:srgbClr val="000099"/>
                </a:solidFill>
                <a:latin typeface="Times New Roman"/>
                <a:ea typeface="HG丸ｺﾞｼｯｸM-PRO"/>
              </a:rPr>
              <a:t>は層流でも乱流でも使える．</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煩雑な印象だが </a:t>
            </a:r>
            <a:r>
              <a:rPr b="0" lang="en-US" sz="2000" spc="-1" strike="noStrike">
                <a:solidFill>
                  <a:srgbClr val="000099"/>
                </a:solidFill>
                <a:latin typeface="Times New Roman"/>
                <a:ea typeface="HG丸ｺﾞｼｯｸM-PRO"/>
              </a:rPr>
              <a:t>Nu </a:t>
            </a:r>
            <a:r>
              <a:rPr b="0" lang="ja-JP" sz="2000" spc="-1" strike="noStrike">
                <a:solidFill>
                  <a:srgbClr val="000099"/>
                </a:solidFill>
                <a:latin typeface="Times New Roman"/>
                <a:ea typeface="HG丸ｺﾞｼｯｸM-PRO"/>
              </a:rPr>
              <a:t>はとにかく </a:t>
            </a:r>
            <a:r>
              <a:rPr b="0" lang="en-US" sz="2000" spc="-1" strike="noStrike">
                <a:solidFill>
                  <a:srgbClr val="000099"/>
                </a:solidFill>
                <a:latin typeface="Times New Roman"/>
                <a:ea typeface="HG丸ｺﾞｼｯｸM-PRO"/>
              </a:rPr>
              <a:t>Ra </a:t>
            </a:r>
            <a:r>
              <a:rPr b="0" lang="ja-JP" sz="2000" spc="-1" strike="noStrike">
                <a:solidFill>
                  <a:srgbClr val="000099"/>
                </a:solidFill>
                <a:latin typeface="Times New Roman"/>
                <a:ea typeface="HG丸ｺﾞｼｯｸM-PRO"/>
              </a:rPr>
              <a:t>と </a:t>
            </a:r>
            <a:r>
              <a:rPr b="0" lang="en-US" sz="2000" spc="-1" strike="noStrike">
                <a:solidFill>
                  <a:srgbClr val="000099"/>
                </a:solidFill>
                <a:latin typeface="Times New Roman"/>
                <a:ea typeface="HG丸ｺﾞｼｯｸM-PRO"/>
              </a:rPr>
              <a:t>Pr </a:t>
            </a:r>
            <a:r>
              <a:rPr b="0" lang="ja-JP" sz="2000" spc="-1" strike="noStrike">
                <a:solidFill>
                  <a:srgbClr val="000099"/>
                </a:solidFill>
                <a:latin typeface="Times New Roman"/>
                <a:ea typeface="HG丸ｺﾞｼｯｸM-PRO"/>
              </a:rPr>
              <a:t>の関数．</a:t>
            </a:r>
            <a:endParaRPr b="0" lang="en-US" sz="2000" spc="-1" strike="noStrike">
              <a:solidFill>
                <a:srgbClr val="000000"/>
              </a:solidFill>
              <a:latin typeface="Arial"/>
            </a:endParaRPr>
          </a:p>
        </p:txBody>
      </p:sp>
      <p:graphicFrame>
        <p:nvGraphicFramePr>
          <p:cNvPr id="1564" name="Object 4"/>
          <p:cNvGraphicFramePr/>
          <p:nvPr/>
        </p:nvGraphicFramePr>
        <p:xfrm>
          <a:off x="457200" y="1600200"/>
          <a:ext cx="8114760" cy="1853640"/>
        </p:xfrm>
        <a:graphic>
          <a:graphicData uri="http://schemas.openxmlformats.org/presentationml/2006/ole">
            <p:oleObj progId="Equation.DSMT4" r:id="rId1" spid="">
              <p:embed/>
              <p:pic>
                <p:nvPicPr>
                  <p:cNvPr id="1565" name="Object 4" descr=""/>
                  <p:cNvPicPr/>
                  <p:nvPr/>
                </p:nvPicPr>
                <p:blipFill>
                  <a:blip r:embed="rId2"/>
                  <a:stretch/>
                </p:blipFill>
                <p:spPr>
                  <a:xfrm>
                    <a:off x="457200" y="1600200"/>
                    <a:ext cx="8114760" cy="1853640"/>
                  </a:xfrm>
                  <a:prstGeom prst="rect">
                    <a:avLst/>
                  </a:prstGeom>
                  <a:ln w="0">
                    <a:noFill/>
                  </a:ln>
                </p:spPr>
              </p:pic>
            </p:oleObj>
          </a:graphicData>
        </a:graphic>
      </p:graphicFrame>
      <p:pic>
        <p:nvPicPr>
          <p:cNvPr id="1566" name="Picture 5" descr=""/>
          <p:cNvPicPr/>
          <p:nvPr/>
        </p:nvPicPr>
        <p:blipFill>
          <a:blip r:embed="rId3"/>
          <a:stretch/>
        </p:blipFill>
        <p:spPr>
          <a:xfrm>
            <a:off x="5894280" y="3276720"/>
            <a:ext cx="3096360" cy="312336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7"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6.2 </a:t>
            </a:r>
            <a:r>
              <a:rPr b="1" lang="ja-JP" sz="3200" spc="-1" strike="noStrike">
                <a:solidFill>
                  <a:srgbClr val="000099"/>
                </a:solidFill>
                <a:latin typeface="Times New Roman"/>
                <a:ea typeface="HG丸ｺﾞｼｯｸM-PRO"/>
              </a:rPr>
              <a:t>鉛直平板以外の相関式</a:t>
            </a:r>
            <a:endParaRPr b="0" lang="en-US" sz="3200" spc="-1" strike="noStrike">
              <a:solidFill>
                <a:srgbClr val="000000"/>
              </a:solidFill>
              <a:latin typeface="Arial"/>
            </a:endParaRPr>
          </a:p>
        </p:txBody>
      </p:sp>
      <p:sp>
        <p:nvSpPr>
          <p:cNvPr id="1568" name="PlaceHolder 2"/>
          <p:cNvSpPr>
            <a:spLocks noGrp="1"/>
          </p:cNvSpPr>
          <p:nvPr>
            <p:ph/>
          </p:nvPr>
        </p:nvSpPr>
        <p:spPr>
          <a:xfrm>
            <a:off x="152280" y="990720"/>
            <a:ext cx="594288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水平平板</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上向き加熱 </a:t>
            </a:r>
            <a:r>
              <a:rPr b="0" lang="en-US" sz="2000" spc="-1" strike="noStrike">
                <a:solidFill>
                  <a:srgbClr val="000099"/>
                </a:solidFill>
                <a:latin typeface="Times New Roman"/>
                <a:ea typeface="HG丸ｺﾞｼｯｸM-PRO"/>
              </a:rPr>
              <a:t>&amp; </a:t>
            </a:r>
            <a:r>
              <a:rPr b="0" lang="ja-JP" sz="2000" spc="-1" strike="noStrike">
                <a:solidFill>
                  <a:srgbClr val="000099"/>
                </a:solidFill>
                <a:latin typeface="Times New Roman"/>
                <a:ea typeface="HG丸ｺﾞｼｯｸM-PRO"/>
              </a:rPr>
              <a:t>下向き冷却</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下向き加熱 </a:t>
            </a:r>
            <a:r>
              <a:rPr b="0" lang="en-US" sz="2000" spc="-1" strike="noStrike">
                <a:solidFill>
                  <a:srgbClr val="000099"/>
                </a:solidFill>
                <a:latin typeface="Times New Roman"/>
                <a:ea typeface="HG丸ｺﾞｼｯｸM-PRO"/>
              </a:rPr>
              <a:t>&amp; </a:t>
            </a:r>
            <a:r>
              <a:rPr b="0" lang="ja-JP" sz="2000" spc="-1" strike="noStrike">
                <a:solidFill>
                  <a:srgbClr val="000099"/>
                </a:solidFill>
                <a:latin typeface="Times New Roman"/>
                <a:ea typeface="HG丸ｺﾞｼｯｸM-PRO"/>
              </a:rPr>
              <a:t>上向き冷却</a:t>
            </a: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indent="0">
              <a:lnSpc>
                <a:spcPct val="100000"/>
              </a:lnSpc>
              <a:spcBef>
                <a:spcPts val="1001"/>
              </a:spcBef>
              <a:buNone/>
              <a:tabLst>
                <a:tab algn="l" pos="0"/>
              </a:tabLst>
            </a:pP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tabLst>
                <a:tab algn="l" pos="0"/>
              </a:tabLst>
            </a:pPr>
            <a:r>
              <a:rPr b="0" lang="ja-JP" sz="2000" spc="-1" strike="noStrike">
                <a:solidFill>
                  <a:srgbClr val="000099"/>
                </a:solidFill>
                <a:latin typeface="Times New Roman"/>
                <a:ea typeface="HG丸ｺﾞｼｯｸM-PRO"/>
              </a:rPr>
              <a:t>円柱：</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水平：式</a:t>
            </a:r>
            <a:r>
              <a:rPr b="0" lang="en-US" sz="2000" spc="-1" strike="noStrike">
                <a:solidFill>
                  <a:srgbClr val="000099"/>
                </a:solidFill>
                <a:latin typeface="Times New Roman"/>
                <a:ea typeface="HG丸ｺﾞｼｯｸM-PRO"/>
              </a:rPr>
              <a:t>(6.29)</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tabLst>
                <a:tab algn="l" pos="0"/>
              </a:tabLst>
            </a:pPr>
            <a:r>
              <a:rPr b="0" lang="ja-JP" sz="2000" spc="-1" strike="noStrike">
                <a:solidFill>
                  <a:srgbClr val="000099"/>
                </a:solidFill>
                <a:latin typeface="Times New Roman"/>
                <a:ea typeface="HG丸ｺﾞｼｯｸM-PRO"/>
              </a:rPr>
              <a:t>垂直：</a:t>
            </a:r>
            <a:r>
              <a:rPr b="0" lang="en-US" sz="2000" spc="-1" strike="noStrike">
                <a:solidFill>
                  <a:srgbClr val="000099"/>
                </a:solidFill>
                <a:latin typeface="Times New Roman"/>
                <a:ea typeface="HG丸ｺﾞｼｯｸM-PRO"/>
              </a:rPr>
              <a:t>D </a:t>
            </a:r>
            <a:r>
              <a:rPr b="0" lang="ja-JP" sz="2000" spc="-1" strike="noStrike">
                <a:solidFill>
                  <a:srgbClr val="000099"/>
                </a:solidFill>
                <a:latin typeface="Times New Roman"/>
                <a:ea typeface="HG丸ｺﾞｼｯｸM-PRO"/>
              </a:rPr>
              <a:t>が境界層厚さよりも大きければ鉛直平板とほぼ同じ．</a:t>
            </a:r>
            <a:endParaRPr b="0" lang="en-US" sz="2000" spc="-1" strike="noStrike">
              <a:solidFill>
                <a:srgbClr val="000000"/>
              </a:solidFill>
              <a:latin typeface="Arial"/>
            </a:endParaRPr>
          </a:p>
        </p:txBody>
      </p:sp>
      <p:graphicFrame>
        <p:nvGraphicFramePr>
          <p:cNvPr id="1569" name="Object 4"/>
          <p:cNvGraphicFramePr/>
          <p:nvPr/>
        </p:nvGraphicFramePr>
        <p:xfrm>
          <a:off x="1511280" y="1930320"/>
          <a:ext cx="2983680" cy="812160"/>
        </p:xfrm>
        <a:graphic>
          <a:graphicData uri="http://schemas.openxmlformats.org/presentationml/2006/ole">
            <p:oleObj progId="Equation.DSMT4" r:id="rId1" spid="">
              <p:embed/>
              <p:pic>
                <p:nvPicPr>
                  <p:cNvPr id="1570" name="Object 4" descr=""/>
                  <p:cNvPicPr/>
                  <p:nvPr/>
                </p:nvPicPr>
                <p:blipFill>
                  <a:blip r:embed="rId2"/>
                  <a:stretch/>
                </p:blipFill>
                <p:spPr>
                  <a:xfrm>
                    <a:off x="1511280" y="1930320"/>
                    <a:ext cx="2983680" cy="812160"/>
                  </a:xfrm>
                  <a:prstGeom prst="rect">
                    <a:avLst/>
                  </a:prstGeom>
                  <a:ln w="0">
                    <a:noFill/>
                  </a:ln>
                </p:spPr>
              </p:pic>
            </p:oleObj>
          </a:graphicData>
        </a:graphic>
      </p:graphicFrame>
      <p:graphicFrame>
        <p:nvGraphicFramePr>
          <p:cNvPr id="1571" name="Object 5"/>
          <p:cNvGraphicFramePr/>
          <p:nvPr/>
        </p:nvGraphicFramePr>
        <p:xfrm>
          <a:off x="1498680" y="3429000"/>
          <a:ext cx="2844000" cy="380160"/>
        </p:xfrm>
        <a:graphic>
          <a:graphicData uri="http://schemas.openxmlformats.org/presentationml/2006/ole">
            <p:oleObj progId="Equation.DSMT4" r:id="rId3" spid="">
              <p:embed/>
              <p:pic>
                <p:nvPicPr>
                  <p:cNvPr id="1572" name="Object 5" descr=""/>
                  <p:cNvPicPr/>
                  <p:nvPr/>
                </p:nvPicPr>
                <p:blipFill>
                  <a:blip r:embed="rId4"/>
                  <a:stretch/>
                </p:blipFill>
                <p:spPr>
                  <a:xfrm>
                    <a:off x="1498680" y="3429000"/>
                    <a:ext cx="2844000" cy="380160"/>
                  </a:xfrm>
                  <a:prstGeom prst="rect">
                    <a:avLst/>
                  </a:prstGeom>
                  <a:ln w="0">
                    <a:noFill/>
                  </a:ln>
                </p:spPr>
              </p:pic>
            </p:oleObj>
          </a:graphicData>
        </a:graphic>
      </p:graphicFrame>
      <p:pic>
        <p:nvPicPr>
          <p:cNvPr id="1573" name="Picture 6" descr=""/>
          <p:cNvPicPr/>
          <p:nvPr/>
        </p:nvPicPr>
        <p:blipFill>
          <a:blip r:embed="rId5"/>
          <a:stretch/>
        </p:blipFill>
        <p:spPr>
          <a:xfrm>
            <a:off x="6172200" y="990720"/>
            <a:ext cx="2594880" cy="5333400"/>
          </a:xfrm>
          <a:prstGeom prst="rect">
            <a:avLst/>
          </a:prstGeom>
          <a:ln w="0">
            <a:noFill/>
          </a:ln>
        </p:spPr>
      </p:pic>
      <p:cxnSp>
        <p:nvCxnSpPr>
          <p:cNvPr id="1574" name="直線矢印コネクタ 2"/>
          <p:cNvCxnSpPr/>
          <p:nvPr/>
        </p:nvCxnSpPr>
        <p:spPr>
          <a:xfrm flipV="1">
            <a:off x="4495680" y="1484640"/>
            <a:ext cx="1600920" cy="936720"/>
          </a:xfrm>
          <a:prstGeom prst="straightConnector1">
            <a:avLst/>
          </a:prstGeom>
          <a:ln w="9525">
            <a:solidFill>
              <a:srgbClr val="000000"/>
            </a:solidFill>
            <a:round/>
            <a:tailEnd len="med" type="triangle" w="med"/>
          </a:ln>
        </p:spPr>
      </p:cxnSp>
      <p:cxnSp>
        <p:nvCxnSpPr>
          <p:cNvPr id="1575" name="直線矢印コネクタ 8"/>
          <p:cNvCxnSpPr/>
          <p:nvPr/>
        </p:nvCxnSpPr>
        <p:spPr>
          <a:xfrm flipV="1">
            <a:off x="4419360" y="2336760"/>
            <a:ext cx="1753560" cy="1298160"/>
          </a:xfrm>
          <a:prstGeom prst="straightConnector1">
            <a:avLst/>
          </a:prstGeom>
          <a:ln w="9525">
            <a:solidFill>
              <a:srgbClr val="000000"/>
            </a:solidFill>
            <a:round/>
            <a:tailEnd len="med" type="triangle" w="med"/>
          </a:ln>
        </p:spPr>
      </p:cxnSp>
      <p:cxnSp>
        <p:nvCxnSpPr>
          <p:cNvPr id="1576" name="直線矢印コネクタ 10"/>
          <p:cNvCxnSpPr>
            <a:endCxn id="1568" idx="3"/>
          </p:cNvCxnSpPr>
          <p:nvPr/>
        </p:nvCxnSpPr>
        <p:spPr>
          <a:xfrm flipV="1">
            <a:off x="2698560" y="3657600"/>
            <a:ext cx="3398040" cy="1213560"/>
          </a:xfrm>
          <a:prstGeom prst="straightConnector1">
            <a:avLst/>
          </a:prstGeom>
          <a:ln w="9525">
            <a:solidFill>
              <a:srgbClr val="000000"/>
            </a:solidFill>
            <a:round/>
            <a:tailEnd len="med" type="triangle" w="med"/>
          </a:ln>
        </p:spPr>
      </p:cxnSp>
      <p:cxnSp>
        <p:nvCxnSpPr>
          <p:cNvPr id="1577" name="直線矢印コネクタ 12"/>
          <p:cNvCxnSpPr/>
          <p:nvPr/>
        </p:nvCxnSpPr>
        <p:spPr>
          <a:xfrm>
            <a:off x="3275640" y="5668920"/>
            <a:ext cx="2953080" cy="18720"/>
          </a:xfrm>
          <a:prstGeom prst="straightConnector1">
            <a:avLst/>
          </a:prstGeom>
          <a:ln w="9525">
            <a:solidFill>
              <a:srgbClr val="000000"/>
            </a:solidFill>
            <a:round/>
            <a:tailEnd len="med" type="triangle" w="med"/>
          </a:ln>
        </p:spPr>
      </p:cxnSp>
    </p:spTree>
  </p:cSld>
  <mc:AlternateContent>
    <mc:Choice Requires="p14">
      <p:transition spd="slow" p14:dur="1500">
        <p:random/>
      </p:transition>
    </mc:Choice>
    <mc:Fallback>
      <p:transition spd="slow">
        <p:random/>
      </p:transition>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8"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演習</a:t>
            </a:r>
            <a:endParaRPr b="0" lang="en-US" sz="3200" spc="-1" strike="noStrike">
              <a:solidFill>
                <a:srgbClr val="000000"/>
              </a:solidFill>
              <a:latin typeface="Arial"/>
            </a:endParaRPr>
          </a:p>
        </p:txBody>
      </p:sp>
      <p:pic>
        <p:nvPicPr>
          <p:cNvPr id="1579" name="Picture 6" descr=""/>
          <p:cNvPicPr/>
          <p:nvPr/>
        </p:nvPicPr>
        <p:blipFill>
          <a:blip r:embed="rId1"/>
          <a:stretch/>
        </p:blipFill>
        <p:spPr>
          <a:xfrm>
            <a:off x="250920" y="1125360"/>
            <a:ext cx="5398200" cy="2047320"/>
          </a:xfrm>
          <a:prstGeom prst="rect">
            <a:avLst/>
          </a:prstGeom>
          <a:ln w="0">
            <a:noFill/>
          </a:ln>
        </p:spPr>
      </p:pic>
      <p:pic>
        <p:nvPicPr>
          <p:cNvPr id="1580" name="Picture 7" descr=""/>
          <p:cNvPicPr/>
          <p:nvPr/>
        </p:nvPicPr>
        <p:blipFill>
          <a:blip r:embed="rId2"/>
          <a:stretch/>
        </p:blipFill>
        <p:spPr>
          <a:xfrm>
            <a:off x="250920" y="3557520"/>
            <a:ext cx="5398200" cy="1310400"/>
          </a:xfrm>
          <a:prstGeom prst="rect">
            <a:avLst/>
          </a:prstGeom>
          <a:ln w="0">
            <a:noFill/>
          </a:ln>
        </p:spPr>
      </p:pic>
      <p:pic>
        <p:nvPicPr>
          <p:cNvPr id="1581" name="Picture 8" descr=""/>
          <p:cNvPicPr/>
          <p:nvPr/>
        </p:nvPicPr>
        <p:blipFill>
          <a:blip r:embed="rId3"/>
          <a:stretch/>
        </p:blipFill>
        <p:spPr>
          <a:xfrm>
            <a:off x="5796000" y="1125360"/>
            <a:ext cx="3183840" cy="2234520"/>
          </a:xfrm>
          <a:prstGeom prst="rect">
            <a:avLst/>
          </a:prstGeom>
          <a:ln w="0">
            <a:noFill/>
          </a:ln>
        </p:spPr>
      </p:pic>
      <p:sp>
        <p:nvSpPr>
          <p:cNvPr id="1582" name="Text Box 9"/>
          <p:cNvSpPr/>
          <p:nvPr/>
        </p:nvSpPr>
        <p:spPr>
          <a:xfrm>
            <a:off x="8668080" y="68400"/>
            <a:ext cx="34704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en-US" sz="1600" spc="-1" strike="noStrike">
                <a:solidFill>
                  <a:srgbClr val="000000"/>
                </a:solidFill>
                <a:latin typeface="Times New Roman"/>
                <a:ea typeface="HG丸ｺﾞｼｯｸM-PRO"/>
              </a:rPr>
              <a:t>☆</a:t>
            </a:r>
            <a:endParaRPr b="0" lang="en-US" sz="1600" spc="-1" strike="noStrike">
              <a:solidFill>
                <a:srgbClr val="000000"/>
              </a:solidFill>
              <a:latin typeface="Arial"/>
            </a:endParaRPr>
          </a:p>
        </p:txBody>
      </p:sp>
      <p:sp>
        <p:nvSpPr>
          <p:cNvPr id="1583" name="正方形/長方形 1"/>
          <p:cNvSpPr/>
          <p:nvPr/>
        </p:nvSpPr>
        <p:spPr>
          <a:xfrm>
            <a:off x="2286000" y="5529600"/>
            <a:ext cx="487764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ja-JP" sz="2000" spc="-1" strike="noStrike">
                <a:solidFill>
                  <a:srgbClr val="ff0066"/>
                </a:solidFill>
                <a:latin typeface="Times New Roman"/>
                <a:ea typeface="HG丸ｺﾞｼｯｸM-PRO"/>
              </a:rPr>
              <a:t>宿題：演習問題</a:t>
            </a:r>
            <a:r>
              <a:rPr b="1" lang="en-US" sz="2000" spc="-1" strike="noStrike">
                <a:solidFill>
                  <a:srgbClr val="ff0066"/>
                </a:solidFill>
                <a:latin typeface="Times New Roman"/>
                <a:ea typeface="HG丸ｺﾞｼｯｸM-PRO"/>
              </a:rPr>
              <a:t>[1]</a:t>
            </a:r>
            <a:r>
              <a:rPr b="1" lang="ja-JP" sz="2000" spc="-1" strike="noStrike">
                <a:solidFill>
                  <a:srgbClr val="ff0066"/>
                </a:solidFill>
                <a:latin typeface="Times New Roman"/>
                <a:ea typeface="HG丸ｺﾞｼｯｸM-PRO"/>
              </a:rPr>
              <a:t>を解け（</a:t>
            </a:r>
            <a:r>
              <a:rPr b="1" lang="en-US" sz="2000" spc="-1" strike="noStrike">
                <a:solidFill>
                  <a:srgbClr val="ff0066"/>
                </a:solidFill>
                <a:latin typeface="Times New Roman"/>
                <a:ea typeface="HG丸ｺﾞｼｯｸM-PRO"/>
              </a:rPr>
              <a:t>158</a:t>
            </a:r>
            <a:r>
              <a:rPr b="1" lang="ja-JP" sz="2000" spc="-1" strike="noStrike">
                <a:solidFill>
                  <a:srgbClr val="ff0066"/>
                </a:solidFill>
                <a:latin typeface="Times New Roman"/>
                <a:ea typeface="HG丸ｺﾞｼｯｸM-PRO"/>
              </a:rPr>
              <a:t>ページ）</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4" name="PlaceHolder 1"/>
          <p:cNvSpPr>
            <a:spLocks noGrp="1"/>
          </p:cNvSpPr>
          <p:nvPr>
            <p:ph type="title"/>
          </p:nvPr>
        </p:nvSpPr>
        <p:spPr>
          <a:xfrm>
            <a:off x="722160" y="4406760"/>
            <a:ext cx="7771680" cy="1361520"/>
          </a:xfrm>
          <a:prstGeom prst="rect">
            <a:avLst/>
          </a:prstGeom>
          <a:noFill/>
          <a:ln w="0">
            <a:noFill/>
          </a:ln>
        </p:spPr>
        <p:txBody>
          <a:bodyPr numCol="1" spcCol="0" lIns="90000" rIns="90000" tIns="45000" bIns="45000" anchor="t">
            <a:noAutofit/>
          </a:bodyPr>
          <a:p>
            <a:pPr indent="0">
              <a:lnSpc>
                <a:spcPct val="100000"/>
              </a:lnSpc>
              <a:buNone/>
              <a:tabLst>
                <a:tab algn="l" pos="0"/>
              </a:tabLst>
            </a:pPr>
            <a:r>
              <a:rPr b="1" lang="ja-JP" sz="4000" spc="-1" strike="noStrike" cap="all">
                <a:solidFill>
                  <a:srgbClr val="000099"/>
                </a:solidFill>
                <a:latin typeface="Times New Roman"/>
                <a:ea typeface="HG丸ｺﾞｼｯｸM-PRO"/>
              </a:rPr>
              <a:t>第</a:t>
            </a:r>
            <a:r>
              <a:rPr b="1" lang="en-US" sz="4000" spc="-1" strike="noStrike" cap="all">
                <a:solidFill>
                  <a:srgbClr val="000099"/>
                </a:solidFill>
                <a:latin typeface="Times New Roman"/>
                <a:ea typeface="HG丸ｺﾞｼｯｸM-PRO"/>
              </a:rPr>
              <a:t>11</a:t>
            </a:r>
            <a:r>
              <a:rPr b="1" lang="ja-JP" sz="4000" spc="-1" strike="noStrike" cap="all">
                <a:solidFill>
                  <a:srgbClr val="000099"/>
                </a:solidFill>
                <a:latin typeface="Times New Roman"/>
                <a:ea typeface="HG丸ｺﾞｼｯｸM-PRO"/>
              </a:rPr>
              <a:t>回 相変化熱伝達</a:t>
            </a:r>
            <a:endParaRPr b="0" lang="en-US" sz="4000" spc="-1" strike="noStrike">
              <a:solidFill>
                <a:srgbClr val="000000"/>
              </a:solidFill>
              <a:latin typeface="Arial"/>
            </a:endParaRPr>
          </a:p>
        </p:txBody>
      </p:sp>
      <p:sp>
        <p:nvSpPr>
          <p:cNvPr id="1585" name="PlaceHolder 2"/>
          <p:cNvSpPr>
            <a:spLocks noGrp="1"/>
          </p:cNvSpPr>
          <p:nvPr>
            <p:ph/>
          </p:nvPr>
        </p:nvSpPr>
        <p:spPr>
          <a:xfrm>
            <a:off x="722160" y="2906640"/>
            <a:ext cx="7771680" cy="1499400"/>
          </a:xfrm>
          <a:prstGeom prst="rect">
            <a:avLst/>
          </a:prstGeom>
          <a:noFill/>
          <a:ln w="0">
            <a:noFill/>
          </a:ln>
        </p:spPr>
        <p:txBody>
          <a:bodyPr numCol="1" spcCol="0" lIns="90000" rIns="90000" tIns="45000" bIns="45000" anchor="b">
            <a:noAutofit/>
          </a:bodyPr>
          <a:p>
            <a:pPr indent="0">
              <a:lnSpc>
                <a:spcPct val="100000"/>
              </a:lnSpc>
              <a:spcBef>
                <a:spcPts val="1001"/>
              </a:spcBef>
              <a:buNone/>
              <a:tabLst>
                <a:tab algn="l" pos="0"/>
              </a:tabLst>
            </a:pPr>
            <a:r>
              <a:rPr b="0" lang="ja-JP" sz="2000" spc="-1" strike="noStrike">
                <a:solidFill>
                  <a:srgbClr val="000099"/>
                </a:solidFill>
                <a:latin typeface="Times New Roman"/>
                <a:ea typeface="HG丸ｺﾞｼｯｸM-PRO"/>
              </a:rPr>
              <a:t>熱工学基礎</a:t>
            </a:r>
            <a:endParaRPr b="0" lang="en-US" sz="2000" spc="-1" strike="noStrike">
              <a:solidFill>
                <a:srgbClr val="000000"/>
              </a:solidFill>
              <a:latin typeface="Arial"/>
            </a:endParaRPr>
          </a:p>
        </p:txBody>
      </p:sp>
    </p:spTree>
  </p:cSld>
  <p:transition>
    <p:cover dir="rd"/>
  </p:transition>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6" name="PlaceHolder 1"/>
          <p:cNvSpPr>
            <a:spLocks noGrp="1"/>
          </p:cNvSpPr>
          <p:nvPr>
            <p:ph type="title"/>
          </p:nvPr>
        </p:nvSpPr>
        <p:spPr>
          <a:xfrm>
            <a:off x="76320" y="76320"/>
            <a:ext cx="8991000" cy="761400"/>
          </a:xfrm>
          <a:prstGeom prst="rect">
            <a:avLst/>
          </a:prstGeom>
          <a:noFill/>
          <a:ln w="0">
            <a:noFill/>
          </a:ln>
        </p:spPr>
        <p:txBody>
          <a:bodyPr numCol="1" spcCol="0" lIns="0" rIns="0" tIns="0" bIns="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7.1 </a:t>
            </a:r>
            <a:r>
              <a:rPr b="1" lang="ja-JP" sz="3200" spc="-1" strike="noStrike">
                <a:solidFill>
                  <a:srgbClr val="000099"/>
                </a:solidFill>
                <a:latin typeface="Times New Roman"/>
                <a:ea typeface="HG丸ｺﾞｼｯｸM-PRO"/>
              </a:rPr>
              <a:t>沸騰熱伝達</a:t>
            </a:r>
            <a:endParaRPr b="0" lang="en-US" sz="3200" spc="-1" strike="noStrike">
              <a:solidFill>
                <a:srgbClr val="000000"/>
              </a:solidFill>
              <a:latin typeface="Arial"/>
            </a:endParaRPr>
          </a:p>
        </p:txBody>
      </p:sp>
      <p:sp>
        <p:nvSpPr>
          <p:cNvPr id="1587" name="PlaceHolder 2"/>
          <p:cNvSpPr>
            <a:spLocks noGrp="1"/>
          </p:cNvSpPr>
          <p:nvPr>
            <p:ph/>
          </p:nvPr>
        </p:nvSpPr>
        <p:spPr>
          <a:xfrm>
            <a:off x="152280" y="990720"/>
            <a:ext cx="5931720" cy="5750640"/>
          </a:xfrm>
          <a:prstGeom prst="rect">
            <a:avLst/>
          </a:prstGeom>
          <a:noFill/>
          <a:ln w="0">
            <a:noFill/>
          </a:ln>
        </p:spPr>
        <p:txBody>
          <a:bodyPr numCol="1" spcCol="0" lIns="0" rIns="0" tIns="0" bIns="0" anchor="t">
            <a:noAutofit/>
          </a:bodyPr>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火力、原子力発電等のシステムでは、環境負荷の小さい蒸気を用いてタービンを駆動、電力を発生する。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ボイラーや原子炉は、水を供給し、蒸気を取り出す装置と見ることもできる</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沸騰は身近な現象だが、複雑な物理を含んでおり、理解は進んでいない。</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前記機器の経済性や安全性の向上を図る上で、沸騰現象に関する理解が欠かせない。</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沸騰の分類</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プール沸騰 ⇔ 強制対流沸騰</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飽和沸騰 ⇔ サブクール沸騰</a:t>
            </a:r>
            <a:endParaRPr b="0" lang="en-US" sz="1800" spc="-1" strike="noStrike">
              <a:solidFill>
                <a:srgbClr val="000000"/>
              </a:solidFill>
              <a:latin typeface="Arial"/>
            </a:endParaRPr>
          </a:p>
          <a:p>
            <a:pPr marL="343080" indent="-343080">
              <a:lnSpc>
                <a:spcPct val="100000"/>
              </a:lnSpc>
              <a:spcBef>
                <a:spcPts val="901"/>
              </a:spcBef>
              <a:buClr>
                <a:srgbClr val="000099"/>
              </a:buClr>
              <a:buFont typeface="Wingdings" charset="2"/>
              <a:buChar char=""/>
            </a:pPr>
            <a:r>
              <a:rPr b="0" lang="ja-JP" sz="1800" spc="-1" strike="noStrike">
                <a:solidFill>
                  <a:srgbClr val="000099"/>
                </a:solidFill>
                <a:latin typeface="Times New Roman"/>
                <a:ea typeface="HG丸ｺﾞｼｯｸM-PRO"/>
              </a:rPr>
              <a:t>沸騰熱伝達～加熱壁から流体への熱移動</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熱伝達率がきわめて高い </a:t>
            </a:r>
            <a:r>
              <a:rPr b="0" lang="en-US" sz="1800" spc="-1" strike="noStrike">
                <a:solidFill>
                  <a:srgbClr val="000099"/>
                </a:solidFill>
                <a:latin typeface="Times New Roman"/>
                <a:ea typeface="HG丸ｺﾞｼｯｸM-PRO"/>
              </a:rPr>
              <a:t>(10</a:t>
            </a:r>
            <a:r>
              <a:rPr b="0" lang="en-US" sz="1800" spc="-1" strike="noStrike" baseline="30000">
                <a:solidFill>
                  <a:srgbClr val="000099"/>
                </a:solidFill>
                <a:latin typeface="Times New Roman"/>
                <a:ea typeface="HG丸ｺﾞｼｯｸM-PRO"/>
              </a:rPr>
              <a:t>4</a:t>
            </a:r>
            <a:r>
              <a:rPr b="0" lang="ja-JP" sz="1800" spc="-1" strike="noStrike">
                <a:solidFill>
                  <a:srgbClr val="000099"/>
                </a:solidFill>
                <a:latin typeface="Times New Roman"/>
                <a:ea typeface="HG丸ｺﾞｼｯｸM-PRO"/>
              </a:rPr>
              <a:t>～</a:t>
            </a:r>
            <a:r>
              <a:rPr b="0" lang="en-US" sz="1800" spc="-1" strike="noStrike">
                <a:solidFill>
                  <a:srgbClr val="000099"/>
                </a:solidFill>
                <a:latin typeface="Times New Roman"/>
                <a:ea typeface="HG丸ｺﾞｼｯｸM-PRO"/>
              </a:rPr>
              <a:t>10</a:t>
            </a:r>
            <a:r>
              <a:rPr b="0" lang="en-US" sz="1800" spc="-1" strike="noStrike" baseline="30000">
                <a:solidFill>
                  <a:srgbClr val="000099"/>
                </a:solidFill>
                <a:latin typeface="Times New Roman"/>
                <a:ea typeface="HG丸ｺﾞｼｯｸM-PRO"/>
              </a:rPr>
              <a:t>5</a:t>
            </a:r>
            <a:r>
              <a:rPr b="0" lang="en-US" sz="1800" spc="-1" strike="noStrike">
                <a:solidFill>
                  <a:srgbClr val="000099"/>
                </a:solidFill>
                <a:latin typeface="Times New Roman"/>
                <a:ea typeface="HG丸ｺﾞｼｯｸM-PRO"/>
              </a:rPr>
              <a:t>W/m</a:t>
            </a:r>
            <a:r>
              <a:rPr b="0" lang="en-US" sz="1800" spc="-1" strike="noStrike" baseline="30000">
                <a:solidFill>
                  <a:srgbClr val="000099"/>
                </a:solidFill>
                <a:latin typeface="Times New Roman"/>
                <a:ea typeface="HG丸ｺﾞｼｯｸM-PRO"/>
              </a:rPr>
              <a:t>2</a:t>
            </a:r>
            <a:r>
              <a:rPr b="0" lang="en-US" sz="1800" spc="-1" strike="noStrike">
                <a:solidFill>
                  <a:srgbClr val="000099"/>
                </a:solidFill>
                <a:latin typeface="Times New Roman"/>
                <a:ea typeface="HG丸ｺﾞｼｯｸM-PRO"/>
              </a:rPr>
              <a:t>K)</a:t>
            </a:r>
            <a:endParaRPr b="0" lang="en-US" sz="1800" spc="-1" strike="noStrike">
              <a:solidFill>
                <a:srgbClr val="000000"/>
              </a:solidFill>
              <a:latin typeface="Arial"/>
            </a:endParaRPr>
          </a:p>
          <a:p>
            <a:pPr lvl="1" marL="743040" indent="-285840">
              <a:lnSpc>
                <a:spcPct val="100000"/>
              </a:lnSpc>
              <a:spcBef>
                <a:spcPts val="901"/>
              </a:spcBef>
              <a:buClr>
                <a:srgbClr val="000099"/>
              </a:buClr>
              <a:buFont typeface="Symbol"/>
              <a:buChar char=""/>
            </a:pPr>
            <a:r>
              <a:rPr b="0" lang="ja-JP" sz="1800" spc="-1" strike="noStrike">
                <a:solidFill>
                  <a:srgbClr val="000099"/>
                </a:solidFill>
                <a:latin typeface="Times New Roman"/>
                <a:ea typeface="HG丸ｺﾞｼｯｸM-PRO"/>
              </a:rPr>
              <a:t>加熱壁温度が低く抑えられる</a:t>
            </a:r>
            <a:endParaRPr b="0" lang="en-US" sz="1800" spc="-1" strike="noStrike">
              <a:solidFill>
                <a:srgbClr val="000000"/>
              </a:solidFill>
              <a:latin typeface="Arial"/>
            </a:endParaRPr>
          </a:p>
        </p:txBody>
      </p:sp>
      <p:pic>
        <p:nvPicPr>
          <p:cNvPr id="1588" name="" descr="">
            <a:hlinkClick r:id="" action="ppaction://media"/>
          </p:cNvPr>
          <p:cNvPicPr/>
          <p:nvPr>
            <a:videoFile r:link="rId1"/>
            <p:extLst>
              <p:ext uri="{DAA4B4D4-6D71-4841-9C94-3DE7FCFB9230}">
                <p14:media r:link="rId2"/>
              </p:ext>
            </p:extLst>
          </p:nvPr>
        </p:nvPicPr>
        <p:blipFill>
          <a:blip r:embed="rId3"/>
          <a:stretch>
            <a:fillRect/>
          </a:stretch>
        </p:blipFill>
        <p:spPr>
          <a:xfrm>
            <a:off x="6227640" y="990720"/>
            <a:ext cx="1294560" cy="2590200"/>
          </a:xfrm>
          <a:prstGeom prst="rect">
            <a:avLst/>
          </a:prstGeom>
          <a:ln w="0">
            <a:noFill/>
          </a:ln>
        </p:spPr>
      </p:pic>
      <p:pic>
        <p:nvPicPr>
          <p:cNvPr id="1589" name="" descr="">
            <a:hlinkClick r:id="" action="ppaction://media"/>
          </p:cNvPr>
          <p:cNvPicPr/>
          <p:nvPr>
            <a:videoFile r:link="rId4"/>
            <p:extLst>
              <p:ext uri="{DAA4B4D4-6D71-4841-9C94-3DE7FCFB9230}">
                <p14:media r:link="rId5"/>
              </p:ext>
            </p:extLst>
          </p:nvPr>
        </p:nvPicPr>
        <p:blipFill>
          <a:blip r:embed="rId6"/>
          <a:stretch>
            <a:fillRect/>
          </a:stretch>
        </p:blipFill>
        <p:spPr>
          <a:xfrm>
            <a:off x="7667640" y="981000"/>
            <a:ext cx="1294560" cy="2590200"/>
          </a:xfrm>
          <a:prstGeom prst="rect">
            <a:avLst/>
          </a:prstGeom>
          <a:ln w="0">
            <a:noFill/>
          </a:ln>
        </p:spPr>
      </p:pic>
      <p:pic>
        <p:nvPicPr>
          <p:cNvPr id="1590" name="" descr="">
            <a:hlinkClick r:id="" action="ppaction://media"/>
          </p:cNvPr>
          <p:cNvPicPr/>
          <p:nvPr>
            <a:videoFile r:link="rId7"/>
            <p:extLst>
              <p:ext uri="{DAA4B4D4-6D71-4841-9C94-3DE7FCFB9230}">
                <p14:media r:link="rId8"/>
              </p:ext>
            </p:extLst>
          </p:nvPr>
        </p:nvPicPr>
        <p:blipFill>
          <a:blip r:embed="rId9"/>
          <a:stretch>
            <a:fillRect/>
          </a:stretch>
        </p:blipFill>
        <p:spPr>
          <a:xfrm>
            <a:off x="6227640" y="3703680"/>
            <a:ext cx="1302480" cy="2604240"/>
          </a:xfrm>
          <a:prstGeom prst="rect">
            <a:avLst/>
          </a:prstGeom>
          <a:ln w="0">
            <a:noFill/>
          </a:ln>
        </p:spPr>
      </p:pic>
      <p:pic>
        <p:nvPicPr>
          <p:cNvPr id="1591" name="" descr="">
            <a:hlinkClick r:id="" action="ppaction://media"/>
          </p:cNvPr>
          <p:cNvPicPr/>
          <p:nvPr>
            <a:videoFile r:link="rId10"/>
            <p:extLst>
              <p:ext uri="{DAA4B4D4-6D71-4841-9C94-3DE7FCFB9230}">
                <p14:media r:link="rId11"/>
              </p:ext>
            </p:extLst>
          </p:nvPr>
        </p:nvPicPr>
        <p:blipFill>
          <a:blip r:embed="rId12"/>
          <a:stretch>
            <a:fillRect/>
          </a:stretch>
        </p:blipFill>
        <p:spPr>
          <a:xfrm>
            <a:off x="7667640" y="3703680"/>
            <a:ext cx="1302480" cy="2604240"/>
          </a:xfrm>
          <a:prstGeom prst="rect">
            <a:avLst/>
          </a:prstGeom>
          <a:ln w="0">
            <a:noFill/>
          </a:ln>
        </p:spPr>
      </p:pic>
    </p:spTree>
  </p:cSld>
  <mc:AlternateContent>
    <mc:Choice Requires="p14">
      <p:transition spd="slow" p14:dur="1500">
        <p:random/>
      </p:transition>
    </mc:Choice>
    <mc:Fallback>
      <p:transition spd="slow">
        <p:random/>
      </p:transition>
    </mc:Fallback>
  </mc:AlternateContent>
  <p:timing>
    <p:tnLst>
      <p:par>
        <p:cTn id="161" dur="indefinite" restart="never" nodeType="tmRoot">
          <p:childTnLst>
            <p:seq>
              <p:cTn id="162" restart="whenNotActive" nodeType="interactiveSeq" fill="hold">
                <p:stCondLst>
                  <p:cond delay="0" evt="onClick">
                    <p:tgtEl>
                      <p:spTgt spid="1588"/>
                    </p:tgtEl>
                  </p:cond>
                </p:stCondLst>
                <p:childTnLst>
                  <p:par>
                    <p:cTn id="163" nodeType="clickEffect" fill="hold">
                      <p:stCondLst>
                        <p:cond delay="0" evt="onClick">
                          <p:tgtEl>
                            <p:spTgt spid="1588"/>
                          </p:tgtEl>
                        </p:cond>
                      </p:stCondLst>
                      <p:childTnLst>
                        <p:par>
                          <p:cTn id="164" nodeType="withEffect" fill="hold">
                            <p:stCondLst>
                              <p:cond delay="0"/>
                            </p:stCondLst>
                            <p:childTnLst>
                              <p:par>
                                <p:cTn id="165" nodeType="clickEffect" fill="hold" presetClass="mediacall">
                                  <p:stCondLst>
                                    <p:cond delay="0"/>
                                  </p:stCondLst>
                                  <p:childTnLst>
                                    <p:cmd type="call" cmd="togglePause">
                                      <p:cBhvr>
                                        <p:cTn id="166" dur="1" fill="hold"/>
                                        <p:tgtEl>
                                          <p:spTgt spid="1588"/>
                                        </p:tgtEl>
                                      </p:cBhvr>
                                    </p:cmd>
                                  </p:childTnLst>
                                </p:cTn>
                              </p:par>
                            </p:childTnLst>
                          </p:cTn>
                        </p:par>
                      </p:childTnLst>
                    </p:cTn>
                  </p:par>
                </p:childTnLst>
              </p:cTn>
              <p:prevCondLst>
                <p:cond evt="onPrev">
                  <p:tgtEl>
                    <p:sldTgt/>
                  </p:tgtEl>
                </p:cond>
              </p:prevCondLst>
              <p:nextCondLst>
                <p:cond evt="onNext">
                  <p:tgtEl>
                    <p:sldTgt/>
                  </p:tgtEl>
                </p:cond>
              </p:nextCondLst>
            </p:seq>
            <p:seq>
              <p:cTn id="167" restart="whenNotActive" nodeType="interactiveSeq" fill="hold">
                <p:stCondLst>
                  <p:cond delay="0" evt="onClick">
                    <p:tgtEl>
                      <p:spTgt spid="1589"/>
                    </p:tgtEl>
                  </p:cond>
                </p:stCondLst>
                <p:childTnLst>
                  <p:par>
                    <p:cTn id="168" nodeType="clickEffect" fill="hold">
                      <p:stCondLst>
                        <p:cond delay="0" evt="onClick">
                          <p:tgtEl>
                            <p:spTgt spid="1589"/>
                          </p:tgtEl>
                        </p:cond>
                      </p:stCondLst>
                      <p:childTnLst>
                        <p:par>
                          <p:cTn id="169" nodeType="withEffect" fill="hold">
                            <p:stCondLst>
                              <p:cond delay="0"/>
                            </p:stCondLst>
                            <p:childTnLst>
                              <p:par>
                                <p:cTn id="170" nodeType="clickEffect" fill="hold" presetClass="mediacall">
                                  <p:stCondLst>
                                    <p:cond delay="0"/>
                                  </p:stCondLst>
                                  <p:childTnLst>
                                    <p:cmd type="call" cmd="togglePause">
                                      <p:cBhvr>
                                        <p:cTn id="171" dur="1" fill="hold"/>
                                        <p:tgtEl>
                                          <p:spTgt spid="1589"/>
                                        </p:tgtEl>
                                      </p:cBhvr>
                                    </p:cmd>
                                  </p:childTnLst>
                                </p:cTn>
                              </p:par>
                            </p:childTnLst>
                          </p:cTn>
                        </p:par>
                      </p:childTnLst>
                    </p:cTn>
                  </p:par>
                </p:childTnLst>
              </p:cTn>
              <p:prevCondLst>
                <p:cond evt="onPrev">
                  <p:tgtEl>
                    <p:sldTgt/>
                  </p:tgtEl>
                </p:cond>
              </p:prevCondLst>
              <p:nextCondLst>
                <p:cond evt="onNext">
                  <p:tgtEl>
                    <p:sldTgt/>
                  </p:tgtEl>
                </p:cond>
              </p:nextCondLst>
            </p:seq>
            <p:seq>
              <p:cTn id="172" restart="whenNotActive" nodeType="interactiveSeq" fill="hold">
                <p:stCondLst>
                  <p:cond delay="0" evt="onClick">
                    <p:tgtEl>
                      <p:spTgt spid="1590"/>
                    </p:tgtEl>
                  </p:cond>
                </p:stCondLst>
                <p:childTnLst>
                  <p:par>
                    <p:cTn id="173" nodeType="clickEffect" fill="hold">
                      <p:stCondLst>
                        <p:cond delay="0" evt="onClick">
                          <p:tgtEl>
                            <p:spTgt spid="1590"/>
                          </p:tgtEl>
                        </p:cond>
                      </p:stCondLst>
                      <p:childTnLst>
                        <p:par>
                          <p:cTn id="174" nodeType="withEffect" fill="hold">
                            <p:stCondLst>
                              <p:cond delay="0"/>
                            </p:stCondLst>
                            <p:childTnLst>
                              <p:par>
                                <p:cTn id="175" nodeType="clickEffect" fill="hold" presetClass="mediacall">
                                  <p:stCondLst>
                                    <p:cond delay="0"/>
                                  </p:stCondLst>
                                  <p:childTnLst>
                                    <p:cmd type="call" cmd="togglePause">
                                      <p:cBhvr>
                                        <p:cTn id="176" dur="1" fill="hold"/>
                                        <p:tgtEl>
                                          <p:spTgt spid="1590"/>
                                        </p:tgtEl>
                                      </p:cBhvr>
                                    </p:cmd>
                                  </p:childTnLst>
                                </p:cTn>
                              </p:par>
                            </p:childTnLst>
                          </p:cTn>
                        </p:par>
                      </p:childTnLst>
                    </p:cTn>
                  </p:par>
                </p:childTnLst>
              </p:cTn>
              <p:prevCondLst>
                <p:cond evt="onPrev">
                  <p:tgtEl>
                    <p:sldTgt/>
                  </p:tgtEl>
                </p:cond>
              </p:prevCondLst>
              <p:nextCondLst>
                <p:cond evt="onNext">
                  <p:tgtEl>
                    <p:sldTgt/>
                  </p:tgtEl>
                </p:cond>
              </p:nextCondLst>
            </p:seq>
            <p:seq>
              <p:cTn id="177" restart="whenNotActive" nodeType="interactiveSeq" fill="hold">
                <p:stCondLst>
                  <p:cond delay="0" evt="onClick">
                    <p:tgtEl>
                      <p:spTgt spid="1591"/>
                    </p:tgtEl>
                  </p:cond>
                </p:stCondLst>
                <p:childTnLst>
                  <p:par>
                    <p:cTn id="178" nodeType="clickEffect" fill="hold">
                      <p:stCondLst>
                        <p:cond delay="0" evt="onClick">
                          <p:tgtEl>
                            <p:spTgt spid="1591"/>
                          </p:tgtEl>
                        </p:cond>
                      </p:stCondLst>
                      <p:childTnLst>
                        <p:par>
                          <p:cTn id="179" nodeType="withEffect" fill="hold">
                            <p:stCondLst>
                              <p:cond delay="0"/>
                            </p:stCondLst>
                            <p:childTnLst>
                              <p:par>
                                <p:cTn id="180" nodeType="clickEffect" fill="hold" presetClass="mediacall">
                                  <p:stCondLst>
                                    <p:cond delay="0"/>
                                  </p:stCondLst>
                                  <p:childTnLst>
                                    <p:cmd type="call" cmd="togglePause">
                                      <p:cBhvr>
                                        <p:cTn id="181" dur="1" fill="hold"/>
                                        <p:tgtEl>
                                          <p:spTgt spid="159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ja-JP" sz="3200" spc="-1" strike="noStrike">
                <a:solidFill>
                  <a:srgbClr val="000099"/>
                </a:solidFill>
                <a:latin typeface="Times New Roman"/>
                <a:ea typeface="HG丸ｺﾞｼｯｸM-PRO"/>
              </a:rPr>
              <a:t>加熱壁の温度</a:t>
            </a:r>
            <a:endParaRPr b="0" lang="en-US" sz="3200" spc="-1" strike="noStrike">
              <a:solidFill>
                <a:srgbClr val="000000"/>
              </a:solidFill>
              <a:latin typeface="Arial"/>
            </a:endParaRPr>
          </a:p>
        </p:txBody>
      </p:sp>
      <p:sp>
        <p:nvSpPr>
          <p:cNvPr id="1593"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縦、横、高さが</a:t>
            </a:r>
            <a:r>
              <a:rPr b="0" lang="en-US" sz="2000" spc="-1" strike="noStrike">
                <a:solidFill>
                  <a:srgbClr val="000099"/>
                </a:solidFill>
                <a:latin typeface="Times New Roman"/>
                <a:ea typeface="HG丸ｺﾞｼｯｸM-PRO"/>
              </a:rPr>
              <a:t>1cm</a:t>
            </a:r>
            <a:r>
              <a:rPr b="0" lang="ja-JP" sz="2000" spc="-1" strike="noStrike">
                <a:solidFill>
                  <a:srgbClr val="000099"/>
                </a:solidFill>
                <a:latin typeface="Times New Roman"/>
                <a:ea typeface="HG丸ｺﾞｼｯｸM-PRO"/>
              </a:rPr>
              <a:t>の立方体内で</a:t>
            </a:r>
            <a:r>
              <a:rPr b="0" lang="en-US" sz="2000" spc="-1" strike="noStrike">
                <a:solidFill>
                  <a:srgbClr val="000099"/>
                </a:solidFill>
                <a:latin typeface="Times New Roman"/>
                <a:ea typeface="HG丸ｺﾞｼｯｸM-PRO"/>
              </a:rPr>
              <a:t>600W</a:t>
            </a:r>
            <a:r>
              <a:rPr b="0" lang="ja-JP" sz="2000" spc="-1" strike="noStrike">
                <a:solidFill>
                  <a:srgbClr val="000099"/>
                </a:solidFill>
                <a:latin typeface="Times New Roman"/>
                <a:ea typeface="HG丸ｺﾞｼｯｸM-PRO"/>
              </a:rPr>
              <a:t>の発熱</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熱流束：</a:t>
            </a:r>
            <a:r>
              <a:rPr b="0" lang="en-US" sz="2000" spc="-1" strike="noStrike">
                <a:solidFill>
                  <a:srgbClr val="000099"/>
                </a:solidFill>
                <a:latin typeface="Times New Roman"/>
                <a:ea typeface="HG丸ｺﾞｼｯｸM-PRO"/>
              </a:rPr>
              <a:t>q</a:t>
            </a:r>
            <a:r>
              <a:rPr b="0" lang="en-US" sz="2000" spc="-1" strike="noStrike" baseline="-25000">
                <a:solidFill>
                  <a:srgbClr val="000099"/>
                </a:solidFill>
                <a:latin typeface="Times New Roman"/>
                <a:ea typeface="HG丸ｺﾞｼｯｸM-PRO"/>
              </a:rPr>
              <a:t>w</a:t>
            </a:r>
            <a:r>
              <a:rPr b="0" lang="en-US" sz="2000" spc="-1" strike="noStrike">
                <a:solidFill>
                  <a:srgbClr val="000099"/>
                </a:solidFill>
                <a:latin typeface="Times New Roman"/>
                <a:ea typeface="HG丸ｺﾞｼｯｸM-PRO"/>
              </a:rPr>
              <a:t>=600/(6x0.01x0.01)=1MW/m</a:t>
            </a:r>
            <a:r>
              <a:rPr b="0" lang="en-US" sz="2000" spc="-1" strike="noStrike" baseline="30000">
                <a:solidFill>
                  <a:srgbClr val="000099"/>
                </a:solidFill>
                <a:latin typeface="Times New Roman"/>
                <a:ea typeface="HG丸ｺﾞｼｯｸM-PRO"/>
              </a:rPr>
              <a:t>2</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周囲流体の温度：</a:t>
            </a: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f</a:t>
            </a:r>
            <a:r>
              <a:rPr b="0" lang="en-US" sz="2000" spc="-1" strike="noStrike">
                <a:solidFill>
                  <a:srgbClr val="000099"/>
                </a:solidFill>
                <a:latin typeface="Times New Roman"/>
                <a:ea typeface="HG丸ｺﾞｼｯｸM-PRO"/>
              </a:rPr>
              <a:t>=100℃</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加熱壁温度：</a:t>
            </a: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W</a:t>
            </a:r>
            <a:r>
              <a:rPr b="0" lang="en-US" sz="2000" spc="-1" strike="noStrike">
                <a:solidFill>
                  <a:srgbClr val="000099"/>
                </a:solidFill>
                <a:latin typeface="Times New Roman"/>
                <a:ea typeface="HG丸ｺﾞｼｯｸM-PRO"/>
              </a:rPr>
              <a:t>=T</a:t>
            </a:r>
            <a:r>
              <a:rPr b="0" lang="en-US" sz="2000" spc="-1" strike="noStrike" baseline="-25000">
                <a:solidFill>
                  <a:srgbClr val="000099"/>
                </a:solidFill>
                <a:latin typeface="Times New Roman"/>
                <a:ea typeface="HG丸ｺﾞｼｯｸM-PRO"/>
              </a:rPr>
              <a:t>f</a:t>
            </a:r>
            <a:r>
              <a:rPr b="0" lang="en-US" sz="2000" spc="-1" strike="noStrike">
                <a:solidFill>
                  <a:srgbClr val="000099"/>
                </a:solidFill>
                <a:latin typeface="Times New Roman"/>
                <a:ea typeface="HG丸ｺﾞｼｯｸM-PRO"/>
              </a:rPr>
              <a:t> + q</a:t>
            </a:r>
            <a:r>
              <a:rPr b="0" lang="en-US" sz="2000" spc="-1" strike="noStrike" baseline="-25000">
                <a:solidFill>
                  <a:srgbClr val="000099"/>
                </a:solidFill>
                <a:latin typeface="Times New Roman"/>
                <a:ea typeface="HG丸ｺﾞｼｯｸM-PRO"/>
              </a:rPr>
              <a:t>w</a:t>
            </a:r>
            <a:r>
              <a:rPr b="0" lang="en-US" sz="2000" spc="-1" strike="noStrike">
                <a:solidFill>
                  <a:srgbClr val="000099"/>
                </a:solidFill>
                <a:latin typeface="Times New Roman"/>
                <a:ea typeface="HG丸ｺﾞｼｯｸM-PRO"/>
              </a:rPr>
              <a:t>/h</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自然対流（空気）：</a:t>
            </a:r>
            <a:r>
              <a:rPr b="0" lang="en-US" sz="2000" spc="-1" strike="noStrike">
                <a:solidFill>
                  <a:srgbClr val="000099"/>
                </a:solidFill>
                <a:latin typeface="Times New Roman"/>
                <a:ea typeface="HG丸ｺﾞｼｯｸM-PRO"/>
              </a:rPr>
              <a:t>h=1</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10W/m</a:t>
            </a:r>
            <a:r>
              <a:rPr b="0" lang="en-US" sz="2000" spc="-1" strike="noStrike" baseline="30000">
                <a:solidFill>
                  <a:srgbClr val="000099"/>
                </a:solidFill>
                <a:latin typeface="Times New Roman"/>
                <a:ea typeface="HG丸ｺﾞｼｯｸM-PRO"/>
              </a:rPr>
              <a:t>2</a:t>
            </a:r>
            <a:r>
              <a:rPr b="0" lang="en-US" sz="2000" spc="-1" strike="noStrike">
                <a:solidFill>
                  <a:srgbClr val="000099"/>
                </a:solidFill>
                <a:latin typeface="Times New Roman"/>
                <a:ea typeface="HG丸ｺﾞｼｯｸM-PRO"/>
              </a:rPr>
              <a:t>K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100,000</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1,000,000℃</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自然対流（水）　： </a:t>
            </a:r>
            <a:r>
              <a:rPr b="0" lang="en-US" sz="2000" spc="-1" strike="noStrike">
                <a:solidFill>
                  <a:srgbClr val="000099"/>
                </a:solidFill>
                <a:latin typeface="Times New Roman"/>
                <a:ea typeface="HG丸ｺﾞｼｯｸM-PRO"/>
              </a:rPr>
              <a:t>h=10</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1,000W/m</a:t>
            </a:r>
            <a:r>
              <a:rPr b="0" lang="en-US" sz="2000" spc="-1" strike="noStrike" baseline="30000">
                <a:solidFill>
                  <a:srgbClr val="000099"/>
                </a:solidFill>
                <a:latin typeface="Times New Roman"/>
                <a:ea typeface="HG丸ｺﾞｼｯｸM-PRO"/>
              </a:rPr>
              <a:t>2</a:t>
            </a:r>
            <a:r>
              <a:rPr b="0" lang="en-US" sz="2000" spc="-1" strike="noStrike">
                <a:solidFill>
                  <a:srgbClr val="000099"/>
                </a:solidFill>
                <a:latin typeface="Times New Roman"/>
                <a:ea typeface="HG丸ｺﾞｼｯｸM-PRO"/>
              </a:rPr>
              <a:t>K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1,100</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100,000℃</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強制対流（空気）： </a:t>
            </a:r>
            <a:r>
              <a:rPr b="0" lang="en-US" sz="2000" spc="-1" strike="noStrike">
                <a:solidFill>
                  <a:srgbClr val="000099"/>
                </a:solidFill>
                <a:latin typeface="Times New Roman"/>
                <a:ea typeface="HG丸ｺﾞｼｯｸM-PRO"/>
              </a:rPr>
              <a:t>h=200</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2,000W/m</a:t>
            </a:r>
            <a:r>
              <a:rPr b="0" lang="en-US" sz="2000" spc="-1" strike="noStrike" baseline="30000">
                <a:solidFill>
                  <a:srgbClr val="000099"/>
                </a:solidFill>
                <a:latin typeface="Times New Roman"/>
                <a:ea typeface="HG丸ｺﾞｼｯｸM-PRO"/>
              </a:rPr>
              <a:t>2</a:t>
            </a:r>
            <a:r>
              <a:rPr b="0" lang="en-US" sz="2000" spc="-1" strike="noStrike">
                <a:solidFill>
                  <a:srgbClr val="000099"/>
                </a:solidFill>
                <a:latin typeface="Times New Roman"/>
                <a:ea typeface="HG丸ｺﾞｼｯｸM-PRO"/>
              </a:rPr>
              <a:t>K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600</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5,100℃</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強制対流（水）　： </a:t>
            </a:r>
            <a:r>
              <a:rPr b="0" lang="en-US" sz="2000" spc="-1" strike="noStrike">
                <a:solidFill>
                  <a:srgbClr val="000099"/>
                </a:solidFill>
                <a:latin typeface="Times New Roman"/>
                <a:ea typeface="HG丸ｺﾞｼｯｸM-PRO"/>
              </a:rPr>
              <a:t>h=500</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5,000W/m</a:t>
            </a:r>
            <a:r>
              <a:rPr b="0" lang="en-US" sz="2000" spc="-1" strike="noStrike" baseline="30000">
                <a:solidFill>
                  <a:srgbClr val="000099"/>
                </a:solidFill>
                <a:latin typeface="Times New Roman"/>
                <a:ea typeface="HG丸ｺﾞｼｯｸM-PRO"/>
              </a:rPr>
              <a:t>2</a:t>
            </a:r>
            <a:r>
              <a:rPr b="0" lang="en-US" sz="2000" spc="-1" strike="noStrike">
                <a:solidFill>
                  <a:srgbClr val="000099"/>
                </a:solidFill>
                <a:latin typeface="Times New Roman"/>
                <a:ea typeface="HG丸ｺﾞｼｯｸM-PRO"/>
              </a:rPr>
              <a:t>K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300</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2,100℃</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相変化　　　　　： </a:t>
            </a:r>
            <a:r>
              <a:rPr b="0" lang="en-US" sz="2000" spc="-1" strike="noStrike">
                <a:solidFill>
                  <a:srgbClr val="000099"/>
                </a:solidFill>
                <a:latin typeface="Times New Roman"/>
                <a:ea typeface="HG丸ｺﾞｼｯｸM-PRO"/>
              </a:rPr>
              <a:t>h=10,000</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100,000W/m</a:t>
            </a:r>
            <a:r>
              <a:rPr b="0" lang="en-US" sz="2000" spc="-1" strike="noStrike" baseline="30000">
                <a:solidFill>
                  <a:srgbClr val="000099"/>
                </a:solidFill>
                <a:latin typeface="Times New Roman"/>
                <a:ea typeface="HG丸ｺﾞｼｯｸM-PRO"/>
              </a:rPr>
              <a:t>2</a:t>
            </a:r>
            <a:r>
              <a:rPr b="0" lang="en-US" sz="2000" spc="-1" strike="noStrike">
                <a:solidFill>
                  <a:srgbClr val="000099"/>
                </a:solidFill>
                <a:latin typeface="Times New Roman"/>
                <a:ea typeface="HG丸ｺﾞｼｯｸM-PRO"/>
              </a:rPr>
              <a:t>K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110</a:t>
            </a:r>
            <a:r>
              <a:rPr b="0" lang="ja-JP" sz="2000" spc="-1" strike="noStrike">
                <a:solidFill>
                  <a:srgbClr val="000099"/>
                </a:solidFill>
                <a:latin typeface="Times New Roman"/>
                <a:ea typeface="HG丸ｺﾞｼｯｸM-PRO"/>
              </a:rPr>
              <a:t>～</a:t>
            </a:r>
            <a:r>
              <a:rPr b="0" lang="en-US" sz="2000" spc="-1" strike="noStrike">
                <a:solidFill>
                  <a:srgbClr val="000099"/>
                </a:solidFill>
                <a:latin typeface="Times New Roman"/>
                <a:ea typeface="HG丸ｺﾞｼｯｸM-PRO"/>
              </a:rPr>
              <a:t>200℃</a:t>
            </a:r>
            <a:endParaRPr b="0" lang="en-US" sz="2000" spc="-1" strike="noStrike">
              <a:solidFill>
                <a:srgbClr val="000000"/>
              </a:solidFill>
              <a:latin typeface="Arial"/>
            </a:endParaRPr>
          </a:p>
        </p:txBody>
      </p:sp>
    </p:spTree>
  </p:cSld>
  <mc:AlternateContent>
    <mc:Choice Requires="p14">
      <p:transition spd="slow" p14:dur="1500">
        <p:random/>
      </p:transition>
    </mc:Choice>
    <mc:Fallback>
      <p:transition spd="slow">
        <p:random/>
      </p:transition>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4" name="PlaceHolder 1"/>
          <p:cNvSpPr>
            <a:spLocks noGrp="1"/>
          </p:cNvSpPr>
          <p:nvPr>
            <p:ph type="title"/>
          </p:nvPr>
        </p:nvSpPr>
        <p:spPr>
          <a:xfrm>
            <a:off x="76320" y="76320"/>
            <a:ext cx="8991000" cy="76140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000099"/>
                </a:solidFill>
                <a:latin typeface="Times New Roman"/>
                <a:ea typeface="HG丸ｺﾞｼｯｸM-PRO"/>
              </a:rPr>
              <a:t>7.1.1 </a:t>
            </a:r>
            <a:r>
              <a:rPr b="1" lang="ja-JP" sz="3200" spc="-1" strike="noStrike">
                <a:solidFill>
                  <a:srgbClr val="000099"/>
                </a:solidFill>
                <a:latin typeface="Times New Roman"/>
                <a:ea typeface="HG丸ｺﾞｼｯｸM-PRO"/>
              </a:rPr>
              <a:t>プール沸騰</a:t>
            </a:r>
            <a:endParaRPr b="0" lang="en-US" sz="3200" spc="-1" strike="noStrike">
              <a:solidFill>
                <a:srgbClr val="000000"/>
              </a:solidFill>
              <a:latin typeface="Arial"/>
            </a:endParaRPr>
          </a:p>
        </p:txBody>
      </p:sp>
      <p:sp>
        <p:nvSpPr>
          <p:cNvPr id="1595" name="PlaceHolder 2"/>
          <p:cNvSpPr>
            <a:spLocks noGrp="1"/>
          </p:cNvSpPr>
          <p:nvPr>
            <p:ph/>
          </p:nvPr>
        </p:nvSpPr>
        <p:spPr>
          <a:xfrm>
            <a:off x="152280" y="990720"/>
            <a:ext cx="8838360" cy="5333400"/>
          </a:xfrm>
          <a:prstGeom prst="rect">
            <a:avLst/>
          </a:prstGeom>
          <a:noFill/>
          <a:ln w="0">
            <a:noFill/>
          </a:ln>
        </p:spPr>
        <p:txBody>
          <a:bodyPr numCol="1" spcCol="0" lIns="90000" rIns="90000" tIns="45000" bIns="45000" anchor="t">
            <a:noAutofit/>
          </a:bodyPr>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なぜ沸騰するのか？　沸騰⇔蒸発</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気泡内部は高圧のため（ラプラス則）、飽和温度が高い。初期気泡が液中の密度揺らぎにより起因すると仮定（均質核生成）すると、沸騰開始時の水温は</a:t>
            </a:r>
            <a:r>
              <a:rPr b="0" lang="en-US" sz="2000" spc="-1" strike="noStrike">
                <a:solidFill>
                  <a:srgbClr val="000099"/>
                </a:solidFill>
                <a:latin typeface="Times New Roman"/>
                <a:ea typeface="HG丸ｺﾞｼｯｸM-PRO"/>
              </a:rPr>
              <a:t>300℃</a:t>
            </a:r>
            <a:r>
              <a:rPr b="0" lang="ja-JP" sz="2000" spc="-1" strike="noStrike">
                <a:solidFill>
                  <a:srgbClr val="000099"/>
                </a:solidFill>
                <a:latin typeface="Times New Roman"/>
                <a:ea typeface="HG丸ｺﾞｼｯｸM-PRO"/>
              </a:rPr>
              <a:t>程度（過熱限界温度）</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実際には壁温が</a:t>
            </a:r>
            <a:r>
              <a:rPr b="0" lang="en-US" sz="2000" spc="-1" strike="noStrike">
                <a:solidFill>
                  <a:srgbClr val="000099"/>
                </a:solidFill>
                <a:latin typeface="Times New Roman"/>
                <a:ea typeface="HG丸ｺﾞｼｯｸM-PRO"/>
              </a:rPr>
              <a:t>105℃</a:t>
            </a:r>
            <a:r>
              <a:rPr b="0" lang="ja-JP" sz="2000" spc="-1" strike="noStrike">
                <a:solidFill>
                  <a:srgbClr val="000099"/>
                </a:solidFill>
                <a:latin typeface="Times New Roman"/>
                <a:ea typeface="HG丸ｺﾞｼｯｸM-PRO"/>
              </a:rPr>
              <a:t>程度で沸騰開始する。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伝熱面上の傷（キャビティ）に潜む空気や蒸気が核となる。</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気泡は伝熱面上の決まった場所で生成される。</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気泡のかく乱により・・</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熱伝達率が大きい</a:t>
            </a:r>
            <a:endParaRPr b="0" lang="en-US" sz="2000" spc="-1" strike="noStrike">
              <a:solidFill>
                <a:srgbClr val="000000"/>
              </a:solidFill>
              <a:latin typeface="Arial"/>
            </a:endParaRPr>
          </a:p>
          <a:p>
            <a:pPr lvl="1" marL="743040" indent="-285840">
              <a:lnSpc>
                <a:spcPct val="100000"/>
              </a:lnSpc>
              <a:spcBef>
                <a:spcPts val="1001"/>
              </a:spcBef>
              <a:buClr>
                <a:srgbClr val="000099"/>
              </a:buClr>
              <a:buFont typeface="Symbol"/>
              <a:buChar char=""/>
            </a:pPr>
            <a:r>
              <a:rPr b="0" lang="ja-JP" sz="2000" spc="-1" strike="noStrike">
                <a:solidFill>
                  <a:srgbClr val="000099"/>
                </a:solidFill>
                <a:latin typeface="Times New Roman"/>
                <a:ea typeface="HG丸ｺﾞｼｯｸM-PRO"/>
              </a:rPr>
              <a:t>壁温を飽和温度程度としたままで大熱流束が得られる </a:t>
            </a:r>
            <a:r>
              <a:rPr b="0" lang="en-US" sz="2000" spc="-1" strike="noStrike">
                <a:solidFill>
                  <a:srgbClr val="000099"/>
                </a:solidFill>
                <a:latin typeface="Wingdings"/>
                <a:ea typeface="HG丸ｺﾞｼｯｸM-PRO"/>
              </a:rPr>
              <a:t></a:t>
            </a:r>
            <a:r>
              <a:rPr b="0" lang="en-US" sz="2000" spc="-1" strike="noStrike">
                <a:solidFill>
                  <a:srgbClr val="000099"/>
                </a:solidFill>
                <a:latin typeface="Times New Roman"/>
                <a:ea typeface="HG丸ｺﾞｼｯｸM-PRO"/>
              </a:rPr>
              <a:t> 工業的応用</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a:t>
            </a:r>
            <a:r>
              <a:rPr b="0" lang="ja-JP" sz="2000" spc="-1" strike="noStrike">
                <a:solidFill>
                  <a:srgbClr val="ff0000"/>
                </a:solidFill>
                <a:latin typeface="Times New Roman"/>
                <a:ea typeface="HG丸ｺﾞｼｯｸM-PRO"/>
              </a:rPr>
              <a:t>過熱度</a:t>
            </a:r>
            <a:r>
              <a:rPr b="0" lang="ja-JP" sz="2000" spc="-1" strike="noStrike">
                <a:solidFill>
                  <a:srgbClr val="000099"/>
                </a:solidFill>
                <a:latin typeface="Times New Roman"/>
                <a:ea typeface="HG丸ｺﾞｼｯｸM-PRO"/>
              </a:rPr>
              <a:t>）＝（壁面温度）－（飽和温度）</a:t>
            </a:r>
            <a:endParaRPr b="0" lang="en-US" sz="2000" spc="-1" strike="noStrike">
              <a:solidFill>
                <a:srgbClr val="000000"/>
              </a:solidFill>
              <a:latin typeface="Arial"/>
            </a:endParaRPr>
          </a:p>
          <a:p>
            <a:pPr marL="343080" indent="-343080">
              <a:lnSpc>
                <a:spcPct val="100000"/>
              </a:lnSpc>
              <a:spcBef>
                <a:spcPts val="1001"/>
              </a:spcBef>
              <a:buClr>
                <a:srgbClr val="000099"/>
              </a:buClr>
              <a:buFont typeface="Wingdings" charset="2"/>
              <a:buChar char=""/>
            </a:pPr>
            <a:r>
              <a:rPr b="0" lang="ja-JP" sz="2000" spc="-1" strike="noStrike">
                <a:solidFill>
                  <a:srgbClr val="000099"/>
                </a:solidFill>
                <a:latin typeface="Times New Roman"/>
                <a:ea typeface="HG丸ｺﾞｼｯｸM-PRO"/>
              </a:rPr>
              <a:t>（</a:t>
            </a:r>
            <a:r>
              <a:rPr b="0" lang="ja-JP" sz="2000" spc="-1" strike="noStrike">
                <a:solidFill>
                  <a:srgbClr val="ff0000"/>
                </a:solidFill>
                <a:latin typeface="Times New Roman"/>
                <a:ea typeface="HG丸ｺﾞｼｯｸM-PRO"/>
              </a:rPr>
              <a:t>サブクール度</a:t>
            </a:r>
            <a:r>
              <a:rPr b="0" lang="ja-JP" sz="2000" spc="-1" strike="noStrike">
                <a:solidFill>
                  <a:srgbClr val="000099"/>
                </a:solidFill>
                <a:latin typeface="Times New Roman"/>
                <a:ea typeface="HG丸ｺﾞｼｯｸM-PRO"/>
              </a:rPr>
              <a:t>）＝（飽和温度）－（液相の代表温度）</a:t>
            </a:r>
            <a:endParaRPr b="0" lang="en-US" sz="2000" spc="-1" strike="noStrike">
              <a:solidFill>
                <a:srgbClr val="000000"/>
              </a:solidFill>
              <a:latin typeface="Arial"/>
            </a:endParaRPr>
          </a:p>
        </p:txBody>
      </p:sp>
      <p:pic>
        <p:nvPicPr>
          <p:cNvPr id="1596" name="Picture 4" descr=""/>
          <p:cNvPicPr/>
          <p:nvPr/>
        </p:nvPicPr>
        <p:blipFill>
          <a:blip r:embed="rId1"/>
          <a:stretch/>
        </p:blipFill>
        <p:spPr>
          <a:xfrm>
            <a:off x="6443640" y="2205000"/>
            <a:ext cx="2326680" cy="604080"/>
          </a:xfrm>
          <a:prstGeom prst="rect">
            <a:avLst/>
          </a:prstGeom>
          <a:ln w="0">
            <a:noFill/>
          </a:ln>
        </p:spPr>
      </p:pic>
      <p:sp>
        <p:nvSpPr>
          <p:cNvPr id="1597" name="Rectangle 5"/>
          <p:cNvSpPr/>
          <p:nvPr/>
        </p:nvSpPr>
        <p:spPr>
          <a:xfrm>
            <a:off x="6443640" y="2192400"/>
            <a:ext cx="2304360" cy="646920"/>
          </a:xfrm>
          <a:prstGeom prst="rect">
            <a:avLst/>
          </a:prstGeom>
          <a:noFill/>
          <a:ln w="6350">
            <a:solidFill>
              <a:srgbClr val="000000"/>
            </a:solidFill>
            <a:prstDash val="lgDash"/>
            <a:miter/>
          </a:ln>
        </p:spPr>
        <p:style>
          <a:lnRef idx="0"/>
          <a:fillRef idx="0"/>
          <a:effectRef idx="0"/>
          <a:fontRef idx="minor"/>
        </p:style>
        <p:txBody>
          <a:bodyPr wrap="none" lIns="90000" rIns="90000" tIns="45000" bIns="45000" anchor="ctr">
            <a:noAutofit/>
          </a:bodyPr>
          <a:p>
            <a:pPr algn="ctr">
              <a:lnSpc>
                <a:spcPct val="100000"/>
              </a:lnSpc>
            </a:pPr>
            <a:endParaRPr b="1" lang="en-US" sz="1600" spc="-1" strike="noStrike">
              <a:solidFill>
                <a:srgbClr val="000000"/>
              </a:solidFill>
              <a:latin typeface="Times New Roman"/>
              <a:ea typeface="HG丸ｺﾞｼｯｸM-PRO"/>
            </a:endParaRPr>
          </a:p>
        </p:txBody>
      </p:sp>
      <p:pic>
        <p:nvPicPr>
          <p:cNvPr id="1598" name="Picture 6" descr=""/>
          <p:cNvPicPr/>
          <p:nvPr/>
        </p:nvPicPr>
        <p:blipFill>
          <a:blip r:embed="rId2"/>
          <a:stretch/>
        </p:blipFill>
        <p:spPr>
          <a:xfrm>
            <a:off x="6804000" y="3500280"/>
            <a:ext cx="1731240" cy="1078920"/>
          </a:xfrm>
          <a:prstGeom prst="rect">
            <a:avLst/>
          </a:prstGeom>
          <a:ln w="6350">
            <a:solidFill>
              <a:srgbClr val="000000"/>
            </a:solidFill>
            <a:miter/>
          </a:ln>
        </p:spPr>
      </p:pic>
    </p:spTree>
  </p:cSld>
  <mc:AlternateContent>
    <mc:Choice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新しいﾌﾟﾚｾﾞﾝﾃｰｼｮﾝ">
  <a:themeElements>
    <a:clrScheme name="新しいﾌﾟﾚｾﾞﾝﾃｰｼｮﾝ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新しいﾌﾟﾚｾﾞﾝﾃｰｼｮﾝ">
  <a:themeElements>
    <a:clrScheme name="新しいﾌﾟﾚｾﾞﾝﾃｰｼｮﾝ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新しいﾌﾟﾚｾﾞﾝﾃｰｼｮﾝ">
  <a:themeElements>
    <a:clrScheme name="新しいﾌﾟﾚｾﾞﾝﾃｰｼｮﾝ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新しいﾌﾟﾚｾﾞﾝﾃｰｼｮﾝ">
  <a:themeElements>
    <a:clrScheme name="新しいﾌﾟﾚｾﾞﾝﾃｰｼｮﾝ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新しいﾌﾟﾚｾﾞﾝﾃｰｼｮﾝ">
  <a:themeElements>
    <a:clrScheme name="新しいﾌﾟﾚｾﾞﾝﾃｰｼｮﾝ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新しいﾌﾟﾚｾﾞﾝﾃｰｼｮﾝ">
  <a:themeElements>
    <a:clrScheme name="新しいﾌﾟﾚｾﾞﾝﾃｰｼｮﾝ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C:\Program Files\Microsoft Office\Template\新しいﾌﾟﾚｾﾞﾝﾃｰｼｮﾝ.pot</Template>
  <TotalTime>17975</TotalTime>
  <Application>LibreOffice/7.5.3.2$Windows_X86_64 LibreOffice_project/9f56dff12ba03b9acd7730a5a481eea045e468f3</Application>
  <AppVersion>15.0000</AppVersion>
  <Words>13168</Words>
  <Paragraphs>1880</Paragraphs>
  <Company>大阪大学</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1999-04-14T03:50:06Z</dcterms:created>
  <dc:creator>大川　富雄</dc:creator>
  <dc:description/>
  <dc:language>zh-CN</dc:language>
  <cp:lastModifiedBy/>
  <cp:lastPrinted>2018-04-09T09:59:01Z</cp:lastPrinted>
  <dcterms:modified xsi:type="dcterms:W3CDTF">2023-06-13T23:13:41Z</dcterms:modified>
  <cp:revision>1163</cp:revision>
  <dc:subject/>
  <dc:title>New Interfacial Drag Force Model for Steam-Water Bubbly Flow in Large-Diameter Pipes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6</vt:i4>
  </property>
  <property fmtid="{D5CDD505-2E9C-101B-9397-08002B2CF9AE}" pid="3" name="PresentationFormat">
    <vt:lpwstr>画面に合わせる (4:3)</vt:lpwstr>
  </property>
  <property fmtid="{D5CDD505-2E9C-101B-9397-08002B2CF9AE}" pid="4" name="Slides">
    <vt:i4>151</vt:i4>
  </property>
</Properties>
</file>